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9">
            <a:extLst>
              <a:ext uri="{FF2B5EF4-FFF2-40B4-BE49-F238E27FC236}">
                <a16:creationId xmlns:a16="http://schemas.microsoft.com/office/drawing/2014/main" id="{E088D47E-87B7-4CF7-817F-D194966CC4D3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4F18B596-FA97-4F47-A3AD-2F07D569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91116463-15D7-4BC1-BA3A-F6108251F6C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CBA0569E-FF87-4AE4-A02F-B72EC78B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4D3FD449-BA6C-41E3-854F-D361D2139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B5D2BDC5-7171-41F8-AACB-547B606533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5397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3653138-D15E-4D1E-87DE-4CA56430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9D643-BE97-4625-B560-233083B26AB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5490F12D-D494-4714-BC41-F04727F7C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C729E983-F475-4B2A-95A1-256404CB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7DE8-AC12-4CD6-9B9A-592FB36855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599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A28EB0E6-B34B-4A8B-91C0-5C7CA7E68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BAE6-D98A-4E5A-86A8-ABC377B5390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85F07619-4C81-4982-95C3-C797F5A5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BF88E573-AA26-4E18-BE59-DBA93EE1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7D8E7-DA1C-40EA-AEA2-307849A180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637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E011015-DCBE-4955-8891-5B26CAFC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58F58-1875-4C1E-8755-A5DD354A2B6F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EC027DE-E3D7-48AC-ACBC-341F8A61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91F9AE0-87C1-4735-B8B2-20BFAEBF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F7093-A207-41B1-95E4-DE4236A542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602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9">
            <a:extLst>
              <a:ext uri="{FF2B5EF4-FFF2-40B4-BE49-F238E27FC236}">
                <a16:creationId xmlns:a16="http://schemas.microsoft.com/office/drawing/2014/main" id="{16C55059-1BB9-4C40-94AF-27100651DC41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11">
            <a:extLst>
              <a:ext uri="{FF2B5EF4-FFF2-40B4-BE49-F238E27FC236}">
                <a16:creationId xmlns:a16="http://schemas.microsoft.com/office/drawing/2014/main" id="{18682BED-DF90-4B3A-BC69-9C7B2D80427D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1D893D2B-C482-403C-8953-87188BFC8914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4E4D318E-BB96-4D71-9C2A-2EC880749843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F775F4C4-7718-4DE2-AD93-F29391F1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CD7F0-537B-4285-B4F6-CC67036EBE9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6724DD3C-F455-4AB5-B114-C00C715C6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8350F7EE-A8FE-4B0A-BCEF-F532932E1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0D4C1793-D7E7-4CFA-898A-4C69B0714D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5213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605E6E81-E209-4F25-A928-71A33B87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83D6-19D6-48AC-8B48-7B9CCF92E12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CF9A987-F3AE-45BB-8590-C2ACFD7B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54750E69-B55E-4797-AAF0-190C542A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1D49-0525-4843-90C8-39BF9428665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319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9B1102D5-A235-4BBC-B7C3-45F972AB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9A01-2E04-4967-8F6D-DD19BC5A9E1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FB307482-A283-48C2-8C35-A74E5777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13EBC9B6-9A7A-4932-A203-621C5043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74F0040E-0901-40F8-BDFC-0376ADC460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863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48FBF05D-C01D-412D-A023-7C7345721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D13A-DC49-4EF2-8CDA-F286745074F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17DA8162-AB18-49B9-8206-EB3DE3F5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FAF52B28-94C9-41BB-AF95-519DAA313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A218-5198-489C-828E-E58C4CBD96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253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1E526710-B362-4A43-826B-14143E48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C0F8-9FE0-418F-9E58-86CE28E621F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24831F9-CD3B-4E03-A6C7-A180C6CC5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BA79FC3F-6A04-49F0-9AFA-8C321A48B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88E00-F78A-4280-9817-0CE2F8D9E9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022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7E4EBC01-B313-42F7-8CE5-9C9690FC82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A0A3115-6AB3-4B9B-B12A-6554F3E5E12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8D5A330B-5B04-446F-9363-0A34D62C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19C22A7-26F4-492D-910E-9165A1284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0C313448-7CBA-44A3-A0BA-E1A0EA55E8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40324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9D1ED43F-3BE3-4BF9-8D67-03904BA7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428EBF5-3DD4-440D-8267-5B895E4AA88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0556393F-80F8-41DF-8AD3-9BB533CF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2A01E8F2-5EC0-482D-8B3F-61970B16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68309063-C40B-4FBD-8624-66AB0041C6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93859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628E"/>
            </a:gs>
            <a:gs pos="60001">
              <a:srgbClr val="0087C1"/>
            </a:gs>
            <a:gs pos="100000">
              <a:srgbClr val="299D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AFE5BAC1-9E2F-4D58-81B8-3F81C53962AC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1F67FAA2-DA9B-40F5-A099-CE9D034F471A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6C0761FA-549F-40FF-A95C-B8F44C06F735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6211E6D9-EDA2-4069-8FD0-CB7385C9F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1E650CA5-61B2-4CFE-99BA-928E677FE8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7F38E1A7-66F8-41E9-86F0-B98FAC631F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AF0CBE-33C7-4F37-AFDC-889A8C9E4D1A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5A7F427A-30C0-4894-9DCF-B47934935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59EA4428-C776-4897-83D9-412F3F0F9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AFB4CA11-D042-47C5-92FA-5901F6E095E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39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5C8FE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AA4D6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65F913-EE81-4FE3-B228-B6964EB8CA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009902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9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BENELUKS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F4F2DF2-DF80-44B2-AE70-7005A5A1D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44" y="3857628"/>
            <a:ext cx="8062912" cy="278608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>
                <a:solidFill>
                  <a:srgbClr val="FFFF00"/>
                </a:solidFill>
                <a:latin typeface="Arial Rounded MT Bold" pitchFamily="34" charset="0"/>
              </a:rPr>
              <a:t>ZAHODNA EVROPA 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sl-SI" sz="2400" dirty="0">
              <a:solidFill>
                <a:srgbClr val="FFFF00"/>
              </a:solidFill>
              <a:latin typeface="Arial Rounded MT Bold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>
                <a:solidFill>
                  <a:srgbClr val="FFFF00"/>
                </a:solidFill>
                <a:latin typeface="Arial Rounded MT Bold" pitchFamily="34" charset="0"/>
              </a:rPr>
              <a:t>Geografija</a:t>
            </a: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4DA301-1BEB-4DF5-9251-FBE1CF4B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KULTURNE IN NARAVNE ZNAMENITOSTI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8435" name="Ograda vsebine 2">
            <a:extLst>
              <a:ext uri="{FF2B5EF4-FFF2-40B4-BE49-F238E27FC236}">
                <a16:creationId xmlns:a16="http://schemas.microsoft.com/office/drawing/2014/main" id="{C926B320-A7BA-42ED-8A67-83BD8CE3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Bivši otok Schokland in njegova okolica,</a:t>
            </a:r>
          </a:p>
          <a:p>
            <a:r>
              <a:rPr lang="sl-SI" altLang="sl-SI"/>
              <a:t>omrežje mlinov na veter,</a:t>
            </a:r>
          </a:p>
          <a:p>
            <a:r>
              <a:rPr lang="sl-SI" altLang="sl-SI"/>
              <a:t>narodni park severno od Arnhema,</a:t>
            </a:r>
          </a:p>
          <a:p>
            <a:r>
              <a:rPr lang="sl-SI" altLang="sl-SI"/>
              <a:t>vila arhitekta Rietvelda Schröderja v Utrechtu.</a:t>
            </a:r>
          </a:p>
          <a:p>
            <a:endParaRPr lang="sl-SI" altLang="sl-SI"/>
          </a:p>
        </p:txBody>
      </p:sp>
      <p:pic>
        <p:nvPicPr>
          <p:cNvPr id="18436" name="Slika 3" descr="mlini.jpg">
            <a:extLst>
              <a:ext uri="{FF2B5EF4-FFF2-40B4-BE49-F238E27FC236}">
                <a16:creationId xmlns:a16="http://schemas.microsoft.com/office/drawing/2014/main" id="{ED6D9105-3DE9-4E2A-BBE8-3CF80F8A0E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4143375"/>
            <a:ext cx="3395663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8BF836-8E48-42BA-868E-E5B1E45A8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GLAVNO MESTO NIZOZEMSKE - AMSTERDAM</a:t>
            </a:r>
            <a:endParaRPr lang="sl-SI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9459" name="Ograda vsebine 2">
            <a:extLst>
              <a:ext uri="{FF2B5EF4-FFF2-40B4-BE49-F238E27FC236}">
                <a16:creationId xmlns:a16="http://schemas.microsoft.com/office/drawing/2014/main" id="{F1FA549C-BBB8-46A2-986B-080BD76E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Magere Brug</a:t>
            </a:r>
          </a:p>
          <a:p>
            <a:r>
              <a:rPr lang="sl-SI" altLang="sl-SI"/>
              <a:t>Kolesa </a:t>
            </a:r>
          </a:p>
          <a:p>
            <a:r>
              <a:rPr lang="sl-SI" altLang="sl-SI"/>
              <a:t>Številni kanali</a:t>
            </a:r>
          </a:p>
          <a:p>
            <a:r>
              <a:rPr lang="sl-SI" altLang="sl-SI"/>
              <a:t>Striženje </a:t>
            </a:r>
            <a:r>
              <a:rPr lang="sl-SI" altLang="sl-SI" sz="2400"/>
              <a:t>(v parku)</a:t>
            </a:r>
          </a:p>
          <a:p>
            <a:endParaRPr lang="sl-SI" altLang="sl-SI" sz="2400"/>
          </a:p>
          <a:p>
            <a:endParaRPr lang="sl-SI" altLang="sl-SI" sz="2400"/>
          </a:p>
          <a:p>
            <a:pPr>
              <a:buFont typeface="Wingdings 2" panose="05020102010507070707" pitchFamily="18" charset="2"/>
              <a:buNone/>
            </a:pPr>
            <a:endParaRPr lang="sl-SI" altLang="sl-SI" sz="24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/>
              <a:t>          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/>
              <a:t>                      </a:t>
            </a:r>
            <a:r>
              <a:rPr lang="sl-SI" altLang="sl-SI" sz="2000"/>
              <a:t>Magere Brug</a:t>
            </a:r>
            <a:r>
              <a:rPr lang="sl-SI" altLang="sl-SI" sz="2400"/>
              <a:t> </a:t>
            </a:r>
          </a:p>
        </p:txBody>
      </p:sp>
      <p:pic>
        <p:nvPicPr>
          <p:cNvPr id="19460" name="Slika 3" descr="MAGERE.jpg">
            <a:extLst>
              <a:ext uri="{FF2B5EF4-FFF2-40B4-BE49-F238E27FC236}">
                <a16:creationId xmlns:a16="http://schemas.microsoft.com/office/drawing/2014/main" id="{8E3F77FD-5A52-4F63-8FE3-DCE0B9767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643188"/>
            <a:ext cx="47434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0F2C35-C68D-4C7A-8B3C-71633EBA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LUKSEMBURG</a:t>
            </a:r>
            <a:endParaRPr lang="sl-SI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3" name="Ograda vsebine 2">
            <a:extLst>
              <a:ext uri="{FF2B5EF4-FFF2-40B4-BE49-F238E27FC236}">
                <a16:creationId xmlns:a16="http://schemas.microsoft.com/office/drawing/2014/main" id="{0CBC67B5-D7A7-4C1E-A2A0-3CF36AADB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Najvišji vrh: Burgplatz v Ardenih (565 m)</a:t>
            </a:r>
          </a:p>
          <a:p>
            <a:r>
              <a:rPr lang="sl-SI" altLang="sl-SI" b="1"/>
              <a:t>Vera: </a:t>
            </a:r>
            <a:r>
              <a:rPr lang="sl-SI" altLang="sl-SI"/>
              <a:t>katoliki: 95%,  protestanti:1%</a:t>
            </a:r>
          </a:p>
          <a:p>
            <a:r>
              <a:rPr lang="sl-SI" altLang="sl-SI"/>
              <a:t>Atlantsko</a:t>
            </a:r>
            <a:r>
              <a:rPr lang="sl-SI" altLang="sl-SI" b="1"/>
              <a:t> </a:t>
            </a:r>
          </a:p>
          <a:p>
            <a:endParaRPr lang="sl-SI" altLang="sl-SI" b="1"/>
          </a:p>
          <a:p>
            <a:endParaRPr lang="sl-SI" altLang="sl-SI"/>
          </a:p>
        </p:txBody>
      </p:sp>
      <p:pic>
        <p:nvPicPr>
          <p:cNvPr id="20484" name="Slika 3" descr="luks.jpg">
            <a:extLst>
              <a:ext uri="{FF2B5EF4-FFF2-40B4-BE49-F238E27FC236}">
                <a16:creationId xmlns:a16="http://schemas.microsoft.com/office/drawing/2014/main" id="{D9743DFA-D5EF-457B-9F85-48B8A7B68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209925"/>
            <a:ext cx="32067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92CB8D-9461-42F6-90A4-E72B7D5C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NARAVNE RAZMERE</a:t>
            </a:r>
            <a:endParaRPr lang="sl-SI" sz="5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1507" name="Ograda vsebine 2">
            <a:extLst>
              <a:ext uri="{FF2B5EF4-FFF2-40B4-BE49-F238E27FC236}">
                <a16:creationId xmlns:a16="http://schemas.microsoft.com/office/drawing/2014/main" id="{16FD5931-9637-44A9-8DD2-E7C751B88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Lega : </a:t>
            </a:r>
            <a:r>
              <a:rPr lang="sl-SI" altLang="sl-SI"/>
              <a:t>zahodna Evropa</a:t>
            </a:r>
          </a:p>
          <a:p>
            <a:endParaRPr lang="sl-SI" altLang="sl-SI"/>
          </a:p>
          <a:p>
            <a:r>
              <a:rPr lang="sl-SI" altLang="sl-SI" b="1"/>
              <a:t>Vode: </a:t>
            </a:r>
            <a:r>
              <a:rPr lang="sl-SI" altLang="sl-SI"/>
              <a:t>največja Mozzela(550km)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0869C9-36A2-4E51-8838-1AB2FC566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   GOSPODARSTVO</a:t>
            </a:r>
            <a:endParaRPr lang="sl-SI" sz="5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1" name="Ograda vsebine 2">
            <a:extLst>
              <a:ext uri="{FF2B5EF4-FFF2-40B4-BE49-F238E27FC236}">
                <a16:creationId xmlns:a16="http://schemas.microsoft.com/office/drawing/2014/main" id="{24A0269A-EE1E-48BC-92B7-A13DD4B3F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Kmetijstvo: </a:t>
            </a:r>
            <a:r>
              <a:rPr lang="sl-SI" altLang="sl-SI"/>
              <a:t>njive, travniki</a:t>
            </a:r>
          </a:p>
          <a:p>
            <a:endParaRPr lang="sl-SI" altLang="sl-SI"/>
          </a:p>
          <a:p>
            <a:r>
              <a:rPr lang="sl-SI" altLang="sl-SI" b="1"/>
              <a:t>Gozd</a:t>
            </a:r>
            <a:endParaRPr lang="sl-SI" altLang="sl-SI"/>
          </a:p>
          <a:p>
            <a:endParaRPr lang="sl-SI" altLang="sl-SI"/>
          </a:p>
          <a:p>
            <a:r>
              <a:rPr lang="sl-SI" altLang="sl-SI" b="1"/>
              <a:t>Turizem: </a:t>
            </a:r>
            <a:r>
              <a:rPr lang="sl-SI" altLang="sl-SI"/>
              <a:t>na leto obišče 800.000turistov</a:t>
            </a:r>
            <a:endParaRPr lang="sl-SI" altLang="sl-SI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9EFBED-812D-42AA-8EE3-0C95EB578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NARAVNE IN KULTURNE ZNAMENITOSTI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Ograda vsebine 2">
            <a:extLst>
              <a:ext uri="{FF2B5EF4-FFF2-40B4-BE49-F238E27FC236}">
                <a16:creationId xmlns:a16="http://schemas.microsoft.com/office/drawing/2014/main" id="{C72AA65D-AFB2-4858-938D-F94F3F982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Clervaux: </a:t>
            </a:r>
            <a:r>
              <a:rPr lang="sl-SI" altLang="sl-SI"/>
              <a:t>grad, benediktinski samostan</a:t>
            </a:r>
          </a:p>
          <a:p>
            <a:r>
              <a:rPr lang="sl-SI" altLang="sl-SI" b="1"/>
              <a:t>Luksemburg:</a:t>
            </a:r>
            <a:r>
              <a:rPr lang="sl-SI" altLang="sl-SI"/>
              <a:t> glavno mesto</a:t>
            </a:r>
          </a:p>
          <a:p>
            <a:r>
              <a:rPr lang="sl-SI" altLang="sl-SI" b="1"/>
              <a:t>Vianden:</a:t>
            </a:r>
            <a:r>
              <a:rPr lang="sl-SI" altLang="sl-SI"/>
              <a:t> Gotska cerkev</a:t>
            </a:r>
          </a:p>
          <a:p>
            <a:endParaRPr lang="sl-SI" altLang="sl-SI"/>
          </a:p>
          <a:p>
            <a:endParaRPr lang="sl-SI" altLang="sl-SI" b="1"/>
          </a:p>
        </p:txBody>
      </p:sp>
      <p:pic>
        <p:nvPicPr>
          <p:cNvPr id="23556" name="Slika 3" descr="luksi.jpg">
            <a:extLst>
              <a:ext uri="{FF2B5EF4-FFF2-40B4-BE49-F238E27FC236}">
                <a16:creationId xmlns:a16="http://schemas.microsoft.com/office/drawing/2014/main" id="{ABB5922E-3BDE-4D69-8DCA-49B7873E8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286125"/>
            <a:ext cx="3433763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8F657B-7B25-44A6-ABF5-EB8240AF1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BENELUKS</a:t>
            </a:r>
            <a:endParaRPr lang="sl-SI" sz="6600" dirty="0">
              <a:solidFill>
                <a:schemeClr val="accent1">
                  <a:tint val="83000"/>
                  <a:satMod val="150000"/>
                </a:schemeClr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10591C80-3A8E-4995-B0E1-26A84CC60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Zahodna Evropa</a:t>
            </a:r>
          </a:p>
          <a:p>
            <a:r>
              <a:rPr lang="sl-SI" altLang="sl-SI"/>
              <a:t>Ekonomska unija</a:t>
            </a:r>
          </a:p>
          <a:p>
            <a:r>
              <a:rPr lang="sl-SI" altLang="sl-SI"/>
              <a:t>3 države</a:t>
            </a:r>
          </a:p>
          <a:p>
            <a:r>
              <a:rPr lang="sl-SI" altLang="sl-SI"/>
              <a:t>3,5 slovenij                      </a:t>
            </a:r>
          </a:p>
          <a:p>
            <a:endParaRPr lang="sl-SI" altLang="sl-SI"/>
          </a:p>
        </p:txBody>
      </p:sp>
      <p:pic>
        <p:nvPicPr>
          <p:cNvPr id="10244" name="Slika 4" descr="images.jpg">
            <a:extLst>
              <a:ext uri="{FF2B5EF4-FFF2-40B4-BE49-F238E27FC236}">
                <a16:creationId xmlns:a16="http://schemas.microsoft.com/office/drawing/2014/main" id="{3F284C2C-A88D-4CE1-A6F1-19340E8B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000250"/>
            <a:ext cx="33337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3C2860-ACC1-477E-8EE8-37521D9B8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BELGIJA</a:t>
            </a:r>
            <a:endParaRPr lang="sl-SI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5F3EF66F-CFC1-4CD9-AF20-DECB107E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1,5 slovenije</a:t>
            </a:r>
          </a:p>
          <a:p>
            <a:r>
              <a:rPr lang="sl-SI" altLang="sl-SI"/>
              <a:t>Oceansko</a:t>
            </a:r>
          </a:p>
          <a:p>
            <a:r>
              <a:rPr lang="sl-SI" altLang="sl-SI"/>
              <a:t>Najvišji vrh: Signal De Botrange</a:t>
            </a:r>
          </a:p>
          <a:p>
            <a:r>
              <a:rPr lang="sl-SI" altLang="sl-SI"/>
              <a:t>Zelo poseljena država</a:t>
            </a:r>
          </a:p>
          <a:p>
            <a:endParaRPr lang="sl-SI" altLang="sl-SI"/>
          </a:p>
        </p:txBody>
      </p:sp>
      <p:pic>
        <p:nvPicPr>
          <p:cNvPr id="11268" name="Slika 4" descr="images (2).jpg">
            <a:extLst>
              <a:ext uri="{FF2B5EF4-FFF2-40B4-BE49-F238E27FC236}">
                <a16:creationId xmlns:a16="http://schemas.microsoft.com/office/drawing/2014/main" id="{CC8DD415-E709-4B97-A073-8B8E3474B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3833813"/>
            <a:ext cx="352425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6E41D7-BA55-449C-A172-8E89C743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48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FLAMCI IN VALONCI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F7927BD7-3782-468B-B94C-A6E35640A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Flamci: </a:t>
            </a:r>
            <a:r>
              <a:rPr lang="sl-SI" altLang="sl-SI"/>
              <a:t>severozahodni delBelgije, govorijo nizozemsko</a:t>
            </a:r>
          </a:p>
          <a:p>
            <a:r>
              <a:rPr lang="sl-SI" altLang="sl-SI" b="1"/>
              <a:t>Valonci: </a:t>
            </a:r>
            <a:r>
              <a:rPr lang="sl-SI" altLang="sl-SI"/>
              <a:t>jugovzhodni del Belgije,  govorijo francosko</a:t>
            </a:r>
          </a:p>
          <a:p>
            <a:endParaRPr lang="sl-SI" altLang="sl-SI"/>
          </a:p>
          <a:p>
            <a:endParaRPr lang="sl-SI" altLang="sl-SI" b="1"/>
          </a:p>
        </p:txBody>
      </p:sp>
      <p:pic>
        <p:nvPicPr>
          <p:cNvPr id="12292" name="Slika 3" descr="images.jpg">
            <a:extLst>
              <a:ext uri="{FF2B5EF4-FFF2-40B4-BE49-F238E27FC236}">
                <a16:creationId xmlns:a16="http://schemas.microsoft.com/office/drawing/2014/main" id="{57D4B148-B9EC-4618-8E8D-3E87E77B4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429000"/>
            <a:ext cx="307181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7A42E4-5EF5-4998-BEAD-010B8905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4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GOSPODARSTVO</a:t>
            </a: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71D5FA5C-CEE4-4456-ACC3-5B6600760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Industrija: </a:t>
            </a:r>
            <a:r>
              <a:rPr lang="sl-SI" altLang="sl-SI"/>
              <a:t>tovarne tuja podjetja (Opel, Ford…) železarne</a:t>
            </a:r>
          </a:p>
          <a:p>
            <a:r>
              <a:rPr lang="sl-SI" altLang="sl-SI" b="1"/>
              <a:t>Turizem: </a:t>
            </a:r>
            <a:r>
              <a:rPr lang="sl-SI" altLang="sl-SI"/>
              <a:t>stara mesta – Bruselj, Gent…</a:t>
            </a:r>
            <a:endParaRPr lang="sl-SI" altLang="sl-SI" b="1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       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000"/>
              <a:t>Atomium (102m)</a:t>
            </a:r>
          </a:p>
        </p:txBody>
      </p:sp>
      <p:pic>
        <p:nvPicPr>
          <p:cNvPr id="13316" name="Slika 3" descr="čista.jpg">
            <a:extLst>
              <a:ext uri="{FF2B5EF4-FFF2-40B4-BE49-F238E27FC236}">
                <a16:creationId xmlns:a16="http://schemas.microsoft.com/office/drawing/2014/main" id="{B4AB77BB-4623-4183-AEB6-44C00F2CB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448050"/>
            <a:ext cx="4143375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990B8F-DEEC-458B-9DB5-2AC67A2C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NARAVNE IN KULTURNE             ZNAMENITOSTI</a:t>
            </a:r>
            <a:endParaRPr lang="sl-SI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5BDEE942-8EE6-4CA1-9ED9-BBBD11536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Antwerpen: </a:t>
            </a:r>
            <a:r>
              <a:rPr lang="sl-SI" altLang="sl-SI"/>
              <a:t>eno največje pristanišče, </a:t>
            </a:r>
          </a:p>
          <a:p>
            <a:endParaRPr lang="sl-SI" altLang="sl-SI"/>
          </a:p>
          <a:p>
            <a:r>
              <a:rPr lang="sl-SI" altLang="sl-SI" b="1"/>
              <a:t>Brugge: </a:t>
            </a:r>
            <a:r>
              <a:rPr lang="sl-SI" altLang="sl-SI"/>
              <a:t>muzej, srednjeveški trg</a:t>
            </a:r>
          </a:p>
          <a:p>
            <a:endParaRPr lang="sl-SI" altLang="sl-SI"/>
          </a:p>
          <a:p>
            <a:r>
              <a:rPr lang="sl-SI" altLang="sl-SI" b="1"/>
              <a:t>Bruselj: </a:t>
            </a:r>
            <a:r>
              <a:rPr lang="sl-SI" altLang="sl-SI"/>
              <a:t>sedež evropske unije, Atomium</a:t>
            </a:r>
          </a:p>
          <a:p>
            <a:endParaRPr lang="sl-SI" altLang="sl-SI" b="1"/>
          </a:p>
        </p:txBody>
      </p:sp>
      <p:pic>
        <p:nvPicPr>
          <p:cNvPr id="14340" name="Slika 3" descr="eu.jpg">
            <a:extLst>
              <a:ext uri="{FF2B5EF4-FFF2-40B4-BE49-F238E27FC236}">
                <a16:creationId xmlns:a16="http://schemas.microsoft.com/office/drawing/2014/main" id="{ECB53CFE-818B-4DE7-AF82-ED01D127A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4643438"/>
            <a:ext cx="3786187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9AFFA-EB66-4FD4-9AFA-FE21310C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GLAVNO MESTO BELGIJE - BRUSELJ</a:t>
            </a:r>
            <a:endParaRPr lang="sl-SI" sz="40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9AAB2B8-8C46-47B5-956D-CF7A7DF05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1,8 milijonov prebivalec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Bruseljske čipke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Grand </a:t>
            </a:r>
            <a:r>
              <a:rPr lang="sl-SI" dirty="0" err="1"/>
              <a:t>Place</a:t>
            </a:r>
            <a:endParaRPr lang="sl-SI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Cite </a:t>
            </a:r>
            <a:r>
              <a:rPr lang="sl-SI" dirty="0" err="1"/>
              <a:t>Berlaymont</a:t>
            </a:r>
            <a:r>
              <a:rPr lang="sl-SI" dirty="0"/>
              <a:t> </a:t>
            </a:r>
            <a:r>
              <a:rPr lang="sl-SI" sz="1000" dirty="0"/>
              <a:t>(sedež EU)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000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1600" dirty="0"/>
              <a:t>                                                  Grand </a:t>
            </a:r>
            <a:r>
              <a:rPr lang="sl-SI" sz="1600" dirty="0" err="1"/>
              <a:t>Place</a:t>
            </a:r>
            <a:r>
              <a:rPr lang="sl-SI" sz="1600" dirty="0"/>
              <a:t>      </a:t>
            </a:r>
          </a:p>
        </p:txBody>
      </p:sp>
      <p:pic>
        <p:nvPicPr>
          <p:cNvPr id="15364" name="Slika 3" descr="grand-place-brussels-belgium.jpg">
            <a:extLst>
              <a:ext uri="{FF2B5EF4-FFF2-40B4-BE49-F238E27FC236}">
                <a16:creationId xmlns:a16="http://schemas.microsoft.com/office/drawing/2014/main" id="{80F85327-08C3-4875-BE3A-7A0319083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2571750"/>
            <a:ext cx="41910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BFB143-AABA-41AA-867E-954D98293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NIZOZEMSKA</a:t>
            </a:r>
            <a:endParaRPr lang="sl-SI" sz="6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6CD5CF60-D35E-497D-9CD8-45A6B52F3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2 Sloveniji</a:t>
            </a:r>
          </a:p>
          <a:p>
            <a:r>
              <a:rPr lang="sl-SI" altLang="sl-SI"/>
              <a:t>Oceansko</a:t>
            </a:r>
          </a:p>
          <a:p>
            <a:r>
              <a:rPr lang="sl-SI" altLang="sl-SI"/>
              <a:t>Najvišji vrh: Vaalser Berg (322m)</a:t>
            </a:r>
          </a:p>
          <a:p>
            <a:r>
              <a:rPr lang="sl-SI" altLang="sl-SI"/>
              <a:t>Zelo poseljena država </a:t>
            </a:r>
          </a:p>
          <a:p>
            <a:endParaRPr lang="sl-SI" altLang="sl-SI"/>
          </a:p>
        </p:txBody>
      </p:sp>
      <p:pic>
        <p:nvPicPr>
          <p:cNvPr id="16388" name="Slika 3" descr="nederland.jpg">
            <a:extLst>
              <a:ext uri="{FF2B5EF4-FFF2-40B4-BE49-F238E27FC236}">
                <a16:creationId xmlns:a16="http://schemas.microsoft.com/office/drawing/2014/main" id="{536E4B52-8927-4B14-B0B4-2DB679CE4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643313"/>
            <a:ext cx="3567113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DD9080-D627-4CD8-805C-D627AC73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effectLst/>
                <a:latin typeface="Arial Rounded MT Bold" pitchFamily="34" charset="0"/>
              </a:rPr>
              <a:t>  GOSPODARSTVO</a:t>
            </a:r>
            <a:endParaRPr lang="sl-SI" sz="54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D1479A2F-280F-41D0-B90F-D8137698B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b="1"/>
              <a:t>Kmetijstvo: </a:t>
            </a:r>
            <a:r>
              <a:rPr lang="sl-SI" altLang="sl-SI"/>
              <a:t>njive, sadovnjaki, pašniki in travniki</a:t>
            </a:r>
          </a:p>
          <a:p>
            <a:r>
              <a:rPr lang="sl-SI" altLang="sl-SI" b="1"/>
              <a:t>Ribištvo: </a:t>
            </a:r>
            <a:r>
              <a:rPr lang="sl-SI" altLang="sl-SI"/>
              <a:t>polno rib – Severno morje in na Atlantiku</a:t>
            </a:r>
            <a:endParaRPr lang="sl-SI" altLang="sl-SI" b="1"/>
          </a:p>
        </p:txBody>
      </p:sp>
      <p:pic>
        <p:nvPicPr>
          <p:cNvPr id="17412" name="Slika 3" descr="s morje.jpg">
            <a:extLst>
              <a:ext uri="{FF2B5EF4-FFF2-40B4-BE49-F238E27FC236}">
                <a16:creationId xmlns:a16="http://schemas.microsoft.com/office/drawing/2014/main" id="{15CF953C-6156-42B1-AF93-DE67AE3A11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571875"/>
            <a:ext cx="31432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265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Rounded MT Bold</vt:lpstr>
      <vt:lpstr>Century Gothic</vt:lpstr>
      <vt:lpstr>Verdana</vt:lpstr>
      <vt:lpstr>Wingdings 2</vt:lpstr>
      <vt:lpstr>Umetniško</vt:lpstr>
      <vt:lpstr>BENELUKS</vt:lpstr>
      <vt:lpstr>BENELUKS</vt:lpstr>
      <vt:lpstr>BELGIJA</vt:lpstr>
      <vt:lpstr>FLAMCI IN VALONCI</vt:lpstr>
      <vt:lpstr>GOSPODARSTVO</vt:lpstr>
      <vt:lpstr>NARAVNE IN KULTURNE             ZNAMENITOSTI</vt:lpstr>
      <vt:lpstr>GLAVNO MESTO BELGIJE - BRUSELJ</vt:lpstr>
      <vt:lpstr>NIZOZEMSKA</vt:lpstr>
      <vt:lpstr>  GOSPODARSTVO</vt:lpstr>
      <vt:lpstr>KULTURNE IN NARAVNE ZNAMENITOSTI</vt:lpstr>
      <vt:lpstr>GLAVNO MESTO NIZOZEMSKE - AMSTERDAM</vt:lpstr>
      <vt:lpstr>LUKSEMBURG</vt:lpstr>
      <vt:lpstr>NARAVNE RAZMERE</vt:lpstr>
      <vt:lpstr>   GOSPODARSTVO</vt:lpstr>
      <vt:lpstr>NARAVNE IN KULTURNE ZNAMENITOSTI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2019-05-30T09:43:58Z</dcterms:created>
  <dcterms:modified xsi:type="dcterms:W3CDTF">2019-05-30T09:43:58Z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