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9">
            <a:extLst>
              <a:ext uri="{FF2B5EF4-FFF2-40B4-BE49-F238E27FC236}">
                <a16:creationId xmlns:a16="http://schemas.microsoft.com/office/drawing/2014/main" id="{E8D221AA-1CAE-4B0C-915A-6BBD68EFCE97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8A65BE79-84F3-4F41-AE69-07E1ADDD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511BD13-C922-4CF7-B5B3-11923F201C3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0828CDAD-CE9D-4EAE-962C-61017F86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25D3A024-9F6C-4519-B099-6998A30D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4B41528-67A6-4F9B-B5D1-518F23B208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658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728A972-102C-4023-BD89-2F1454D7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D96D-14F9-4D9B-BC1F-0C958F5D0E5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E3E01FC-2584-4C78-90FF-F2254D5D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DC66BCAA-95B7-4B8E-98B6-504EE847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FCFF-E678-4653-8438-06E6101B7E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602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67A25341-DEDD-4CC0-98CD-217A9FBD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134AC-2BDE-4744-9175-63E2AFC5D76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4A9ED2D-3F47-46F0-8B0F-19BB16F5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6F10CED-045D-45FC-9510-0D9ADDB07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695B-5040-4473-ADA5-14EC9D0BA7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32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0787221-DC32-49BA-8D30-7A12F4B0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B880E-CCF6-4D7B-8195-EEF622E2416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AC6C89B-BDD4-47B3-BB68-B20DD728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13DB5C4-469F-4F6D-81AB-C6B7BB36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3BB8-3932-4B36-B3F0-E0E772DAFE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69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1E8FB313-B197-4AD3-BCB8-C8E7485FAB2A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11">
            <a:extLst>
              <a:ext uri="{FF2B5EF4-FFF2-40B4-BE49-F238E27FC236}">
                <a16:creationId xmlns:a16="http://schemas.microsoft.com/office/drawing/2014/main" id="{1E700E81-FD1D-4C69-83B5-FB0F3E38D30A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E0BFAB03-EA04-4DB3-A8C6-5C8D5C48CAF7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50372CCF-255E-40E7-B22B-4FD258F8B903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A943ECA1-D1A4-453E-B43F-9F6B78FA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5D885-4462-4D16-B3E7-D1E82A49B86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72803051-0974-442F-9705-56D5D182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494293F5-8EF6-4FA6-9024-FAC7B18A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A73B0438-26C7-4BA3-9741-9EFF3AD0BC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315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E733D82C-A594-4878-9E20-A24D442B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1E93-1ABF-4020-91DD-6BB309E1271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9F0EA1A9-F606-430B-A96C-D4707316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8BADDD1-812A-44B3-8EC1-85D2FDA6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0BF49-A5D6-496D-BA25-8543A2B073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3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229106C2-D0D9-4FA4-8A6E-DBB71DE25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2AAA-9143-4ABF-8DD7-488E857628E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44291DAE-11F4-4C42-8FDF-6A6310FC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AA13DB3E-5F4A-4AAE-894C-9584791D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D7D16CCB-9339-47E0-99D5-4B58B3EF30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8849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181E8CC0-E4DA-4A09-B2F7-CFAB2B43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A2B86-8316-4D0E-8B71-E5B128682E7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5B6257B0-2DBF-4395-A6FC-80ED69A0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69BA12E0-BA47-45E3-BAC0-A45BBC8F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FC4EF-5AC5-4BD7-90E6-22F89EB5D7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52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5D80B50D-4BFB-4F8C-83F2-375E1968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4F5B-B638-4295-90F7-A145AE4DB60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EA26F7C-4173-45C5-8281-94A7064D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8AF04A8-2562-4561-AC27-6929A109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E5D51-0983-4089-9407-8B56E9BA0E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722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14061CBB-15E2-4A70-9FFC-5EAB1415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631F833-6A4D-4385-A4DF-3FAFD9DCBD3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52D4667-D886-46F0-981C-6490FC4A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9AC06BAD-7652-48B1-872A-EA99D131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0E8E7A3-039C-4AD6-83F6-DB5A806400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6195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548F2A9-E7F9-4067-8A7D-260FDE76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33C791A-5C6C-41DA-8783-6A15A1E6F72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9AA7B18C-E6B2-42D7-B55B-694B7230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4A57CC9-F5F1-4CAA-9FA1-1FD6303C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306B5E6E-6102-47BB-9C69-2BFC6ABC71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1222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28E"/>
            </a:gs>
            <a:gs pos="60001">
              <a:srgbClr val="0087C1"/>
            </a:gs>
            <a:gs pos="100000">
              <a:srgbClr val="299D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816D4E8B-DBA5-442D-BC8C-C94E95C10CC6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540F7096-097B-4B89-A84A-400EC0AF062F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4F79C56A-07A6-484D-828E-99EAF37FDE2B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8D00FC08-4FC4-4617-A208-0191C93B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9E7D24CB-ADBE-45AE-843F-66E11F3F3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18695184-3732-4BFE-9AC4-31641C177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021005-543D-48B0-8EEF-96F59A185D6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740C34E9-6210-4DE3-871C-F8E8277CA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FDCD6728-AF52-4BD2-AEDB-A8C8E9205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B2B8B9F3-65A1-43A3-B4BD-7A9E3FBC2A6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39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C8FE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AA4D6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1C56DC-538D-4907-B978-3A380E98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00990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9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BENELUKS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B07B82-9977-4E06-9CC1-6C2C5C8D5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44" y="3857628"/>
            <a:ext cx="8062912" cy="278608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rgbClr val="FFFF00"/>
                </a:solidFill>
                <a:latin typeface="Arial Rounded MT Bold" pitchFamily="34" charset="0"/>
              </a:rPr>
              <a:t>ZAHODNA EVROPA 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>
                <a:solidFill>
                  <a:srgbClr val="FFFF00"/>
                </a:solidFill>
                <a:latin typeface="Arial Rounded MT Bold" pitchFamily="34" charset="0"/>
              </a:rPr>
              <a:t>Geografija</a:t>
            </a: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A4C993-C959-4F09-87E5-2EE654BE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KULTURNE IN NARAVNE ZNAMENITOSTI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117A4A78-B6F1-428C-99DA-DB72D29CB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Bivši otok Schokland in njegova okolica,</a:t>
            </a:r>
          </a:p>
          <a:p>
            <a:r>
              <a:rPr lang="sl-SI" altLang="sl-SI"/>
              <a:t>omrežje mlinov na veter,</a:t>
            </a:r>
          </a:p>
          <a:p>
            <a:r>
              <a:rPr lang="sl-SI" altLang="sl-SI"/>
              <a:t>narodni park severno od Arnhema,</a:t>
            </a:r>
          </a:p>
          <a:p>
            <a:r>
              <a:rPr lang="sl-SI" altLang="sl-SI"/>
              <a:t>vila arhitekta Rietvelda Schröderja v Utrechtu.</a:t>
            </a:r>
          </a:p>
          <a:p>
            <a:endParaRPr lang="sl-SI" altLang="sl-SI"/>
          </a:p>
        </p:txBody>
      </p:sp>
      <p:pic>
        <p:nvPicPr>
          <p:cNvPr id="18436" name="Slika 3" descr="mlini.jpg">
            <a:extLst>
              <a:ext uri="{FF2B5EF4-FFF2-40B4-BE49-F238E27FC236}">
                <a16:creationId xmlns:a16="http://schemas.microsoft.com/office/drawing/2014/main" id="{ABB1BEC4-B0C2-4EC5-9C64-4AE1C5ABC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143375"/>
            <a:ext cx="339566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C836F9-2825-4304-8C99-0FCBCABC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GLAVNO MESTO NIZOZEMSKE - AMSTERDAM</a:t>
            </a:r>
            <a:endParaRPr lang="sl-SI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9214208E-BEF4-437B-B1CE-8A17D261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Magere Brug</a:t>
            </a:r>
          </a:p>
          <a:p>
            <a:r>
              <a:rPr lang="sl-SI" altLang="sl-SI"/>
              <a:t>Kolesa </a:t>
            </a:r>
          </a:p>
          <a:p>
            <a:r>
              <a:rPr lang="sl-SI" altLang="sl-SI"/>
              <a:t>Številni kanali</a:t>
            </a:r>
          </a:p>
          <a:p>
            <a:r>
              <a:rPr lang="sl-SI" altLang="sl-SI"/>
              <a:t>Striženje </a:t>
            </a:r>
            <a:r>
              <a:rPr lang="sl-SI" altLang="sl-SI" sz="2400"/>
              <a:t>(v parku)</a:t>
            </a:r>
          </a:p>
          <a:p>
            <a:endParaRPr lang="sl-SI" altLang="sl-SI" sz="2400"/>
          </a:p>
          <a:p>
            <a:endParaRPr lang="sl-SI" altLang="sl-SI" sz="2400"/>
          </a:p>
          <a:p>
            <a:pPr>
              <a:buFont typeface="Wingdings 2" panose="05020102010507070707" pitchFamily="18" charset="2"/>
              <a:buNone/>
            </a:pPr>
            <a:endParaRPr lang="sl-SI" altLang="sl-SI" sz="24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          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                      </a:t>
            </a:r>
            <a:r>
              <a:rPr lang="sl-SI" altLang="sl-SI" sz="2000"/>
              <a:t>Magere Brug</a:t>
            </a:r>
            <a:r>
              <a:rPr lang="sl-SI" altLang="sl-SI" sz="2400"/>
              <a:t> </a:t>
            </a:r>
          </a:p>
        </p:txBody>
      </p:sp>
      <p:pic>
        <p:nvPicPr>
          <p:cNvPr id="19460" name="Slika 3" descr="MAGERE.jpg">
            <a:extLst>
              <a:ext uri="{FF2B5EF4-FFF2-40B4-BE49-F238E27FC236}">
                <a16:creationId xmlns:a16="http://schemas.microsoft.com/office/drawing/2014/main" id="{D824367A-3813-42BA-8FBE-1764F6D48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643188"/>
            <a:ext cx="47434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37E92A-D4AA-43FE-A7F7-6AAA6F39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LUKSEMBURG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91E92E3C-C878-4C04-B3E6-444A4092C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Najvišji vrh: Burgplatz v Ardenih (565 m)</a:t>
            </a:r>
          </a:p>
          <a:p>
            <a:r>
              <a:rPr lang="sl-SI" altLang="sl-SI" b="1"/>
              <a:t>Vera: </a:t>
            </a:r>
            <a:r>
              <a:rPr lang="sl-SI" altLang="sl-SI"/>
              <a:t>katoliki: 95%,  protestanti:1%</a:t>
            </a:r>
          </a:p>
          <a:p>
            <a:r>
              <a:rPr lang="sl-SI" altLang="sl-SI"/>
              <a:t>Atlantsko</a:t>
            </a:r>
            <a:r>
              <a:rPr lang="sl-SI" altLang="sl-SI" b="1"/>
              <a:t> </a:t>
            </a:r>
          </a:p>
          <a:p>
            <a:endParaRPr lang="sl-SI" altLang="sl-SI" b="1"/>
          </a:p>
          <a:p>
            <a:endParaRPr lang="sl-SI" altLang="sl-SI"/>
          </a:p>
        </p:txBody>
      </p:sp>
      <p:pic>
        <p:nvPicPr>
          <p:cNvPr id="20484" name="Slika 3" descr="luks.jpg">
            <a:extLst>
              <a:ext uri="{FF2B5EF4-FFF2-40B4-BE49-F238E27FC236}">
                <a16:creationId xmlns:a16="http://schemas.microsoft.com/office/drawing/2014/main" id="{DB58EF5D-54A1-4138-88C3-070017F33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209925"/>
            <a:ext cx="3206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6B0B35-2B8E-4A8B-A49A-2B166F37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RAZMERE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278DA40D-9C81-4148-8358-620E216A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Lega : </a:t>
            </a:r>
            <a:r>
              <a:rPr lang="sl-SI" altLang="sl-SI"/>
              <a:t>zahodna Evropa</a:t>
            </a:r>
          </a:p>
          <a:p>
            <a:endParaRPr lang="sl-SI" altLang="sl-SI"/>
          </a:p>
          <a:p>
            <a:r>
              <a:rPr lang="sl-SI" altLang="sl-SI" b="1"/>
              <a:t>Vode: </a:t>
            </a:r>
            <a:r>
              <a:rPr lang="sl-SI" altLang="sl-SI"/>
              <a:t>največja Mozzela(550km)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8E5F2-7C72-457B-B043-FF9D2059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   GOSPODARSTVO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AA04DBDF-3699-4B3B-B00F-8AC476C3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Kmetijstvo: </a:t>
            </a:r>
            <a:r>
              <a:rPr lang="sl-SI" altLang="sl-SI"/>
              <a:t>njive, travniki</a:t>
            </a:r>
          </a:p>
          <a:p>
            <a:endParaRPr lang="sl-SI" altLang="sl-SI"/>
          </a:p>
          <a:p>
            <a:r>
              <a:rPr lang="sl-SI" altLang="sl-SI" b="1"/>
              <a:t>Gozd</a:t>
            </a:r>
            <a:endParaRPr lang="sl-SI" altLang="sl-SI"/>
          </a:p>
          <a:p>
            <a:endParaRPr lang="sl-SI" altLang="sl-SI"/>
          </a:p>
          <a:p>
            <a:r>
              <a:rPr lang="sl-SI" altLang="sl-SI" b="1"/>
              <a:t>Turizem: </a:t>
            </a:r>
            <a:r>
              <a:rPr lang="sl-SI" altLang="sl-SI"/>
              <a:t>na leto obišče 800.000turistov</a:t>
            </a:r>
            <a:endParaRPr lang="sl-SI" altLang="sl-SI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1CAF29-2692-4340-A07A-B93A665D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IN KULTURNE ZNAMENITOSTI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95DE2686-0E93-4B72-8A07-BDA9D5E2E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Clervaux: </a:t>
            </a:r>
            <a:r>
              <a:rPr lang="sl-SI" altLang="sl-SI"/>
              <a:t>grad, benediktinski samostan</a:t>
            </a:r>
          </a:p>
          <a:p>
            <a:r>
              <a:rPr lang="sl-SI" altLang="sl-SI" b="1"/>
              <a:t>Luksemburg:</a:t>
            </a:r>
            <a:r>
              <a:rPr lang="sl-SI" altLang="sl-SI"/>
              <a:t> glavno mesto</a:t>
            </a:r>
          </a:p>
          <a:p>
            <a:r>
              <a:rPr lang="sl-SI" altLang="sl-SI" b="1"/>
              <a:t>Vianden:</a:t>
            </a:r>
            <a:r>
              <a:rPr lang="sl-SI" altLang="sl-SI"/>
              <a:t> Gotska cerkev</a:t>
            </a:r>
          </a:p>
          <a:p>
            <a:endParaRPr lang="sl-SI" altLang="sl-SI"/>
          </a:p>
          <a:p>
            <a:endParaRPr lang="sl-SI" altLang="sl-SI" b="1"/>
          </a:p>
        </p:txBody>
      </p:sp>
      <p:pic>
        <p:nvPicPr>
          <p:cNvPr id="23556" name="Slika 3" descr="luksi.jpg">
            <a:extLst>
              <a:ext uri="{FF2B5EF4-FFF2-40B4-BE49-F238E27FC236}">
                <a16:creationId xmlns:a16="http://schemas.microsoft.com/office/drawing/2014/main" id="{9717839B-C65A-438D-8B33-2334966C2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286125"/>
            <a:ext cx="3433763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22282-B173-4B3D-B18F-2725126B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BENELUKS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CC181577-F918-4347-97C6-7BE4EDAC0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Zahodna Evropa</a:t>
            </a:r>
          </a:p>
          <a:p>
            <a:r>
              <a:rPr lang="sl-SI" altLang="sl-SI"/>
              <a:t>Ekonomska unija</a:t>
            </a:r>
          </a:p>
          <a:p>
            <a:r>
              <a:rPr lang="sl-SI" altLang="sl-SI"/>
              <a:t>3 države</a:t>
            </a:r>
          </a:p>
          <a:p>
            <a:r>
              <a:rPr lang="sl-SI" altLang="sl-SI"/>
              <a:t>3,5 slovenij                      </a:t>
            </a:r>
          </a:p>
          <a:p>
            <a:endParaRPr lang="sl-SI" altLang="sl-SI"/>
          </a:p>
        </p:txBody>
      </p:sp>
      <p:pic>
        <p:nvPicPr>
          <p:cNvPr id="10244" name="Slika 4" descr="images.jpg">
            <a:extLst>
              <a:ext uri="{FF2B5EF4-FFF2-40B4-BE49-F238E27FC236}">
                <a16:creationId xmlns:a16="http://schemas.microsoft.com/office/drawing/2014/main" id="{7B8BFD85-9A0D-4E0F-8CF4-12098F22B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000250"/>
            <a:ext cx="33337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807741-E4E8-439A-AA28-7EA58EDA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BELGIJA</a:t>
            </a: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CDC514DC-2B8A-4545-B032-E217899E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1,5 slovenije</a:t>
            </a:r>
          </a:p>
          <a:p>
            <a:r>
              <a:rPr lang="sl-SI" altLang="sl-SI"/>
              <a:t>Oceansko</a:t>
            </a:r>
          </a:p>
          <a:p>
            <a:r>
              <a:rPr lang="sl-SI" altLang="sl-SI"/>
              <a:t>Najvišji vrh: Signal De Botrange</a:t>
            </a:r>
          </a:p>
          <a:p>
            <a:r>
              <a:rPr lang="sl-SI" altLang="sl-SI"/>
              <a:t>Zelo poseljena država</a:t>
            </a:r>
          </a:p>
          <a:p>
            <a:endParaRPr lang="sl-SI" altLang="sl-SI"/>
          </a:p>
        </p:txBody>
      </p:sp>
      <p:pic>
        <p:nvPicPr>
          <p:cNvPr id="11268" name="Slika 4" descr="images (2).jpg">
            <a:extLst>
              <a:ext uri="{FF2B5EF4-FFF2-40B4-BE49-F238E27FC236}">
                <a16:creationId xmlns:a16="http://schemas.microsoft.com/office/drawing/2014/main" id="{0B849642-C07B-4DD1-AE33-01A42E4AD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833813"/>
            <a:ext cx="352425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248175-0564-4FA7-BBCA-43FDACDB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FLAMCI IN VALONCI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6C761889-4248-47A3-AA8E-4FB52AF5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Flamci: </a:t>
            </a:r>
            <a:r>
              <a:rPr lang="sl-SI" altLang="sl-SI"/>
              <a:t>severozahodni delBelgije, govorijo nizozemsko</a:t>
            </a:r>
          </a:p>
          <a:p>
            <a:r>
              <a:rPr lang="sl-SI" altLang="sl-SI" b="1"/>
              <a:t>Valonci: </a:t>
            </a:r>
            <a:r>
              <a:rPr lang="sl-SI" altLang="sl-SI"/>
              <a:t>jugovzhodni del Belgije,  govorijo francosko</a:t>
            </a:r>
          </a:p>
          <a:p>
            <a:endParaRPr lang="sl-SI" altLang="sl-SI"/>
          </a:p>
          <a:p>
            <a:endParaRPr lang="sl-SI" altLang="sl-SI" b="1"/>
          </a:p>
        </p:txBody>
      </p:sp>
      <p:pic>
        <p:nvPicPr>
          <p:cNvPr id="12292" name="Slika 3" descr="images.jpg">
            <a:extLst>
              <a:ext uri="{FF2B5EF4-FFF2-40B4-BE49-F238E27FC236}">
                <a16:creationId xmlns:a16="http://schemas.microsoft.com/office/drawing/2014/main" id="{37AF751F-B154-49E7-B851-952EB1432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29000"/>
            <a:ext cx="30718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15151D-A7E0-4FF6-846C-02C4D1C3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GOSPODARSTVO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A720A060-93E3-459A-9EF8-BBBF2C975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Industrija: </a:t>
            </a:r>
            <a:r>
              <a:rPr lang="sl-SI" altLang="sl-SI"/>
              <a:t>tovarne tuja podjetja (Opel, Ford…) železarne</a:t>
            </a:r>
          </a:p>
          <a:p>
            <a:r>
              <a:rPr lang="sl-SI" altLang="sl-SI" b="1"/>
              <a:t>Turizem: </a:t>
            </a:r>
            <a:r>
              <a:rPr lang="sl-SI" altLang="sl-SI"/>
              <a:t>stara mesta – Bruselj, Gent…</a:t>
            </a:r>
            <a:endParaRPr lang="sl-SI" altLang="sl-SI" b="1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Atomium (102m)</a:t>
            </a:r>
          </a:p>
        </p:txBody>
      </p:sp>
      <p:pic>
        <p:nvPicPr>
          <p:cNvPr id="13316" name="Slika 3" descr="čista.jpg">
            <a:extLst>
              <a:ext uri="{FF2B5EF4-FFF2-40B4-BE49-F238E27FC236}">
                <a16:creationId xmlns:a16="http://schemas.microsoft.com/office/drawing/2014/main" id="{B4968C69-6287-4EAD-A199-B676BE4DF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448050"/>
            <a:ext cx="4143375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C32F41-2BBD-4578-ADF2-4FBBAC96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IN KULTURNE             ZNAMENITOSTI</a:t>
            </a:r>
            <a:endParaRPr lang="sl-SI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8F289E16-7A54-4C36-8ADD-830D673B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Antwerpen: </a:t>
            </a:r>
            <a:r>
              <a:rPr lang="sl-SI" altLang="sl-SI"/>
              <a:t>eno največje pristanišče, </a:t>
            </a:r>
          </a:p>
          <a:p>
            <a:endParaRPr lang="sl-SI" altLang="sl-SI"/>
          </a:p>
          <a:p>
            <a:r>
              <a:rPr lang="sl-SI" altLang="sl-SI" b="1"/>
              <a:t>Brugge: </a:t>
            </a:r>
            <a:r>
              <a:rPr lang="sl-SI" altLang="sl-SI"/>
              <a:t>muzej, srednjeveški trg</a:t>
            </a:r>
          </a:p>
          <a:p>
            <a:endParaRPr lang="sl-SI" altLang="sl-SI"/>
          </a:p>
          <a:p>
            <a:r>
              <a:rPr lang="sl-SI" altLang="sl-SI" b="1"/>
              <a:t>Bruselj: </a:t>
            </a:r>
            <a:r>
              <a:rPr lang="sl-SI" altLang="sl-SI"/>
              <a:t>sedež evropske unije, Atomium</a:t>
            </a:r>
          </a:p>
          <a:p>
            <a:endParaRPr lang="sl-SI" altLang="sl-SI" b="1"/>
          </a:p>
        </p:txBody>
      </p:sp>
      <p:pic>
        <p:nvPicPr>
          <p:cNvPr id="14340" name="Slika 3" descr="eu.jpg">
            <a:extLst>
              <a:ext uri="{FF2B5EF4-FFF2-40B4-BE49-F238E27FC236}">
                <a16:creationId xmlns:a16="http://schemas.microsoft.com/office/drawing/2014/main" id="{02BEABA6-DFBF-4C0D-B0C8-A91DB54D1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4643438"/>
            <a:ext cx="37861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43508-173E-4B22-8015-9DF57668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GLAVNO MESTO BELGIJE - BRUSELJ</a:t>
            </a:r>
            <a:endParaRPr lang="sl-SI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697CC68-0BCD-4E94-9CF8-D2B069D1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1,8 milijonov prebivalec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Bruseljske čipke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Grand </a:t>
            </a:r>
            <a:r>
              <a:rPr lang="sl-SI" dirty="0" err="1"/>
              <a:t>Place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Cite </a:t>
            </a:r>
            <a:r>
              <a:rPr lang="sl-SI" dirty="0" err="1"/>
              <a:t>Berlaymont</a:t>
            </a:r>
            <a:r>
              <a:rPr lang="sl-SI" dirty="0"/>
              <a:t> </a:t>
            </a:r>
            <a:r>
              <a:rPr lang="sl-SI" sz="1000" dirty="0"/>
              <a:t>(sedež EU)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1600" dirty="0"/>
              <a:t>                                                  Grand </a:t>
            </a:r>
            <a:r>
              <a:rPr lang="sl-SI" sz="1600" dirty="0" err="1"/>
              <a:t>Place</a:t>
            </a:r>
            <a:r>
              <a:rPr lang="sl-SI" sz="1600" dirty="0"/>
              <a:t>      </a:t>
            </a:r>
          </a:p>
        </p:txBody>
      </p:sp>
      <p:pic>
        <p:nvPicPr>
          <p:cNvPr id="15364" name="Slika 3" descr="grand-place-brussels-belgium.jpg">
            <a:extLst>
              <a:ext uri="{FF2B5EF4-FFF2-40B4-BE49-F238E27FC236}">
                <a16:creationId xmlns:a16="http://schemas.microsoft.com/office/drawing/2014/main" id="{1C9B69F7-5E82-4559-945A-C3CB2AFC4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71750"/>
            <a:ext cx="41910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D9D22-9D34-466C-992D-DD314A05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NIZOZEMSKA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9FB1B183-5F8F-432E-AD64-3C17C6CE9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2 Sloveniji</a:t>
            </a:r>
          </a:p>
          <a:p>
            <a:r>
              <a:rPr lang="sl-SI" altLang="sl-SI"/>
              <a:t>Oceansko</a:t>
            </a:r>
          </a:p>
          <a:p>
            <a:r>
              <a:rPr lang="sl-SI" altLang="sl-SI"/>
              <a:t>Najvišji vrh: Vaalser Berg (322m)</a:t>
            </a:r>
          </a:p>
          <a:p>
            <a:r>
              <a:rPr lang="sl-SI" altLang="sl-SI"/>
              <a:t>Zelo poseljena država </a:t>
            </a:r>
          </a:p>
          <a:p>
            <a:endParaRPr lang="sl-SI" altLang="sl-SI"/>
          </a:p>
        </p:txBody>
      </p:sp>
      <p:pic>
        <p:nvPicPr>
          <p:cNvPr id="16388" name="Slika 3" descr="nederland.jpg">
            <a:extLst>
              <a:ext uri="{FF2B5EF4-FFF2-40B4-BE49-F238E27FC236}">
                <a16:creationId xmlns:a16="http://schemas.microsoft.com/office/drawing/2014/main" id="{1F9B40B5-0EB5-4AB1-B7D9-51B375284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643313"/>
            <a:ext cx="356711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D5BE6E-74D1-4C98-9175-087FB1CF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  GOSPODARSTVO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A5979771-DF68-4C80-84B9-C48C98A93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Kmetijstvo: </a:t>
            </a:r>
            <a:r>
              <a:rPr lang="sl-SI" altLang="sl-SI"/>
              <a:t>njive, sadovnjaki, pašniki in travniki</a:t>
            </a:r>
          </a:p>
          <a:p>
            <a:r>
              <a:rPr lang="sl-SI" altLang="sl-SI" b="1"/>
              <a:t>Ribištvo: </a:t>
            </a:r>
            <a:r>
              <a:rPr lang="sl-SI" altLang="sl-SI"/>
              <a:t>polno rib – Severno morje in na Atlantiku</a:t>
            </a:r>
            <a:endParaRPr lang="sl-SI" altLang="sl-SI" b="1"/>
          </a:p>
        </p:txBody>
      </p:sp>
      <p:pic>
        <p:nvPicPr>
          <p:cNvPr id="17412" name="Slika 3" descr="s morje.jpg">
            <a:extLst>
              <a:ext uri="{FF2B5EF4-FFF2-40B4-BE49-F238E27FC236}">
                <a16:creationId xmlns:a16="http://schemas.microsoft.com/office/drawing/2014/main" id="{A93ABB63-98A8-4995-B66F-4C4B9D0E5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571875"/>
            <a:ext cx="31432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265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Rounded MT Bold</vt:lpstr>
      <vt:lpstr>Century Gothic</vt:lpstr>
      <vt:lpstr>Verdana</vt:lpstr>
      <vt:lpstr>Wingdings 2</vt:lpstr>
      <vt:lpstr>Umetniško</vt:lpstr>
      <vt:lpstr>BENELUKS</vt:lpstr>
      <vt:lpstr>BENELUKS</vt:lpstr>
      <vt:lpstr>BELGIJA</vt:lpstr>
      <vt:lpstr>FLAMCI IN VALONCI</vt:lpstr>
      <vt:lpstr>GOSPODARSTVO</vt:lpstr>
      <vt:lpstr>NARAVNE IN KULTURNE             ZNAMENITOSTI</vt:lpstr>
      <vt:lpstr>GLAVNO MESTO BELGIJE - BRUSELJ</vt:lpstr>
      <vt:lpstr>NIZOZEMSKA</vt:lpstr>
      <vt:lpstr>  GOSPODARSTVO</vt:lpstr>
      <vt:lpstr>KULTURNE IN NARAVNE ZNAMENITOSTI</vt:lpstr>
      <vt:lpstr>GLAVNO MESTO NIZOZEMSKE - AMSTERDAM</vt:lpstr>
      <vt:lpstr>LUKSEMBURG</vt:lpstr>
      <vt:lpstr>NARAVNE RAZMERE</vt:lpstr>
      <vt:lpstr>   GOSPODARSTVO</vt:lpstr>
      <vt:lpstr>NARAVNE IN KULTURNE ZNAMENITOSTI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2019-05-30T09:44:01Z</dcterms:created>
  <dcterms:modified xsi:type="dcterms:W3CDTF">2019-05-30T09:44:01Z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