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  <p:sldId id="261" r:id="rId7"/>
    <p:sldId id="271" r:id="rId8"/>
    <p:sldId id="265" r:id="rId9"/>
    <p:sldId id="270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339933"/>
    <a:srgbClr val="00CC00"/>
    <a:srgbClr val="33CC33"/>
    <a:srgbClr val="FF5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68" autoAdjust="0"/>
  </p:normalViewPr>
  <p:slideViewPr>
    <p:cSldViewPr>
      <p:cViewPr varScale="1">
        <p:scale>
          <a:sx n="154" d="100"/>
          <a:sy n="154" d="100"/>
        </p:scale>
        <p:origin x="162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B942-EB3A-47CD-9242-C4899AA43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2FBC1-63E8-4AE2-8F12-72AB7A8DD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BA3E7-2C34-412D-A91A-3B632F72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F42EC-49E2-4ED0-A424-B034D6DDB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4F498-F1F3-49B5-A58B-D6E115BD2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97FDB-9169-47C0-B472-66377A9E29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8966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89D71-C937-4CD7-97AE-CC13DE87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58754-C3FF-4224-8682-F34BD4D4D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13F17-CCBE-412F-9DC6-0ED0992F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E2AB7-F4D6-4B21-B32D-6AB79D8A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AB55E-885F-4892-B1B2-E2EDA6CC1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BB8D9-569C-4DBB-AD0D-245AF021AED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549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92AEFF-2947-4F10-BF5E-640AAF0F3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76F44-9D8E-4C23-BEB4-D9DB4DBA8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4B6A2-1DAC-44D1-8A57-28A2E22A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7F78F-F022-4E07-89D3-79B968E3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ADB90-BB98-46B5-BEEE-91282AB8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61ACD-F283-47DA-88BA-3225708CEF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8062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82DF-EEEA-4BA1-A657-7FCFFFA8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4B67A-472C-40B1-99EE-D0419C7BB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4F5D6-6A49-48B7-A60F-3BB577FB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63B91-121C-443F-B49A-93CE5373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8D4EA-AB79-4E15-850C-301FC4CB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A0F19-CEA3-48A1-BF2F-9CEDA37A68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803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9DB5-ED69-42D2-886E-513623A2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42D73-1D33-480F-9171-6ABDBF484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8F702-D481-4FC8-991D-BC20AC9E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FE598-CC54-4042-A2EE-CC14D1ABC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AD3BE-9A4E-4EEE-9344-DBDA07884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762C4-EE43-4937-AA7F-0F3ED86011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490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95BA-A914-4F4F-9681-980AF2EF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48A3F-23E0-477C-A00A-93C29D512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4E822-5AF2-4EF5-9B0D-1AD4F3E66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90385-7721-4AD1-A5AF-BEB70871C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F159E-5CD1-41DC-BA7A-E454A9F0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EAC6E-6370-413B-8A1D-074D7258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3343F-A7FD-4DC0-BCA5-75F2416C43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643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B2600-84F5-42A5-9686-D737ED5A0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D474-8BBB-415D-A309-05F35C13E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FCB7C-0CB3-4F99-AFFA-7B1636404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524FD-C4CC-48FD-ADD7-54E27ACA9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8F502-37A7-4B4A-B84C-6C01C1D4A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C11839-5142-4015-87F7-9B308CC2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CC3184-151C-4269-A827-217705E5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8877-98D0-4AA7-BC7B-B19D3E2D0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97EF6-4BA1-4728-B59E-16A702AC4C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4011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53AC-5442-4FE1-B67F-DD74C5D6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99215-78CC-485F-9089-4E86CD06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C77D7-1F79-4821-AAE0-095B920A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473498-B716-4DE7-BAF9-74CEA4A0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B6DC-36FA-45ED-8CB8-F0F5DA20E7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393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D8CCAC-151A-407A-A211-94FEC193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E9BC8-792E-4B4C-A3E1-08EE5ED0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31E33-44B2-492E-B11A-48D50BEC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BD8A3-D85F-4BCF-A933-728D11273A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2642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F20F-AEA2-45A5-8D10-5F72379C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A47A0-E5BA-4C78-A4B9-7A59C9DB6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1CA16-84C1-455B-8CE2-3B0716A4F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ED411-79B0-41A7-AC31-54FB52948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B9498-B6C7-4AB2-90CE-DCCDE8FE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DE666-9378-4CDE-98FF-AB429AED5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A9422-7564-4EE6-93B6-B0C26A398D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5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43B8-D270-4731-B6A8-2E11AC8A9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33ED25-55B0-4D91-8DB5-04B4C7F61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56F6A-7C74-4460-B05C-F5F599C0E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FB126-A088-44F8-B440-002992A9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A32B7-F624-4DB9-BC35-1572CA85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DADA6-E936-4109-9D4A-62DC6827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6A659-3757-490C-AB01-11FDDE74416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0413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2B0BC3D-6EEB-478D-9FF0-368297B4A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9273D0-A545-4A69-BD2D-64A56D607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1BAB41-465E-400F-9453-0D54C1FA29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DDCB10-F02F-4336-B4AB-ACC590D2E0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5F0ACA4-2CFE-415B-9E37-D16A147DAF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E40F30-BAAC-44D8-AE8A-575EBF57753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A1DFDD8-F6B0-4476-8EF0-91D635728B9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4075" y="476250"/>
            <a:ext cx="4968875" cy="1081088"/>
          </a:xfrm>
        </p:spPr>
        <p:txBody>
          <a:bodyPr anchor="ctr"/>
          <a:lstStyle/>
          <a:p>
            <a:r>
              <a:rPr lang="sl-SI" altLang="sl-SI" sz="5400" b="1" u="sng">
                <a:solidFill>
                  <a:schemeClr val="accent2"/>
                </a:solidFill>
                <a:latin typeface="Comic Sans MS" panose="030F0702030302020204" pitchFamily="66" charset="0"/>
              </a:rPr>
              <a:t>BRAZILIJA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0BDCFEC9-06A6-4898-913F-646E04B5652D}"/>
              </a:ext>
            </a:extLst>
          </p:cNvPr>
          <p:cNvSpPr txBox="1">
            <a:spLocks noChangeArrowheads="1"/>
          </p:cNvSpPr>
          <p:nvPr/>
        </p:nvSpPr>
        <p:spPr bwMode="auto">
          <a:xfrm rot="1784457">
            <a:off x="860425" y="4546600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 b="1">
                <a:solidFill>
                  <a:srgbClr val="FFFF00"/>
                </a:solidFill>
                <a:latin typeface="Comic Sans MS" panose="030F0702030302020204" pitchFamily="66" charset="0"/>
              </a:rPr>
              <a:t>SAMBA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A62F1374-0FDD-471D-A382-6B1B6ACF5981}"/>
              </a:ext>
            </a:extLst>
          </p:cNvPr>
          <p:cNvSpPr txBox="1">
            <a:spLocks noChangeArrowheads="1"/>
          </p:cNvSpPr>
          <p:nvPr/>
        </p:nvSpPr>
        <p:spPr bwMode="auto">
          <a:xfrm rot="1243261">
            <a:off x="5651500" y="5876925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 b="1">
                <a:solidFill>
                  <a:srgbClr val="FFFF00"/>
                </a:solidFill>
                <a:latin typeface="Comic Sans MS" panose="030F0702030302020204" pitchFamily="66" charset="0"/>
              </a:rPr>
              <a:t>KAVA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12580174-A868-40B3-8D0F-9A473410CFEC}"/>
              </a:ext>
            </a:extLst>
          </p:cNvPr>
          <p:cNvSpPr txBox="1">
            <a:spLocks noChangeArrowheads="1"/>
          </p:cNvSpPr>
          <p:nvPr/>
        </p:nvSpPr>
        <p:spPr bwMode="auto">
          <a:xfrm rot="-622072">
            <a:off x="1258888" y="5661025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 b="1">
                <a:solidFill>
                  <a:srgbClr val="FFFF00"/>
                </a:solidFill>
                <a:latin typeface="Comic Sans MS" panose="030F0702030302020204" pitchFamily="66" charset="0"/>
              </a:rPr>
              <a:t>KARNEVAL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9F042905-78AB-4024-BFDC-55937EA9FBB7}"/>
              </a:ext>
            </a:extLst>
          </p:cNvPr>
          <p:cNvSpPr txBox="1">
            <a:spLocks noChangeArrowheads="1"/>
          </p:cNvSpPr>
          <p:nvPr/>
        </p:nvSpPr>
        <p:spPr bwMode="auto">
          <a:xfrm rot="-1472890">
            <a:off x="6659563" y="4724400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 b="1">
                <a:solidFill>
                  <a:srgbClr val="FFFF00"/>
                </a:solidFill>
                <a:latin typeface="Comic Sans MS" panose="030F0702030302020204" pitchFamily="66" charset="0"/>
              </a:rPr>
              <a:t>NOGOMET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  <p:bldP spid="2053" grpId="0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88F7619-A14C-4E57-B51D-AD96887DA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404813"/>
            <a:ext cx="5761038" cy="792162"/>
          </a:xfrm>
          <a:gradFill rotWithShape="1">
            <a:gsLst>
              <a:gs pos="0">
                <a:srgbClr val="FFFF00"/>
              </a:gs>
              <a:gs pos="100000">
                <a:srgbClr val="33CC33"/>
              </a:gs>
            </a:gsLst>
            <a:path path="rect">
              <a:fillToRect t="100000" r="100000"/>
            </a:path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l-SI" altLang="sl-SI"/>
              <a:t>RIO DE JANEIRO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3A3E6B4-A442-43D9-B5F5-CFD87B40D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781550"/>
          </a:xfrm>
          <a:gradFill rotWithShape="1">
            <a:gsLst>
              <a:gs pos="0">
                <a:srgbClr val="FFFF00"/>
              </a:gs>
              <a:gs pos="100000">
                <a:srgbClr val="33CC33"/>
              </a:gs>
            </a:gsLst>
            <a:path path="rect">
              <a:fillToRect t="100000" r="100000"/>
            </a:path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l-SI" altLang="sl-SI"/>
              <a:t>Eno najlepših mest na svetu</a:t>
            </a:r>
          </a:p>
          <a:p>
            <a:pPr algn="ctr"/>
            <a:r>
              <a:rPr lang="sl-SI" altLang="sl-SI"/>
              <a:t>Verjetno ga vsi poznate po pustnem karnevalu, največji veselici, ki traja štiri dni in pet noči, na njem vsako leto nastopi okoli 5000 plesalcev, prostor sprejme 85.000 gledalcev</a:t>
            </a:r>
          </a:p>
          <a:p>
            <a:pPr algn="ctr"/>
            <a:r>
              <a:rPr lang="sl-SI" altLang="sl-SI"/>
              <a:t>Sprva je bil karneval srečanje revežev, danes pa pomembna prireditev, kamor vsako leto zaide ogromno turistov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io de janeiro3">
            <a:extLst>
              <a:ext uri="{FF2B5EF4-FFF2-40B4-BE49-F238E27FC236}">
                <a16:creationId xmlns:a16="http://schemas.microsoft.com/office/drawing/2014/main" id="{C7FBE2D8-ED86-4F28-98CD-02CEB206E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284538"/>
            <a:ext cx="4743450" cy="331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rio de janeiro4">
            <a:extLst>
              <a:ext uri="{FF2B5EF4-FFF2-40B4-BE49-F238E27FC236}">
                <a16:creationId xmlns:a16="http://schemas.microsoft.com/office/drawing/2014/main" id="{041C22A2-3974-4299-8F51-61AF969D0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92150"/>
            <a:ext cx="344805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rio de janeiro">
            <a:extLst>
              <a:ext uri="{FF2B5EF4-FFF2-40B4-BE49-F238E27FC236}">
                <a16:creationId xmlns:a16="http://schemas.microsoft.com/office/drawing/2014/main" id="{7942D347-145B-45ED-B533-734A099C1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3438525" cy="232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rio de janeiro2">
            <a:extLst>
              <a:ext uri="{FF2B5EF4-FFF2-40B4-BE49-F238E27FC236}">
                <a16:creationId xmlns:a16="http://schemas.microsoft.com/office/drawing/2014/main" id="{874E5AA6-DCBE-470A-ADA9-D310B7BB4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214314D-8678-4815-9706-95400A599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264275" cy="993775"/>
          </a:xfrm>
          <a:gradFill rotWithShape="1">
            <a:gsLst>
              <a:gs pos="0">
                <a:srgbClr val="FFFF00"/>
              </a:gs>
              <a:gs pos="100000">
                <a:srgbClr val="33CC33"/>
              </a:gs>
            </a:gsLst>
            <a:path path="rect">
              <a:fillToRect t="100000" r="100000"/>
            </a:path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l-SI" altLang="sl-SI">
                <a:solidFill>
                  <a:schemeClr val="tx1"/>
                </a:solidFill>
              </a:rPr>
              <a:t>OSNOVNI PODATKI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313BF34-FFF1-4DE4-8474-91CB33579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525963"/>
          </a:xfrm>
          <a:gradFill rotWithShape="1">
            <a:gsLst>
              <a:gs pos="0">
                <a:srgbClr val="FFFF00"/>
              </a:gs>
              <a:gs pos="100000">
                <a:srgbClr val="33CC33"/>
              </a:gs>
            </a:gsLst>
            <a:path path="rect">
              <a:fillToRect t="100000" r="100000"/>
            </a:path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l-SI" altLang="sl-SI"/>
              <a:t>Leži v J Ameriki na J, S, Z polobli v tropskem in zmerno toplem pasu</a:t>
            </a: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l-SI" altLang="sl-SI"/>
              <a:t>Glavno mesto je Brazil</a:t>
            </a: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l-SI" altLang="sl-SI"/>
              <a:t>Po površini in prebivalstvu peta največja država na svetu in s tem največja v J Ameriki </a:t>
            </a: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l-SI" altLang="sl-SI"/>
              <a:t>Površina meri 8,55 milijona kvadratnih kilometrov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C72C91B-C1A2-4C6D-B5AE-6046058A2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6696075" cy="922338"/>
          </a:xfrm>
          <a:gradFill rotWithShape="1">
            <a:gsLst>
              <a:gs pos="0">
                <a:srgbClr val="FFFF00"/>
              </a:gs>
              <a:gs pos="100000">
                <a:srgbClr val="33CC33"/>
              </a:gs>
            </a:gsLst>
            <a:path path="rect">
              <a:fillToRect t="100000" r="100000"/>
            </a:path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l-SI" altLang="sl-SI"/>
              <a:t>SOSEDNJE DRŽAVE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101E94F-34F3-4611-96D6-052BAA22E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95963" y="1628775"/>
            <a:ext cx="2520950" cy="4679950"/>
          </a:xfrm>
          <a:gradFill rotWithShape="1">
            <a:gsLst>
              <a:gs pos="0">
                <a:srgbClr val="FFFF00"/>
              </a:gs>
              <a:gs pos="100000">
                <a:srgbClr val="33CC33"/>
              </a:gs>
            </a:gsLst>
            <a:path path="rect">
              <a:fillToRect t="100000" r="100000"/>
            </a:path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4763" algn="ctr">
              <a:lnSpc>
                <a:spcPct val="80000"/>
              </a:lnSpc>
            </a:pPr>
            <a:r>
              <a:rPr lang="sl-SI" altLang="sl-SI" sz="2800"/>
              <a:t> Francoska Gvajana</a:t>
            </a:r>
          </a:p>
          <a:p>
            <a:pPr marL="0" indent="4763" algn="ctr">
              <a:lnSpc>
                <a:spcPct val="80000"/>
              </a:lnSpc>
            </a:pPr>
            <a:r>
              <a:rPr lang="sl-SI" altLang="sl-SI" sz="2800"/>
              <a:t> Surinam</a:t>
            </a:r>
          </a:p>
          <a:p>
            <a:pPr marL="0" indent="4763" algn="ctr">
              <a:lnSpc>
                <a:spcPct val="80000"/>
              </a:lnSpc>
            </a:pPr>
            <a:r>
              <a:rPr lang="sl-SI" altLang="sl-SI" sz="2800"/>
              <a:t> Gvajana</a:t>
            </a:r>
          </a:p>
          <a:p>
            <a:pPr marL="0" indent="4763" algn="ctr">
              <a:lnSpc>
                <a:spcPct val="80000"/>
              </a:lnSpc>
            </a:pPr>
            <a:r>
              <a:rPr lang="sl-SI" altLang="sl-SI" sz="2800"/>
              <a:t> Venezuela</a:t>
            </a:r>
          </a:p>
          <a:p>
            <a:pPr marL="0" indent="4763" algn="ctr">
              <a:lnSpc>
                <a:spcPct val="80000"/>
              </a:lnSpc>
            </a:pPr>
            <a:r>
              <a:rPr lang="sl-SI" altLang="sl-SI" sz="2800"/>
              <a:t> Kolumbija</a:t>
            </a:r>
          </a:p>
          <a:p>
            <a:pPr marL="0" indent="4763" algn="ctr">
              <a:lnSpc>
                <a:spcPct val="80000"/>
              </a:lnSpc>
            </a:pPr>
            <a:r>
              <a:rPr lang="sl-SI" altLang="sl-SI" sz="2800"/>
              <a:t> Peru</a:t>
            </a:r>
          </a:p>
          <a:p>
            <a:pPr marL="0" indent="4763" algn="ctr">
              <a:lnSpc>
                <a:spcPct val="80000"/>
              </a:lnSpc>
            </a:pPr>
            <a:r>
              <a:rPr lang="sl-SI" altLang="sl-SI" sz="2800"/>
              <a:t> Bolivija</a:t>
            </a:r>
          </a:p>
          <a:p>
            <a:pPr marL="0" indent="4763" algn="ctr">
              <a:lnSpc>
                <a:spcPct val="80000"/>
              </a:lnSpc>
            </a:pPr>
            <a:r>
              <a:rPr lang="sl-SI" altLang="sl-SI" sz="2800"/>
              <a:t> Paragvaj</a:t>
            </a:r>
          </a:p>
          <a:p>
            <a:pPr marL="0" indent="4763" algn="ctr">
              <a:lnSpc>
                <a:spcPct val="80000"/>
              </a:lnSpc>
            </a:pPr>
            <a:r>
              <a:rPr lang="sl-SI" altLang="sl-SI" sz="2800"/>
              <a:t> Argentina</a:t>
            </a:r>
          </a:p>
          <a:p>
            <a:pPr marL="0" indent="4763" algn="ctr">
              <a:lnSpc>
                <a:spcPct val="80000"/>
              </a:lnSpc>
            </a:pPr>
            <a:r>
              <a:rPr lang="sl-SI" altLang="sl-SI" sz="2800"/>
              <a:t> Urugvaj</a:t>
            </a:r>
          </a:p>
        </p:txBody>
      </p:sp>
      <p:pic>
        <p:nvPicPr>
          <p:cNvPr id="5125" name="Picture 5" descr="zemljevid_zelen">
            <a:extLst>
              <a:ext uri="{FF2B5EF4-FFF2-40B4-BE49-F238E27FC236}">
                <a16:creationId xmlns:a16="http://schemas.microsoft.com/office/drawing/2014/main" id="{8A34E272-F05A-470F-BB55-EEB843C39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4457700" cy="478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A8797D1-A747-4523-A4D3-B3284E806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9975" y="549275"/>
            <a:ext cx="4330700" cy="936625"/>
          </a:xfrm>
          <a:gradFill rotWithShape="1">
            <a:gsLst>
              <a:gs pos="0">
                <a:srgbClr val="FFFF00"/>
              </a:gs>
              <a:gs pos="100000">
                <a:srgbClr val="33CC33"/>
              </a:gs>
            </a:gsLst>
            <a:path path="rect">
              <a:fillToRect t="100000" r="100000"/>
            </a:path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l-SI" altLang="sl-SI" sz="4000"/>
              <a:t>PREBIVALSTVO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22C660D-4C75-43F2-B5BE-0A6F1EB31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7561263" cy="3529013"/>
          </a:xfrm>
          <a:gradFill rotWithShape="1">
            <a:gsLst>
              <a:gs pos="0">
                <a:srgbClr val="FFFF00"/>
              </a:gs>
              <a:gs pos="100000">
                <a:srgbClr val="33CC33"/>
              </a:gs>
            </a:gsLst>
            <a:path path="rect">
              <a:fillToRect t="100000" r="100000"/>
            </a:path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sl-SI" altLang="sl-SI"/>
              <a:t>V Braziliji živi 177 milijona prebivalcev</a:t>
            </a:r>
          </a:p>
          <a:p>
            <a:pPr algn="ctr">
              <a:lnSpc>
                <a:spcPct val="90000"/>
              </a:lnSpc>
            </a:pPr>
            <a:r>
              <a:rPr lang="sl-SI" altLang="sl-SI"/>
              <a:t>Več kot polovica je evropskega porekla, veliko je potomcev iz Afrike, zelo majhen del pa predstavljajo domorodni Indijanci</a:t>
            </a:r>
          </a:p>
          <a:p>
            <a:pPr algn="ctr">
              <a:lnSpc>
                <a:spcPct val="90000"/>
              </a:lnSpc>
            </a:pPr>
            <a:r>
              <a:rPr lang="sl-SI" altLang="sl-SI"/>
              <a:t>Večina prebivalcev je krščanov, katolikov je 89%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50521CE6-49CA-4EDB-9BAC-38A998F63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981075"/>
            <a:ext cx="7570787" cy="4464050"/>
          </a:xfrm>
          <a:gradFill rotWithShape="1">
            <a:gsLst>
              <a:gs pos="0">
                <a:srgbClr val="FFFF00"/>
              </a:gs>
              <a:gs pos="100000">
                <a:srgbClr val="33CC33"/>
              </a:gs>
            </a:gsLst>
            <a:path path="rect">
              <a:fillToRect t="100000" r="100000"/>
            </a:path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l-SI" altLang="sl-SI"/>
              <a:t>Vsak tretji otrok, ki se rodi je že ob rojstvu mrtev, zaradi higiene, prehrane in zdravstva</a:t>
            </a:r>
          </a:p>
          <a:p>
            <a:pPr algn="ctr"/>
            <a:r>
              <a:rPr lang="sl-SI" altLang="sl-SI"/>
              <a:t>1800 prebivalcev ima enega zdravnika!!!</a:t>
            </a:r>
          </a:p>
          <a:p>
            <a:pPr algn="ctr"/>
            <a:r>
              <a:rPr lang="sl-SI" altLang="sl-SI"/>
              <a:t>10% ljudi ima v lasti 85% vse zemlje (kar priča o ogromnem razmerju med revnimi in bogatimi)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EB39544-8453-4B68-BC9E-0A60B69C6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613" y="404813"/>
            <a:ext cx="5184775" cy="1143000"/>
          </a:xfrm>
          <a:gradFill rotWithShape="1">
            <a:gsLst>
              <a:gs pos="0">
                <a:srgbClr val="FFFF00"/>
              </a:gs>
              <a:gs pos="100000">
                <a:srgbClr val="33CC33"/>
              </a:gs>
            </a:gsLst>
            <a:path path="rect">
              <a:fillToRect t="100000" r="100000"/>
            </a:path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l-SI" altLang="sl-SI"/>
              <a:t>GOSPODARSTVO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20FFCE0-724F-46B3-A2DB-3076072B7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7643813" cy="4105275"/>
          </a:xfrm>
          <a:gradFill rotWithShape="1">
            <a:gsLst>
              <a:gs pos="0">
                <a:srgbClr val="FFFF00"/>
              </a:gs>
              <a:gs pos="100000">
                <a:srgbClr val="33CC33"/>
              </a:gs>
            </a:gsLst>
            <a:path path="rect">
              <a:fillToRect t="100000" r="100000"/>
            </a:path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l-SI" altLang="sl-SI"/>
              <a:t>Sodi med gospodarsko manj razvite</a:t>
            </a:r>
          </a:p>
          <a:p>
            <a:pPr algn="ctr"/>
            <a:r>
              <a:rPr lang="sl-SI" altLang="sl-SI"/>
              <a:t>Prebivalstvo vsako leto naraste za 2,5%</a:t>
            </a:r>
          </a:p>
          <a:p>
            <a:pPr algn="ctr"/>
            <a:r>
              <a:rPr lang="sl-SI" altLang="sl-SI"/>
              <a:t>Kmetje ne pridelajo dovolj hrane (preveč prebivalstva) zato so ljudje na meji podhranjenosti</a:t>
            </a:r>
          </a:p>
          <a:p>
            <a:pPr algn="ctr"/>
            <a:r>
              <a:rPr lang="sl-SI" altLang="sl-SI"/>
              <a:t>3. najbolj zadolžena država sveta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B097FB25-7938-4152-8138-CA83AD86B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3609975" cy="576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/>
              <a:t>Pridelajo veliko:</a:t>
            </a:r>
          </a:p>
        </p:txBody>
      </p:sp>
      <p:pic>
        <p:nvPicPr>
          <p:cNvPr id="19460" name="Picture 4" descr="kakavovec">
            <a:extLst>
              <a:ext uri="{FF2B5EF4-FFF2-40B4-BE49-F238E27FC236}">
                <a16:creationId xmlns:a16="http://schemas.microsoft.com/office/drawing/2014/main" id="{1EC64359-79CF-4EDA-BD66-F6277DF72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224790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7F82D6CF-B0AC-4092-BB41-4B4708585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068638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/>
              <a:t>kakavovca</a:t>
            </a:r>
          </a:p>
        </p:txBody>
      </p:sp>
      <p:pic>
        <p:nvPicPr>
          <p:cNvPr id="19462" name="Picture 6" descr="kava">
            <a:extLst>
              <a:ext uri="{FF2B5EF4-FFF2-40B4-BE49-F238E27FC236}">
                <a16:creationId xmlns:a16="http://schemas.microsoft.com/office/drawing/2014/main" id="{59E9668C-B5D1-4619-B874-AD3A3D3FB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628775"/>
            <a:ext cx="2016125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 Box 7">
            <a:extLst>
              <a:ext uri="{FF2B5EF4-FFF2-40B4-BE49-F238E27FC236}">
                <a16:creationId xmlns:a16="http://schemas.microsoft.com/office/drawing/2014/main" id="{6B2E2DD1-944C-46C4-9A09-2134A5423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716338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/>
              <a:t>kave</a:t>
            </a:r>
          </a:p>
        </p:txBody>
      </p:sp>
      <p:pic>
        <p:nvPicPr>
          <p:cNvPr id="19464" name="Picture 8" descr="žitarice_koruza">
            <a:extLst>
              <a:ext uri="{FF2B5EF4-FFF2-40B4-BE49-F238E27FC236}">
                <a16:creationId xmlns:a16="http://schemas.microsoft.com/office/drawing/2014/main" id="{4EC3BAA0-F6AC-4203-8412-2705F537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3825"/>
            <a:ext cx="2952750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žitarice_proso">
            <a:extLst>
              <a:ext uri="{FF2B5EF4-FFF2-40B4-BE49-F238E27FC236}">
                <a16:creationId xmlns:a16="http://schemas.microsoft.com/office/drawing/2014/main" id="{F124B350-EA33-4700-9EDF-2C05B0DF3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08050"/>
            <a:ext cx="2360612" cy="350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žitarice_pšenica">
            <a:extLst>
              <a:ext uri="{FF2B5EF4-FFF2-40B4-BE49-F238E27FC236}">
                <a16:creationId xmlns:a16="http://schemas.microsoft.com/office/drawing/2014/main" id="{AF503CC0-C349-4ED2-B343-C57058C7D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652963"/>
            <a:ext cx="1943100" cy="127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7" name="Text Box 11">
            <a:extLst>
              <a:ext uri="{FF2B5EF4-FFF2-40B4-BE49-F238E27FC236}">
                <a16:creationId xmlns:a16="http://schemas.microsoft.com/office/drawing/2014/main" id="{E94B820C-6D46-4E19-9493-92714F45B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949950"/>
            <a:ext cx="1366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/>
              <a:t>koruze</a:t>
            </a: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58740809-00FD-4C63-BBC2-BB4CB3536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949950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/>
              <a:t>pšenice</a:t>
            </a:r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32B398EA-125F-4924-9CDE-7D7DE9524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4581525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/>
              <a:t>prosoja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7" grpId="0"/>
      <p:bldP spid="19468" grpId="0"/>
      <p:bldP spid="194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DE80F79-CD0B-492F-A3AC-214E5BEE7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27313" y="476250"/>
            <a:ext cx="4114800" cy="1143000"/>
          </a:xfrm>
          <a:gradFill rotWithShape="1">
            <a:gsLst>
              <a:gs pos="0">
                <a:srgbClr val="FFFF00"/>
              </a:gs>
              <a:gs pos="100000">
                <a:srgbClr val="33CC33"/>
              </a:gs>
            </a:gsLst>
            <a:path path="rect">
              <a:fillToRect t="100000" r="100000"/>
            </a:path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l-SI" altLang="sl-SI"/>
              <a:t>AMAZONKA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5B2A504-081B-426B-B58E-997706483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2276475"/>
            <a:ext cx="7129463" cy="3484563"/>
          </a:xfrm>
          <a:gradFill rotWithShape="1">
            <a:gsLst>
              <a:gs pos="0">
                <a:srgbClr val="FFFF00"/>
              </a:gs>
              <a:gs pos="100000">
                <a:srgbClr val="33CC33"/>
              </a:gs>
            </a:gsLst>
            <a:path path="rect">
              <a:fillToRect t="100000" r="100000"/>
            </a:path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l-SI" altLang="sl-SI"/>
              <a:t>Reka</a:t>
            </a:r>
          </a:p>
          <a:p>
            <a:pPr algn="ctr"/>
            <a:r>
              <a:rPr lang="sl-SI" altLang="sl-SI"/>
              <a:t>Zelo dolga, ne najdaljša (Nil)</a:t>
            </a:r>
          </a:p>
          <a:p>
            <a:pPr algn="ctr"/>
            <a:r>
              <a:rPr lang="sl-SI" altLang="sl-SI"/>
              <a:t>Najbolj vodnata</a:t>
            </a:r>
          </a:p>
          <a:p>
            <a:pPr algn="ctr"/>
            <a:r>
              <a:rPr lang="sl-SI" altLang="sl-SI"/>
              <a:t>Po obarvanosti in slanosti se čuti še 200 km v Atlantskem oceanu</a:t>
            </a:r>
          </a:p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amazonka">
            <a:extLst>
              <a:ext uri="{FF2B5EF4-FFF2-40B4-BE49-F238E27FC236}">
                <a16:creationId xmlns:a16="http://schemas.microsoft.com/office/drawing/2014/main" id="{3339978C-8778-440E-BCCD-E4CC0C04C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392612" cy="371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amazonka2">
            <a:extLst>
              <a:ext uri="{FF2B5EF4-FFF2-40B4-BE49-F238E27FC236}">
                <a16:creationId xmlns:a16="http://schemas.microsoft.com/office/drawing/2014/main" id="{9B7E0DF6-B32B-4C3C-AFFF-D9975ABB0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781300"/>
            <a:ext cx="4537075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amazonka3">
            <a:extLst>
              <a:ext uri="{FF2B5EF4-FFF2-40B4-BE49-F238E27FC236}">
                <a16:creationId xmlns:a16="http://schemas.microsoft.com/office/drawing/2014/main" id="{220BCACF-FA25-4F58-AE57-79987D9C5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6"/>
          <a:stretch>
            <a:fillRect/>
          </a:stretch>
        </p:blipFill>
        <p:spPr bwMode="auto">
          <a:xfrm>
            <a:off x="5580063" y="404813"/>
            <a:ext cx="2182812" cy="2516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amazonka4">
            <a:extLst>
              <a:ext uri="{FF2B5EF4-FFF2-40B4-BE49-F238E27FC236}">
                <a16:creationId xmlns:a16="http://schemas.microsoft.com/office/drawing/2014/main" id="{F7AF08B0-C813-4B26-A5B6-FF22EFD77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221163"/>
            <a:ext cx="1476375" cy="21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3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Comic Sans MS</vt:lpstr>
      <vt:lpstr>Wingdings</vt:lpstr>
      <vt:lpstr>Privzeti načrt</vt:lpstr>
      <vt:lpstr>BRAZILIJA</vt:lpstr>
      <vt:lpstr>OSNOVNI PODATKI</vt:lpstr>
      <vt:lpstr>SOSEDNJE DRŽAVE</vt:lpstr>
      <vt:lpstr>PREBIVALSTVO</vt:lpstr>
      <vt:lpstr>PowerPoint Presentation</vt:lpstr>
      <vt:lpstr>GOSPODARSTVO</vt:lpstr>
      <vt:lpstr>PowerPoint Presentation</vt:lpstr>
      <vt:lpstr>AMAZONKA</vt:lpstr>
      <vt:lpstr>PowerPoint Presentation</vt:lpstr>
      <vt:lpstr>RIO DE JANEIRO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2019-05-31T08:39:20Z</dcterms:created>
  <dcterms:modified xsi:type="dcterms:W3CDTF">2019-05-31T08:39:20Z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