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66" r:id="rId5"/>
    <p:sldId id="261" r:id="rId6"/>
    <p:sldId id="271" r:id="rId7"/>
    <p:sldId id="265" r:id="rId8"/>
    <p:sldId id="270" r:id="rId9"/>
    <p:sldId id="267" r:id="rId10"/>
    <p:sldId id="268" r:id="rId11"/>
    <p:sldId id="269" r:id="rId12"/>
    <p:sldId id="272" r:id="rId13"/>
    <p:sldId id="273" r:id="rId14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339933"/>
    <a:srgbClr val="00CC00"/>
    <a:srgbClr val="33CC33"/>
    <a:srgbClr val="FF505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568" autoAdjust="0"/>
  </p:normalViewPr>
  <p:slideViewPr>
    <p:cSldViewPr>
      <p:cViewPr varScale="1">
        <p:scale>
          <a:sx n="76" d="100"/>
          <a:sy n="76" d="100"/>
        </p:scale>
        <p:origin x="-25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764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59CAE22D-FC52-4F60-B3F9-EA6F4B35165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l-SI" altLang="sl-SI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FC7BAF0-5DDA-46D1-981D-851DAF37DFB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sl-SI" altLang="sl-SI"/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6800B796-0AA2-4646-B2A7-86AE084F450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l-SI" altLang="sl-SI"/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84DDF1ED-89CC-4775-8BB9-2CB0CE4BE81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E90D4AD-4B4F-476C-88FB-0B546D7BA018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E68EDC6-C124-4A88-B2EF-850A73F30D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l-SI" altLang="sl-SI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59A5374-9E2C-4B64-8668-E61709DD347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sl-SI" altLang="sl-SI"/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AC678C4C-BA5C-46C9-A4F4-F83608BDEB1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A25275F2-06EB-44EF-A523-03892B0E96C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7C7E0EA2-0291-44AC-BA5A-1274F6D3D7A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sl-SI" altLang="sl-SI"/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5F4DE02B-5EA2-4FCA-965D-89B074A445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E7E896-5AE6-485E-B8B5-7FA20A513476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>
            <a:extLst>
              <a:ext uri="{FF2B5EF4-FFF2-40B4-BE49-F238E27FC236}">
                <a16:creationId xmlns:a16="http://schemas.microsoft.com/office/drawing/2014/main" id="{EED09AE0-7AFF-4814-BDE1-A93F56B8A61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1470025"/>
          </a:xfrm>
        </p:spPr>
        <p:txBody>
          <a:bodyPr/>
          <a:lstStyle>
            <a:lvl1pPr>
              <a:defRPr sz="8800" b="0">
                <a:solidFill>
                  <a:schemeClr val="accent2"/>
                </a:solidFill>
                <a:latin typeface="Bradley Hand ITC" panose="03070402050302030203" pitchFamily="66" charset="0"/>
              </a:defRPr>
            </a:lvl1pPr>
          </a:lstStyle>
          <a:p>
            <a:pPr lvl="0"/>
            <a:r>
              <a:rPr lang="sl-SI" altLang="sl-SI" noProof="0"/>
              <a:t>Brazilija</a:t>
            </a:r>
          </a:p>
        </p:txBody>
      </p:sp>
      <p:sp>
        <p:nvSpPr>
          <p:cNvPr id="29699" name="Rectangle 1027">
            <a:extLst>
              <a:ext uri="{FF2B5EF4-FFF2-40B4-BE49-F238E27FC236}">
                <a16:creationId xmlns:a16="http://schemas.microsoft.com/office/drawing/2014/main" id="{64B924BB-91B3-4714-A77E-75D62CD5A9A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sl-SI" altLang="sl-SI" noProof="0"/>
              <a:t>Vita Šetrajčič Dragoš</a:t>
            </a:r>
          </a:p>
          <a:p>
            <a:pPr lvl="0"/>
            <a:r>
              <a:rPr lang="sl-SI" altLang="sl-SI" noProof="0"/>
              <a:t>1.C</a:t>
            </a:r>
          </a:p>
          <a:p>
            <a:pPr lvl="0"/>
            <a:r>
              <a:rPr lang="sl-SI" altLang="sl-SI" noProof="0"/>
              <a:t>Mentor: Marina Trost prof. in Jana Jerman prof.</a:t>
            </a:r>
          </a:p>
        </p:txBody>
      </p:sp>
      <p:sp>
        <p:nvSpPr>
          <p:cNvPr id="29700" name="Rectangle 1028">
            <a:extLst>
              <a:ext uri="{FF2B5EF4-FFF2-40B4-BE49-F238E27FC236}">
                <a16:creationId xmlns:a16="http://schemas.microsoft.com/office/drawing/2014/main" id="{288A626F-1553-4FFD-A2D3-A6E555154C1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29701" name="Rectangle 1029">
            <a:extLst>
              <a:ext uri="{FF2B5EF4-FFF2-40B4-BE49-F238E27FC236}">
                <a16:creationId xmlns:a16="http://schemas.microsoft.com/office/drawing/2014/main" id="{69CA1F64-5A19-427B-9398-0F61317C328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29702" name="Rectangle 1030">
            <a:extLst>
              <a:ext uri="{FF2B5EF4-FFF2-40B4-BE49-F238E27FC236}">
                <a16:creationId xmlns:a16="http://schemas.microsoft.com/office/drawing/2014/main" id="{8EBBCFFC-C804-423B-B073-BE16F72FBF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889EABB-8AF5-4AB6-860D-20F4C2D130C3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F191E-2099-4449-9405-A8C507B6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0BFF31-638D-492A-9663-22CAB3F2D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288E5-3B96-4C41-BACC-6FAE7FA2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E9CCB-741A-429E-A1D7-52CD02E71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D58DF-FC4C-4B8E-9663-213C5C23D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4A63E-D381-4C22-A596-C17F2DC321A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45196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BE7A5F-B0DF-44FF-86F9-CCC21330FA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BA7E3F-9122-43AE-A4A1-4598A525C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FDB4D-9835-4661-85FD-3B00084B2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F1FDE-7F72-44DE-868F-6DF3BA999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541AD-A5B8-49C8-8A78-1DF634CDC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8D0C24-77BE-44C0-B8B2-9F155145C49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23895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DAAD4-F923-404B-8D7B-598D05A38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6D9F5-DF31-4AB0-94AF-8FA951410AC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1B66A-2E13-40F6-B855-50FC4E90E3B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53703D-04BB-48D1-BB6E-92164E3E951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865F778-B110-43F2-B7D0-FACF9EDE0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1B8FBC6-B9D6-448A-9FA8-4FDF7ADBB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CD2B3F-6362-440E-AB4E-43BF9BDF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B41042A-15BE-445D-8FDD-0EF08F32AC0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67965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25213-388A-43F7-B97F-B2CB34A1B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2C3E1-683E-4C79-8A76-36E399DC6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307E9-C873-4D45-95E6-0F7664CAF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99564-3588-4BE0-8957-15C10B5E1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14ADE-A6BB-423C-832C-2B20228A9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C2C14-9FE1-41FA-8D38-93E53E5F639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890542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CD18A-8DF7-4EAC-BA04-219E0EAE9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E110C-B3A1-4C72-87CD-BF3C50B2C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CB8F64-FCFA-48F5-93A7-C3BE53F0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344D0-6630-43C9-A911-7DEB72324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8193-574E-4A0C-B90E-08E442E6C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FB6DD6-0F35-4F2E-AF36-1D804F9D294C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61260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9A11D-0DB6-4DC0-AEEC-78831F733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879F9-18BC-4A43-B395-340ECE210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1F8782-721C-47B7-A4DE-BC1C308B0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D6827-0ED9-4211-AC66-130A2972E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B203A5-7F70-4D6C-A2AB-B74CF1BFF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95064D-7A20-4879-B222-F34C67517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FA771-A1AB-42A6-AA47-38E4DDC8B98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60977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A9CD9-CEB4-473E-8654-C6C5610C3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E3B3B-A7B6-4E0E-9321-3BFFED153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530D6-7B4A-48B2-B4C7-7DCEEC0D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2AD710-83DF-4E68-A567-A4C39AAED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09B011-9892-412A-AC08-44BD4100BF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53F2BC-5631-458B-92CF-E4AD6B25A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54149-2232-4FBA-863B-05740C738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AF3729-858E-4F03-BA63-FADC6682A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B81F3-0586-4BD6-9FF3-ADFD2E43AD87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177835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4BCD6-5B00-4846-BBE5-A385FE0D0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2A2321-F367-45AA-996D-616C10C82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90CAA9-A439-4CC0-9453-08B7B672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4BBE7-377D-4729-BC0E-6F8E0F28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60881-6747-43EC-8F86-77B5ECF6965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872321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95AC45-FB9C-4052-97E2-587D9200D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040DF-ACD9-41CA-ABB2-4BC0C4B7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71180-724C-47FB-90BB-44E8D66B9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268DF-DF11-411A-B9C2-3D1AB5596575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26280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8271-248F-404F-9F99-0CF83600B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A2389-73C2-4B11-81AB-28A99A0D3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2E0AE-D3ED-4C55-8116-609AC81AD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5C403-215A-4663-9E81-F3DF32C7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3951-C142-4F63-A5BA-99B84CC99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B69AC-B5FD-48E2-90B0-9AA6C9DB8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AE9D3-F6EE-4A6F-B01E-BF830AB56F21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62029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860B-944B-4FE4-BC6C-A44094D90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2C8D1C-0679-42D5-A8F6-9E047F6DA6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B197C-34F0-460C-8DFD-27A2D457E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CA361-232E-45F9-A7EF-4BA40476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29823-B22B-4DD0-9916-2AE418503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sl-SI" alt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D7700-E924-41FF-A1B0-3E5521B7C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61B0DD-503E-4904-97CE-2796AB9BFF1F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715919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14A3257-1079-40B2-88D6-36B0AFD747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 naslova matrice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F1C57E6-E199-4648-B986-20B3C2F063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Kliknite, če želite urediti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9F01AF0-1594-4962-ADCE-99136ED240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sl-SI" altLang="sl-SI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6CEED28-AAF6-4BBF-AE35-697CCAFF2A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l-SI" altLang="sl-SI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12EAEDA-81AA-430A-B2F4-7CF21DF448D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1311E58-6EA1-4962-B2A7-F4A7814C9BA5}" type="slidenum">
              <a:rPr lang="sl-SI" altLang="sl-SI"/>
              <a:pPr/>
              <a:t>‹#›</a:t>
            </a:fld>
            <a:endParaRPr lang="sl-SI" alt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>
        <p:tmplLst>
          <p:tmpl lvl="1">
            <p:tnLst>
              <p:par>
                <p:cTn presetID="14" presetClass="entr" presetSubtype="1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800" b="1" kern="1200">
          <a:solidFill>
            <a:srgbClr val="339933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00" b="1">
          <a:solidFill>
            <a:srgbClr val="339933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800" b="1">
          <a:solidFill>
            <a:srgbClr val="339933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800" b="1">
          <a:solidFill>
            <a:srgbClr val="339933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800" b="1">
          <a:solidFill>
            <a:srgbClr val="339933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339933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339933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339933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339933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ll%20Users\Documents\WITA\sql\gefa\besedilo%20brazilija\Samba_De_Janeiro-Bellini.mp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hyperlink" Target="http://www.youtube.com/watch?v=K3mYDwRTALo&amp;mode=related&amp;search=" TargetMode="Externa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0E5A10A-A3CF-4A21-966D-FDF074FBB9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16013" y="692150"/>
            <a:ext cx="6554787" cy="1081088"/>
          </a:xfrm>
        </p:spPr>
        <p:txBody>
          <a:bodyPr/>
          <a:lstStyle/>
          <a:p>
            <a:r>
              <a:rPr lang="sl-SI" altLang="sl-SI" sz="7200" b="1" u="sng">
                <a:latin typeface="Comic Sans MS" panose="030F0702030302020204" pitchFamily="66" charset="0"/>
              </a:rPr>
              <a:t>BRAZILIJA</a:t>
            </a:r>
          </a:p>
        </p:txBody>
      </p:sp>
      <p:sp>
        <p:nvSpPr>
          <p:cNvPr id="2052" name="Text Box 4">
            <a:extLst>
              <a:ext uri="{FF2B5EF4-FFF2-40B4-BE49-F238E27FC236}">
                <a16:creationId xmlns:a16="http://schemas.microsoft.com/office/drawing/2014/main" id="{A8CB93CB-57AF-4922-9E98-EB1D8642E543}"/>
              </a:ext>
            </a:extLst>
          </p:cNvPr>
          <p:cNvSpPr txBox="1">
            <a:spLocks noChangeArrowheads="1"/>
          </p:cNvSpPr>
          <p:nvPr/>
        </p:nvSpPr>
        <p:spPr bwMode="auto">
          <a:xfrm rot="1784457">
            <a:off x="860425" y="4546600"/>
            <a:ext cx="1368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sz="2400" b="1">
                <a:solidFill>
                  <a:srgbClr val="FFFF00"/>
                </a:solidFill>
                <a:latin typeface="Comic Sans MS" panose="030F0702030302020204" pitchFamily="66" charset="0"/>
              </a:rPr>
              <a:t>SAMBA</a:t>
            </a:r>
          </a:p>
        </p:txBody>
      </p:sp>
      <p:sp>
        <p:nvSpPr>
          <p:cNvPr id="2053" name="Text Box 5">
            <a:extLst>
              <a:ext uri="{FF2B5EF4-FFF2-40B4-BE49-F238E27FC236}">
                <a16:creationId xmlns:a16="http://schemas.microsoft.com/office/drawing/2014/main" id="{FFC46E74-9182-46C3-8383-3EF9349D929E}"/>
              </a:ext>
            </a:extLst>
          </p:cNvPr>
          <p:cNvSpPr txBox="1">
            <a:spLocks noChangeArrowheads="1"/>
          </p:cNvSpPr>
          <p:nvPr/>
        </p:nvSpPr>
        <p:spPr bwMode="auto">
          <a:xfrm rot="1243261">
            <a:off x="5651500" y="5876925"/>
            <a:ext cx="1223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sz="2400" b="1">
                <a:solidFill>
                  <a:srgbClr val="FFFF00"/>
                </a:solidFill>
                <a:latin typeface="Comic Sans MS" panose="030F0702030302020204" pitchFamily="66" charset="0"/>
              </a:rPr>
              <a:t>KAVA</a:t>
            </a: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C0676637-C522-4DBB-BCC2-2B7641BB5A67}"/>
              </a:ext>
            </a:extLst>
          </p:cNvPr>
          <p:cNvSpPr txBox="1">
            <a:spLocks noChangeArrowheads="1"/>
          </p:cNvSpPr>
          <p:nvPr/>
        </p:nvSpPr>
        <p:spPr bwMode="auto">
          <a:xfrm rot="-1091060">
            <a:off x="1258888" y="5661025"/>
            <a:ext cx="201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sz="2400" b="1">
                <a:solidFill>
                  <a:srgbClr val="FFFF00"/>
                </a:solidFill>
                <a:latin typeface="Comic Sans MS" panose="030F0702030302020204" pitchFamily="66" charset="0"/>
              </a:rPr>
              <a:t>KARNEVAL</a:t>
            </a:r>
          </a:p>
        </p:txBody>
      </p:sp>
      <p:sp>
        <p:nvSpPr>
          <p:cNvPr id="2055" name="Text Box 7">
            <a:extLst>
              <a:ext uri="{FF2B5EF4-FFF2-40B4-BE49-F238E27FC236}">
                <a16:creationId xmlns:a16="http://schemas.microsoft.com/office/drawing/2014/main" id="{79B2B071-EA57-4DDA-88DD-304EED17E397}"/>
              </a:ext>
            </a:extLst>
          </p:cNvPr>
          <p:cNvSpPr txBox="1">
            <a:spLocks noChangeArrowheads="1"/>
          </p:cNvSpPr>
          <p:nvPr/>
        </p:nvSpPr>
        <p:spPr bwMode="auto">
          <a:xfrm rot="-1472890">
            <a:off x="6659563" y="4724400"/>
            <a:ext cx="1873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sz="2400" b="1">
                <a:solidFill>
                  <a:srgbClr val="FFFF00"/>
                </a:solidFill>
                <a:latin typeface="Comic Sans MS" panose="030F0702030302020204" pitchFamily="66" charset="0"/>
              </a:rPr>
              <a:t>NOGOMET</a:t>
            </a:r>
          </a:p>
        </p:txBody>
      </p:sp>
      <p:sp>
        <p:nvSpPr>
          <p:cNvPr id="2056" name="Text Box 8">
            <a:extLst>
              <a:ext uri="{FF2B5EF4-FFF2-40B4-BE49-F238E27FC236}">
                <a16:creationId xmlns:a16="http://schemas.microsoft.com/office/drawing/2014/main" id="{09FD6160-729A-45BA-8896-DCD05364C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13" y="3933825"/>
            <a:ext cx="3313112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l-SI" altLang="sl-SI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VITA Šetrajčič  Dragoš</a:t>
            </a:r>
          </a:p>
          <a:p>
            <a:pPr algn="ctr">
              <a:spcBef>
                <a:spcPct val="50000"/>
              </a:spcBef>
            </a:pPr>
            <a:r>
              <a:rPr lang="sl-SI" altLang="sl-SI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1.C</a:t>
            </a:r>
          </a:p>
          <a:p>
            <a:pPr algn="ctr">
              <a:spcBef>
                <a:spcPct val="50000"/>
              </a:spcBef>
            </a:pPr>
            <a:r>
              <a:rPr lang="sl-SI" altLang="sl-SI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Mentor: Marina Trost prof. in </a:t>
            </a:r>
          </a:p>
          <a:p>
            <a:pPr algn="ctr">
              <a:spcBef>
                <a:spcPct val="50000"/>
              </a:spcBef>
            </a:pPr>
            <a:r>
              <a:rPr lang="sl-SI" altLang="sl-SI" sz="2000" b="1">
                <a:solidFill>
                  <a:schemeClr val="accent2"/>
                </a:solidFill>
                <a:latin typeface="Comic Sans MS" panose="030F0702030302020204" pitchFamily="66" charset="0"/>
              </a:rPr>
              <a:t>Jana Jerman prof.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2" grpId="0"/>
      <p:bldP spid="2053" grpId="0"/>
      <p:bldP spid="20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3" name="Picture 9" descr="stadion">
            <a:extLst>
              <a:ext uri="{FF2B5EF4-FFF2-40B4-BE49-F238E27FC236}">
                <a16:creationId xmlns:a16="http://schemas.microsoft.com/office/drawing/2014/main" id="{0F1FC6E6-2A4B-4D46-856D-46EF67459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85800"/>
            <a:ext cx="3505200" cy="232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plaza">
            <a:extLst>
              <a:ext uri="{FF2B5EF4-FFF2-40B4-BE49-F238E27FC236}">
                <a16:creationId xmlns:a16="http://schemas.microsoft.com/office/drawing/2014/main" id="{41BAAC73-9C49-4C16-9545-0A61C1FC8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85800"/>
            <a:ext cx="29718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rio">
            <a:extLst>
              <a:ext uri="{FF2B5EF4-FFF2-40B4-BE49-F238E27FC236}">
                <a16:creationId xmlns:a16="http://schemas.microsoft.com/office/drawing/2014/main" id="{FB48BA56-EB5E-44C1-B50A-0A71253A5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124200"/>
            <a:ext cx="5029200" cy="354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22DC055-B90E-45DF-959A-456F283879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l-SI" altLang="sl-SI"/>
              <a:t>KARNEVAL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44F3B1A-8F4F-44F8-A59F-E29FC673E6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l-SI" altLang="sl-SI" sz="2800"/>
              <a:t>V</a:t>
            </a:r>
            <a:r>
              <a:rPr lang="sl-SI" altLang="sl-SI" sz="2800">
                <a:cs typeface="Times New Roman" panose="02020603050405020304" pitchFamily="18" charset="0"/>
              </a:rPr>
              <a:t> Ri</a:t>
            </a:r>
            <a:r>
              <a:rPr lang="sl-SI" altLang="sl-SI" sz="2800"/>
              <a:t>u</a:t>
            </a:r>
            <a:r>
              <a:rPr lang="sl-SI" altLang="sl-SI" sz="2800">
                <a:cs typeface="Times New Roman" panose="02020603050405020304" pitchFamily="18" charset="0"/>
              </a:rPr>
              <a:t> de Janeiru.  </a:t>
            </a:r>
            <a:endParaRPr lang="sl-SI" altLang="sl-SI" sz="2800"/>
          </a:p>
          <a:p>
            <a:pPr>
              <a:lnSpc>
                <a:spcPct val="90000"/>
              </a:lnSpc>
            </a:pPr>
            <a:r>
              <a:rPr lang="sl-SI" altLang="sl-SI" sz="2800">
                <a:cs typeface="Times New Roman" panose="02020603050405020304" pitchFamily="18" charset="0"/>
              </a:rPr>
              <a:t>Takrat se v središče mesta zgrnejo množice ljudi. </a:t>
            </a:r>
            <a:endParaRPr lang="sl-SI" altLang="sl-SI" sz="2800"/>
          </a:p>
          <a:p>
            <a:pPr>
              <a:lnSpc>
                <a:spcPct val="90000"/>
              </a:lnSpc>
            </a:pPr>
            <a:r>
              <a:rPr lang="sl-SI" altLang="sl-SI" sz="2800">
                <a:cs typeface="Times New Roman" panose="02020603050405020304" pitchFamily="18" charset="0"/>
              </a:rPr>
              <a:t>Štiri dni in pet noči. </a:t>
            </a:r>
            <a:endParaRPr lang="sl-SI" altLang="sl-SI" sz="2800"/>
          </a:p>
          <a:p>
            <a:pPr>
              <a:lnSpc>
                <a:spcPct val="90000"/>
              </a:lnSpc>
            </a:pPr>
            <a:r>
              <a:rPr lang="sl-SI" altLang="sl-SI" sz="2800">
                <a:cs typeface="Times New Roman" panose="02020603050405020304" pitchFamily="18" charset="0"/>
              </a:rPr>
              <a:t>Vrhunec karnevala je sprevod šol sambe.</a:t>
            </a:r>
            <a:endParaRPr lang="sl-SI" altLang="sl-SI" sz="2800"/>
          </a:p>
          <a:p>
            <a:pPr>
              <a:lnSpc>
                <a:spcPct val="90000"/>
              </a:lnSpc>
            </a:pPr>
            <a:r>
              <a:rPr lang="sl-SI" altLang="sl-SI" sz="2800"/>
              <a:t>Na njem vsako leto nastopi okoli 5000 plesalcev, prostor sprejme 85.000 gledalcev</a:t>
            </a:r>
          </a:p>
          <a:p>
            <a:pPr>
              <a:lnSpc>
                <a:spcPct val="90000"/>
              </a:lnSpc>
            </a:pPr>
            <a:r>
              <a:rPr lang="sl-SI" altLang="sl-SI" sz="2800"/>
              <a:t>Sprva je bil karneval srečanje revežev, danes pa pomembna prireditev, kamor vsako leto zaide ogromno turistov</a:t>
            </a:r>
          </a:p>
        </p:txBody>
      </p:sp>
      <p:pic>
        <p:nvPicPr>
          <p:cNvPr id="20486" name="Samba_De_Janeiro-Bellini.mp3">
            <a:hlinkClick r:id="" action="ppaction://media"/>
            <a:extLst>
              <a:ext uri="{FF2B5EF4-FFF2-40B4-BE49-F238E27FC236}">
                <a16:creationId xmlns:a16="http://schemas.microsoft.com/office/drawing/2014/main" id="{1667A1A7-54A2-4A54-A9B0-3B88570DACC2}"/>
              </a:ext>
            </a:extLst>
          </p:cNvPr>
          <p:cNvPicPr>
            <a:picLocks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429000"/>
            <a:ext cx="381000" cy="38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04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6"/>
                </p:tgtEl>
              </p:cMediaNode>
            </p:audio>
          </p:childTnLst>
        </p:cTn>
      </p:par>
    </p:tnLst>
    <p:bldLst>
      <p:bldP spid="2048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0" name="Picture 8" descr="parada">
            <a:extLst>
              <a:ext uri="{FF2B5EF4-FFF2-40B4-BE49-F238E27FC236}">
                <a16:creationId xmlns:a16="http://schemas.microsoft.com/office/drawing/2014/main" id="{1FFF3112-71F7-4D2E-BA9E-FE1E3AB94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2400"/>
            <a:ext cx="401955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arneval">
            <a:extLst>
              <a:ext uri="{FF2B5EF4-FFF2-40B4-BE49-F238E27FC236}">
                <a16:creationId xmlns:a16="http://schemas.microsoft.com/office/drawing/2014/main" id="{2F4C7DA9-E239-4CC3-B124-7FE3DB43F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2822575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dancer">
            <a:extLst>
              <a:ext uri="{FF2B5EF4-FFF2-40B4-BE49-F238E27FC236}">
                <a16:creationId xmlns:a16="http://schemas.microsoft.com/office/drawing/2014/main" id="{7CCCE046-D215-4113-86D1-29A749789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0"/>
            <a:ext cx="2708275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1" name="Picture 9" descr="C:\Documents and Settings\All Users\Documents\WITA\sql\gefa\slike brazilija\karneval.bmp">
            <a:hlinkClick r:id="rId5"/>
            <a:extLst>
              <a:ext uri="{FF2B5EF4-FFF2-40B4-BE49-F238E27FC236}">
                <a16:creationId xmlns:a16="http://schemas.microsoft.com/office/drawing/2014/main" id="{B07A0D39-6800-42D7-8FD0-3DB1AE20C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81400"/>
            <a:ext cx="2776538" cy="203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C:\Documents and Settings\All Users\Documents\WITA\sql\gefa\slike brazilija\south_america.gif">
            <a:extLst>
              <a:ext uri="{FF2B5EF4-FFF2-40B4-BE49-F238E27FC236}">
                <a16:creationId xmlns:a16="http://schemas.microsoft.com/office/drawing/2014/main" id="{0ABE9322-D6F4-4FA1-ABB1-F23801D08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52800"/>
            <a:ext cx="2133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id="{0CD00E55-0DEB-4D9D-93EC-506F3ED3F4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375" y="274638"/>
            <a:ext cx="6264275" cy="9937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r>
              <a:rPr lang="sl-SI" altLang="sl-SI"/>
              <a:t>OSNOVNI PODATKI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FA13A9A-9C55-414F-A4A8-C2B28E19CB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buClr>
                <a:schemeClr val="tx1"/>
              </a:buClr>
            </a:pPr>
            <a:r>
              <a:rPr lang="sl-SI" altLang="sl-SI" sz="2800"/>
              <a:t>Leži v J Ameriki na J, S, Z polobli v tropskem in zmerno toplem pasu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</a:pPr>
            <a:r>
              <a:rPr lang="sl-SI" altLang="sl-SI" sz="2800"/>
              <a:t>Glavno mesto je Brasilia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</a:pPr>
            <a:r>
              <a:rPr lang="sl-SI" altLang="sl-SI" sz="2800"/>
              <a:t>Uradni jezik je portugalščina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</a:pPr>
            <a:r>
              <a:rPr lang="sl-SI" altLang="sl-SI" sz="2800"/>
              <a:t>Po površini in prebivalstvu peta največja država na svetu in s tem največja v J Ameriki 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</a:pPr>
            <a:r>
              <a:rPr lang="sl-SI" altLang="sl-SI" sz="2800"/>
              <a:t>Površina meri 8,55 milijona kvadratnih kilometrov</a:t>
            </a:r>
          </a:p>
          <a:p>
            <a:pPr algn="ctr">
              <a:lnSpc>
                <a:spcPct val="90000"/>
              </a:lnSpc>
              <a:buClr>
                <a:schemeClr val="tx1"/>
              </a:buClr>
            </a:pPr>
            <a:r>
              <a:rPr lang="sl-SI" altLang="sl-SI" sz="2800"/>
              <a:t>Sestavljena je iz 26 zveznih držav in enega zveznega ozemlja.</a:t>
            </a:r>
          </a:p>
          <a:p>
            <a:pPr>
              <a:lnSpc>
                <a:spcPct val="90000"/>
              </a:lnSpc>
            </a:pPr>
            <a:endParaRPr lang="sl-SI" altLang="sl-SI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F8322DA-C96E-4174-9028-37D09137C8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9613" y="549275"/>
            <a:ext cx="4691062" cy="936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r>
              <a:rPr lang="sl-SI" altLang="sl-SI" sz="4400"/>
              <a:t>PREBIVALSTVO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0732DA0A-1B44-4194-9D17-F06E3AC49A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sl-SI" altLang="sl-SI"/>
          </a:p>
          <a:p>
            <a:pPr algn="ctr"/>
            <a:r>
              <a:rPr lang="sl-SI" altLang="sl-SI"/>
              <a:t>V Braziliji živi 167 milijona prebivalcev</a:t>
            </a:r>
          </a:p>
          <a:p>
            <a:pPr algn="ctr"/>
            <a:r>
              <a:rPr lang="sl-SI" altLang="sl-SI"/>
              <a:t>Več kot polovica je evropskega porekla, veliko je potomcev iz Afrike, zelo majhen del pa predstavljajo domorodni Indijanci</a:t>
            </a:r>
          </a:p>
          <a:p>
            <a:pPr algn="ctr"/>
            <a:r>
              <a:rPr lang="sl-SI" altLang="sl-SI"/>
              <a:t>Večina prebivalcev je krščanov, katolikov je 89%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C:\Documents and Settings\All Users\Documents\WITA\sql\gefa\slike brazilija\favelas1.jpg">
            <a:extLst>
              <a:ext uri="{FF2B5EF4-FFF2-40B4-BE49-F238E27FC236}">
                <a16:creationId xmlns:a16="http://schemas.microsoft.com/office/drawing/2014/main" id="{4D64C874-E5B2-41D3-B383-72A9BF371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121025" cy="234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Rectangle 4">
            <a:extLst>
              <a:ext uri="{FF2B5EF4-FFF2-40B4-BE49-F238E27FC236}">
                <a16:creationId xmlns:a16="http://schemas.microsoft.com/office/drawing/2014/main" id="{C9C25524-05E9-4A96-9CC3-26C3484A01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B8A9E089-FCD2-48A3-80FB-D264D527CB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4525963"/>
          </a:xfrm>
        </p:spPr>
        <p:txBody>
          <a:bodyPr/>
          <a:lstStyle/>
          <a:p>
            <a:pPr algn="ctr"/>
            <a:r>
              <a:rPr lang="sl-SI" altLang="sl-SI"/>
              <a:t>Vsak tretji otrok, ki se rodi je že ob rojstvu mrtev, zaradi higiene, prehrane in zdravstva</a:t>
            </a:r>
          </a:p>
          <a:p>
            <a:pPr algn="ctr"/>
            <a:r>
              <a:rPr lang="sl-SI" altLang="sl-SI"/>
              <a:t>1800 prebivalcev ima enega zdravnika!!!</a:t>
            </a:r>
          </a:p>
          <a:p>
            <a:pPr algn="ctr"/>
            <a:r>
              <a:rPr lang="sl-SI" altLang="sl-SI"/>
              <a:t>10% ljudi ima v lasti 85% vse zemlje (kar priča o ogromnem razmerju med revnimi in bogatimi).</a:t>
            </a:r>
          </a:p>
          <a:p>
            <a:endParaRPr lang="sl-SI" altLang="sl-SI"/>
          </a:p>
        </p:txBody>
      </p:sp>
      <p:pic>
        <p:nvPicPr>
          <p:cNvPr id="14343" name="Picture 7" descr="C:\Documents and Settings\All Users\Documents\WITA\sql\gefa\slike brazilija\sao paulo.bmp">
            <a:extLst>
              <a:ext uri="{FF2B5EF4-FFF2-40B4-BE49-F238E27FC236}">
                <a16:creationId xmlns:a16="http://schemas.microsoft.com/office/drawing/2014/main" id="{0E7A8DE2-34DA-4AB4-8A45-EC5AADF14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38600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F90CC710-82AC-4A5A-BBE5-6C637A4987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79613" y="404813"/>
            <a:ext cx="5184775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r>
              <a:rPr lang="sl-SI" altLang="sl-SI" sz="4400"/>
              <a:t>GOSPODARSTVO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B1A27CC4-A8E5-4F57-9803-CFE7F45175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altLang="sl-SI"/>
              <a:t>Sodi med gospodarsko manj razvite.</a:t>
            </a:r>
          </a:p>
          <a:p>
            <a:r>
              <a:rPr lang="sl-SI" altLang="sl-SI"/>
              <a:t>Prebivalstvo vsako leto naraste za 2,5%.</a:t>
            </a:r>
          </a:p>
          <a:p>
            <a:r>
              <a:rPr lang="sl-SI" altLang="sl-SI"/>
              <a:t>Kmetje ne pridelajo dovolj hrane (preveč prebivalstva) zato so ljudje na meji podhranjenosti.</a:t>
            </a:r>
          </a:p>
          <a:p>
            <a:r>
              <a:rPr lang="sl-SI" altLang="sl-SI"/>
              <a:t>3. najbolj zadolžena država sveta.</a:t>
            </a:r>
          </a:p>
          <a:p>
            <a:r>
              <a:rPr lang="sl-SI" altLang="sl-SI"/>
              <a:t>Največja gospodarska panoga je turizem.</a:t>
            </a:r>
          </a:p>
          <a:p>
            <a:pPr>
              <a:buFontTx/>
              <a:buNone/>
            </a:pPr>
            <a:endParaRPr lang="sl-SI" alt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4" name="Rectangle 18">
            <a:extLst>
              <a:ext uri="{FF2B5EF4-FFF2-40B4-BE49-F238E27FC236}">
                <a16:creationId xmlns:a16="http://schemas.microsoft.com/office/drawing/2014/main" id="{D94F86D5-3368-4EE4-A0E4-D859827163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sl-SI" altLang="sl-SI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DE6A9C9-8B2B-464B-808E-60F2771A6C4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81000"/>
            <a:ext cx="4038600" cy="57451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l-SI" altLang="sl-SI" sz="2800" b="1"/>
              <a:t>Pridelajo veliko:</a:t>
            </a:r>
          </a:p>
        </p:txBody>
      </p:sp>
      <p:pic>
        <p:nvPicPr>
          <p:cNvPr id="19460" name="Picture 4" descr="kakavovec">
            <a:extLst>
              <a:ext uri="{FF2B5EF4-FFF2-40B4-BE49-F238E27FC236}">
                <a16:creationId xmlns:a16="http://schemas.microsoft.com/office/drawing/2014/main" id="{D9214F6D-4B3D-4CA3-A1FF-6D08A0582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2247900" cy="1771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1" name="Text Box 5">
            <a:extLst>
              <a:ext uri="{FF2B5EF4-FFF2-40B4-BE49-F238E27FC236}">
                <a16:creationId xmlns:a16="http://schemas.microsoft.com/office/drawing/2014/main" id="{714D76D9-10B5-4A5A-9F87-9EC614372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3068638"/>
            <a:ext cx="17287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sz="2400"/>
              <a:t>kakavovca</a:t>
            </a:r>
          </a:p>
        </p:txBody>
      </p:sp>
      <p:pic>
        <p:nvPicPr>
          <p:cNvPr id="19462" name="Picture 6" descr="kava">
            <a:extLst>
              <a:ext uri="{FF2B5EF4-FFF2-40B4-BE49-F238E27FC236}">
                <a16:creationId xmlns:a16="http://schemas.microsoft.com/office/drawing/2014/main" id="{A3AB3E57-6EC8-4C66-9567-2D94E0949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628775"/>
            <a:ext cx="2016125" cy="201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3" name="Text Box 7">
            <a:extLst>
              <a:ext uri="{FF2B5EF4-FFF2-40B4-BE49-F238E27FC236}">
                <a16:creationId xmlns:a16="http://schemas.microsoft.com/office/drawing/2014/main" id="{B4F6425B-3358-411E-8656-53CB4E957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3716338"/>
            <a:ext cx="10080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sz="2400"/>
              <a:t>kave</a:t>
            </a:r>
          </a:p>
        </p:txBody>
      </p:sp>
      <p:pic>
        <p:nvPicPr>
          <p:cNvPr id="19466" name="Picture 10" descr="žitarice_pšenica">
            <a:extLst>
              <a:ext uri="{FF2B5EF4-FFF2-40B4-BE49-F238E27FC236}">
                <a16:creationId xmlns:a16="http://schemas.microsoft.com/office/drawing/2014/main" id="{BCC2C488-C447-4D13-A281-69B699BEE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652963"/>
            <a:ext cx="1943100" cy="1279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7" name="Text Box 11">
            <a:extLst>
              <a:ext uri="{FF2B5EF4-FFF2-40B4-BE49-F238E27FC236}">
                <a16:creationId xmlns:a16="http://schemas.microsoft.com/office/drawing/2014/main" id="{62C997EF-68C9-42D4-BCAA-301BD4F47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949950"/>
            <a:ext cx="1366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sz="2400"/>
              <a:t>koruze</a:t>
            </a:r>
          </a:p>
        </p:txBody>
      </p:sp>
      <p:sp>
        <p:nvSpPr>
          <p:cNvPr id="19468" name="Text Box 12">
            <a:extLst>
              <a:ext uri="{FF2B5EF4-FFF2-40B4-BE49-F238E27FC236}">
                <a16:creationId xmlns:a16="http://schemas.microsoft.com/office/drawing/2014/main" id="{C4BC9D5F-AC96-476C-BE25-7D305482A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5949950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sz="2400"/>
              <a:t>pšenice</a:t>
            </a:r>
          </a:p>
        </p:txBody>
      </p:sp>
      <p:sp>
        <p:nvSpPr>
          <p:cNvPr id="19469" name="Text Box 13">
            <a:extLst>
              <a:ext uri="{FF2B5EF4-FFF2-40B4-BE49-F238E27FC236}">
                <a16:creationId xmlns:a16="http://schemas.microsoft.com/office/drawing/2014/main" id="{CC3094A1-8DC4-4875-947C-3EB024B51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4581525"/>
            <a:ext cx="1682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altLang="sl-SI" sz="2400"/>
              <a:t>pomaranč</a:t>
            </a:r>
          </a:p>
        </p:txBody>
      </p:sp>
      <p:pic>
        <p:nvPicPr>
          <p:cNvPr id="19473" name="Picture 17" descr="corn">
            <a:extLst>
              <a:ext uri="{FF2B5EF4-FFF2-40B4-BE49-F238E27FC236}">
                <a16:creationId xmlns:a16="http://schemas.microsoft.com/office/drawing/2014/main" id="{A068D655-BBA2-4A15-8D97-F5CB0FA99DB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4005263"/>
            <a:ext cx="2736850" cy="1839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78" name="Picture 22" descr="C:\Documents and Settings\All Users\Documents\WITA\sql\gefa\slike brazilija\oranges.bmp">
            <a:extLst>
              <a:ext uri="{FF2B5EF4-FFF2-40B4-BE49-F238E27FC236}">
                <a16:creationId xmlns:a16="http://schemas.microsoft.com/office/drawing/2014/main" id="{8C99B5C9-4AD7-46C5-94D6-1E91D0896AA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2209800"/>
            <a:ext cx="2522538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/>
      <p:bldP spid="19463" grpId="0"/>
      <p:bldP spid="19467" grpId="0"/>
      <p:bldP spid="19468" grpId="0"/>
      <p:bldP spid="194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D787EE1-9F14-49F3-9C23-150D1E75DD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27313" y="476250"/>
            <a:ext cx="41148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r>
              <a:rPr lang="sl-SI" altLang="sl-SI"/>
              <a:t>AMAZONKA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D3883448-6A07-4D29-8999-05CD3ED32F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pPr algn="ctr"/>
            <a:r>
              <a:rPr lang="sl-SI" altLang="sl-SI"/>
              <a:t>Zelo dolga, ne najdaljša (Nil) </a:t>
            </a:r>
            <a:r>
              <a:rPr lang="sl-SI" altLang="sl-SI">
                <a:sym typeface="Wingdings" panose="05000000000000000000" pitchFamily="2" charset="2"/>
              </a:rPr>
              <a:t> </a:t>
            </a:r>
            <a:r>
              <a:rPr lang="sl-SI" altLang="sl-SI"/>
              <a:t>6571 m</a:t>
            </a:r>
          </a:p>
          <a:p>
            <a:pPr algn="ctr"/>
            <a:r>
              <a:rPr lang="sl-SI" altLang="sl-SI"/>
              <a:t>Najbolj vodnata</a:t>
            </a:r>
          </a:p>
          <a:p>
            <a:pPr algn="ctr"/>
            <a:r>
              <a:rPr lang="sl-SI" altLang="sl-SI">
                <a:cs typeface="Times New Roman" panose="02020603050405020304" pitchFamily="18" charset="0"/>
              </a:rPr>
              <a:t>200 km v Atlantski ocena se čuti manjša slanost zaradi toka reke.</a:t>
            </a:r>
            <a:endParaRPr lang="sl-SI" altLang="sl-SI"/>
          </a:p>
          <a:p>
            <a:pPr algn="ctr"/>
            <a:r>
              <a:rPr lang="sl-SI" altLang="sl-SI"/>
              <a:t>Ob Amazonki se razprostira velik pragozd v katerem je zelo raznoliko rastlinstvo in živalstvo</a:t>
            </a:r>
          </a:p>
          <a:p>
            <a:endParaRPr lang="sl-SI" alt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amazonka2">
            <a:extLst>
              <a:ext uri="{FF2B5EF4-FFF2-40B4-BE49-F238E27FC236}">
                <a16:creationId xmlns:a16="http://schemas.microsoft.com/office/drawing/2014/main" id="{3E2E3612-AF45-4E4F-BE11-8E285E087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4963"/>
            <a:ext cx="3048000" cy="2328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amazonkaa">
            <a:extLst>
              <a:ext uri="{FF2B5EF4-FFF2-40B4-BE49-F238E27FC236}">
                <a16:creationId xmlns:a16="http://schemas.microsoft.com/office/drawing/2014/main" id="{4FA20713-3B70-4BB1-BEC2-1A84C0F30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2400"/>
            <a:ext cx="31242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3" name="Picture 11" descr="C:\Documents and Settings\All Users\Documents\WITA\sql\gefa\slike brazilija\gallery_lg_10.jpg">
            <a:extLst>
              <a:ext uri="{FF2B5EF4-FFF2-40B4-BE49-F238E27FC236}">
                <a16:creationId xmlns:a16="http://schemas.microsoft.com/office/drawing/2014/main" id="{FB651633-A155-4812-8834-38EC83FA9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194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C:\Documents and Settings\All Users\Documents\WITA\sql\gefa\slike brazilija\gallery_lg_2.jpg">
            <a:extLst>
              <a:ext uri="{FF2B5EF4-FFF2-40B4-BE49-F238E27FC236}">
                <a16:creationId xmlns:a16="http://schemas.microsoft.com/office/drawing/2014/main" id="{E58852FB-65FC-4CA5-A255-A540146DD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8006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E20E38CA-CB8F-4B9E-BFD4-D1A90DD6E3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8175" y="404813"/>
            <a:ext cx="5761038" cy="792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/>
          <a:lstStyle/>
          <a:p>
            <a:r>
              <a:rPr lang="sl-SI" altLang="sl-SI" sz="4400"/>
              <a:t>RIO DE JANEIRO</a:t>
            </a: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0041837C-660F-4BB2-A2BC-3FDD9C3633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80000"/>
              </a:lnSpc>
            </a:pPr>
            <a:r>
              <a:rPr lang="sl-SI" altLang="sl-SI" sz="3000"/>
              <a:t>Eno najlepših mest na svetu</a:t>
            </a:r>
          </a:p>
          <a:p>
            <a:pPr algn="ctr">
              <a:lnSpc>
                <a:spcPct val="80000"/>
              </a:lnSpc>
            </a:pPr>
            <a:r>
              <a:rPr lang="sl-SI" altLang="sl-SI" sz="3000"/>
              <a:t>Znano po karnevalu in nogometu.</a:t>
            </a:r>
          </a:p>
          <a:p>
            <a:pPr algn="ctr">
              <a:lnSpc>
                <a:spcPct val="80000"/>
              </a:lnSpc>
            </a:pPr>
            <a:r>
              <a:rPr lang="sl-SI" altLang="sl-SI" sz="3000">
                <a:cs typeface="Times New Roman" panose="02020603050405020304" pitchFamily="18" charset="0"/>
              </a:rPr>
              <a:t>Rio de Janeiro je mesto ob slikovitem zalivu Guanabara. </a:t>
            </a:r>
            <a:endParaRPr lang="sl-SI" altLang="sl-SI" sz="3000"/>
          </a:p>
          <a:p>
            <a:pPr algn="ctr">
              <a:lnSpc>
                <a:spcPct val="80000"/>
              </a:lnSpc>
            </a:pPr>
            <a:r>
              <a:rPr lang="sl-SI" altLang="sl-SI" sz="3000">
                <a:cs typeface="Times New Roman" panose="02020603050405020304" pitchFamily="18" charset="0"/>
              </a:rPr>
              <a:t>Mesto je bilo 200 let prestolnica Brazilije, zdaj pa je le 2. največje mesto</a:t>
            </a:r>
            <a:r>
              <a:rPr lang="sl-SI" altLang="sl-SI" sz="3000"/>
              <a:t>.</a:t>
            </a:r>
            <a:r>
              <a:rPr lang="sl-SI" altLang="sl-SI" sz="3000"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sl-SI" altLang="sl-SI" sz="3000">
                <a:cs typeface="Times New Roman" panose="02020603050405020304" pitchFamily="18" charset="0"/>
              </a:rPr>
              <a:t>V Riu je tudi največji nogometni stadion, ki lahko sprejme 200.000 ljudi. </a:t>
            </a:r>
            <a:endParaRPr lang="sl-SI" altLang="sl-SI" sz="3000"/>
          </a:p>
          <a:p>
            <a:pPr algn="ctr">
              <a:lnSpc>
                <a:spcPct val="80000"/>
              </a:lnSpc>
            </a:pPr>
            <a:r>
              <a:rPr lang="sl-SI" altLang="sl-SI" sz="3000">
                <a:cs typeface="Times New Roman" panose="02020603050405020304" pitchFamily="18" charset="0"/>
              </a:rPr>
              <a:t>Nad Riom je 38m visok kip Kristusa, ki je zelo priljubljena točka za turiste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utoUpdateAnimBg="0"/>
    </p:bldLst>
  </p:timing>
</p:sld>
</file>

<file path=ppt/theme/theme1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ivzeti načr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altLang="sl-S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l-SI" altLang="sl-SI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385</Words>
  <Application>Microsoft Office PowerPoint</Application>
  <PresentationFormat>On-screen Show (4:3)</PresentationFormat>
  <Paragraphs>55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Bradley Hand ITC</vt:lpstr>
      <vt:lpstr>Comic Sans MS</vt:lpstr>
      <vt:lpstr>Privzeti načrt</vt:lpstr>
      <vt:lpstr>BRAZILIJA</vt:lpstr>
      <vt:lpstr>OSNOVNI PODATKI</vt:lpstr>
      <vt:lpstr>PREBIVALSTVO</vt:lpstr>
      <vt:lpstr>PowerPoint Presentation</vt:lpstr>
      <vt:lpstr>GOSPODARSTVO</vt:lpstr>
      <vt:lpstr>PowerPoint Presentation</vt:lpstr>
      <vt:lpstr>AMAZONKA</vt:lpstr>
      <vt:lpstr>PowerPoint Presentation</vt:lpstr>
      <vt:lpstr>RIO DE JANEIRO</vt:lpstr>
      <vt:lpstr>PowerPoint Presentation</vt:lpstr>
      <vt:lpstr>PowerPoint Presentation</vt:lpstr>
      <vt:lpstr>KARNEVAL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2019-05-31T08:39:20Z</dcterms:created>
  <dcterms:modified xsi:type="dcterms:W3CDTF">2019-05-31T08:39:20Z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