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notesMasterIdLst>
    <p:notesMasterId r:id="rId13"/>
  </p:notesMasterIdLst>
  <p:sldIdLst>
    <p:sldId id="256" r:id="rId2"/>
    <p:sldId id="268" r:id="rId3"/>
    <p:sldId id="257" r:id="rId4"/>
    <p:sldId id="258" r:id="rId5"/>
    <p:sldId id="267" r:id="rId6"/>
    <p:sldId id="259" r:id="rId7"/>
    <p:sldId id="260" r:id="rId8"/>
    <p:sldId id="261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44B670D6-8150-42E1-B7DB-6E9E2A56D8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A3E94317-A9A4-46D5-B050-5CEF2C74AA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F7BA1B-EF09-4EE0-9B40-A5AF4F8DC35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BB3ED146-697E-4142-81C4-CE6F9C96AC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50C820E1-79E7-49D2-8F1D-8BA7CF12E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B4B14661-860C-4F95-ABC8-B2D1E66776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A1E64F54-D1B5-4CF7-AB9E-058E1CB99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44AF95E-7045-40E9-B593-EAE21C0DCB1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2">
            <a:extLst>
              <a:ext uri="{FF2B5EF4-FFF2-40B4-BE49-F238E27FC236}">
                <a16:creationId xmlns:a16="http://schemas.microsoft.com/office/drawing/2014/main" id="{73252155-8F26-4BD2-886F-35D9DF29295A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4">
            <a:extLst>
              <a:ext uri="{FF2B5EF4-FFF2-40B4-BE49-F238E27FC236}">
                <a16:creationId xmlns:a16="http://schemas.microsoft.com/office/drawing/2014/main" id="{6FA3E94E-E8CC-47E3-B3B3-9BD23824CC6B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6">
            <a:extLst>
              <a:ext uri="{FF2B5EF4-FFF2-40B4-BE49-F238E27FC236}">
                <a16:creationId xmlns:a16="http://schemas.microsoft.com/office/drawing/2014/main" id="{CC360032-518F-4D48-A2F6-E8BF47DC992A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7">
            <a:extLst>
              <a:ext uri="{FF2B5EF4-FFF2-40B4-BE49-F238E27FC236}">
                <a16:creationId xmlns:a16="http://schemas.microsoft.com/office/drawing/2014/main" id="{87F932AA-2362-46A2-8E33-0BD6E3AA41E2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8">
            <a:extLst>
              <a:ext uri="{FF2B5EF4-FFF2-40B4-BE49-F238E27FC236}">
                <a16:creationId xmlns:a16="http://schemas.microsoft.com/office/drawing/2014/main" id="{550D69AA-E1D6-4CAF-BA59-EE66FA1A3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9">
            <a:extLst>
              <a:ext uri="{FF2B5EF4-FFF2-40B4-BE49-F238E27FC236}">
                <a16:creationId xmlns:a16="http://schemas.microsoft.com/office/drawing/2014/main" id="{C86B718B-6896-431E-AF3A-D62C2D33B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20">
            <a:extLst>
              <a:ext uri="{FF2B5EF4-FFF2-40B4-BE49-F238E27FC236}">
                <a16:creationId xmlns:a16="http://schemas.microsoft.com/office/drawing/2014/main" id="{8DEDFB2E-9A3E-4570-AC12-88CBC3074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aven konektor 23">
            <a:extLst>
              <a:ext uri="{FF2B5EF4-FFF2-40B4-BE49-F238E27FC236}">
                <a16:creationId xmlns:a16="http://schemas.microsoft.com/office/drawing/2014/main" id="{6EA39E10-7F17-4E75-938E-0023E32EC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konektor 24">
            <a:extLst>
              <a:ext uri="{FF2B5EF4-FFF2-40B4-BE49-F238E27FC236}">
                <a16:creationId xmlns:a16="http://schemas.microsoft.com/office/drawing/2014/main" id="{4C4B14C9-DA36-4B13-A92D-90204432C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aven konektor 25">
            <a:extLst>
              <a:ext uri="{FF2B5EF4-FFF2-40B4-BE49-F238E27FC236}">
                <a16:creationId xmlns:a16="http://schemas.microsoft.com/office/drawing/2014/main" id="{3DF4A8E0-6C20-4D71-90C1-DCCB0A387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CF8A3D6A-80DE-488B-906C-F79F14820177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7">
            <a:extLst>
              <a:ext uri="{FF2B5EF4-FFF2-40B4-BE49-F238E27FC236}">
                <a16:creationId xmlns:a16="http://schemas.microsoft.com/office/drawing/2014/main" id="{0E28C789-11C3-4244-AF4A-D4C6F285CE76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8">
            <a:extLst>
              <a:ext uri="{FF2B5EF4-FFF2-40B4-BE49-F238E27FC236}">
                <a16:creationId xmlns:a16="http://schemas.microsoft.com/office/drawing/2014/main" id="{38042B92-8FE6-4C43-9054-279213E638FB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9">
            <a:extLst>
              <a:ext uri="{FF2B5EF4-FFF2-40B4-BE49-F238E27FC236}">
                <a16:creationId xmlns:a16="http://schemas.microsoft.com/office/drawing/2014/main" id="{61073564-243A-4B3C-BDFD-31853E636E0C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30">
            <a:extLst>
              <a:ext uri="{FF2B5EF4-FFF2-40B4-BE49-F238E27FC236}">
                <a16:creationId xmlns:a16="http://schemas.microsoft.com/office/drawing/2014/main" id="{B794D587-79B6-4301-B681-66A5D8DA2693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31">
            <a:extLst>
              <a:ext uri="{FF2B5EF4-FFF2-40B4-BE49-F238E27FC236}">
                <a16:creationId xmlns:a16="http://schemas.microsoft.com/office/drawing/2014/main" id="{58B8D7F5-E60A-4D5F-BF21-4F63B3DD85D1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FFAA3B0D-F987-4931-B192-76CC843C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B0E7F-1EDD-47EC-9D05-826D5ADB017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2E6CE2D3-BBB1-41D6-AD9A-8759A530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D913998F-8856-4631-B16A-64E5B014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47CA47AD-53ED-4373-83CA-B2A47896B1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6010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1BD22F88-D458-4B90-8F01-927899C6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F037-80CA-4605-B95B-9F7CD2B571D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85126C9A-CE53-4674-9C80-5DED0F4D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EB4520B4-BF8E-4B28-8703-53BBD1F3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57EC0-AD28-410E-B020-864895EB8C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0133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47769375-5CEF-4EDC-AAD3-A756671F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8F1E-1B04-420D-884D-15488AC474B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9FBD27C5-5EAB-4EC1-84AC-89581C9C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D5C90E7A-CB0D-406F-BDEE-BED6CAD2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8BA6B-B33B-46A3-AAA2-24CA8A7A92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100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866C043E-881A-4AD3-AE25-57DE95C7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AACAAA-7946-4212-994A-361E5212252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BDB9017D-1B58-4E5F-9968-EC96A9CA8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61AE22-3A28-4E8C-9DAA-D497891AF84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5DDB36DE-E02E-4C89-83A3-F2F0E0DFCC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611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2">
            <a:extLst>
              <a:ext uri="{FF2B5EF4-FFF2-40B4-BE49-F238E27FC236}">
                <a16:creationId xmlns:a16="http://schemas.microsoft.com/office/drawing/2014/main" id="{1FD17E1D-F1A4-45E5-9D01-713EF468C3F3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4">
            <a:extLst>
              <a:ext uri="{FF2B5EF4-FFF2-40B4-BE49-F238E27FC236}">
                <a16:creationId xmlns:a16="http://schemas.microsoft.com/office/drawing/2014/main" id="{8A1F19D8-A0EB-4808-AB3C-C40D915B557F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6">
            <a:extLst>
              <a:ext uri="{FF2B5EF4-FFF2-40B4-BE49-F238E27FC236}">
                <a16:creationId xmlns:a16="http://schemas.microsoft.com/office/drawing/2014/main" id="{F1A0FE55-E33D-40BF-AC2B-D1F938F3E50A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7">
            <a:extLst>
              <a:ext uri="{FF2B5EF4-FFF2-40B4-BE49-F238E27FC236}">
                <a16:creationId xmlns:a16="http://schemas.microsoft.com/office/drawing/2014/main" id="{5E28ED36-A544-403A-A0FA-D99B95FCCE0D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8">
            <a:extLst>
              <a:ext uri="{FF2B5EF4-FFF2-40B4-BE49-F238E27FC236}">
                <a16:creationId xmlns:a16="http://schemas.microsoft.com/office/drawing/2014/main" id="{9C7D5930-E8EE-44A8-8230-E3DA79B6C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konektor 19">
            <a:extLst>
              <a:ext uri="{FF2B5EF4-FFF2-40B4-BE49-F238E27FC236}">
                <a16:creationId xmlns:a16="http://schemas.microsoft.com/office/drawing/2014/main" id="{6D72D85E-0AE7-4785-9DFA-80BB7546C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konektor 20">
            <a:extLst>
              <a:ext uri="{FF2B5EF4-FFF2-40B4-BE49-F238E27FC236}">
                <a16:creationId xmlns:a16="http://schemas.microsoft.com/office/drawing/2014/main" id="{BC03A646-8D56-4D4F-B245-96B9F891C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23">
            <a:extLst>
              <a:ext uri="{FF2B5EF4-FFF2-40B4-BE49-F238E27FC236}">
                <a16:creationId xmlns:a16="http://schemas.microsoft.com/office/drawing/2014/main" id="{AFB9A43B-56F0-4694-BA89-48AE2C1B1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24">
            <a:extLst>
              <a:ext uri="{FF2B5EF4-FFF2-40B4-BE49-F238E27FC236}">
                <a16:creationId xmlns:a16="http://schemas.microsoft.com/office/drawing/2014/main" id="{757764F1-DAE4-43A7-91AB-CCB5DC6BC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avokotnik 25">
            <a:extLst>
              <a:ext uri="{FF2B5EF4-FFF2-40B4-BE49-F238E27FC236}">
                <a16:creationId xmlns:a16="http://schemas.microsoft.com/office/drawing/2014/main" id="{E7B20526-CE54-4025-9C0E-EDAA56CBD4B0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26">
            <a:extLst>
              <a:ext uri="{FF2B5EF4-FFF2-40B4-BE49-F238E27FC236}">
                <a16:creationId xmlns:a16="http://schemas.microsoft.com/office/drawing/2014/main" id="{CD1BBCF9-1775-422A-941B-BB76A9F9153B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27">
            <a:extLst>
              <a:ext uri="{FF2B5EF4-FFF2-40B4-BE49-F238E27FC236}">
                <a16:creationId xmlns:a16="http://schemas.microsoft.com/office/drawing/2014/main" id="{9D1D5458-F050-4339-B58E-D7F74F22E78D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8">
            <a:extLst>
              <a:ext uri="{FF2B5EF4-FFF2-40B4-BE49-F238E27FC236}">
                <a16:creationId xmlns:a16="http://schemas.microsoft.com/office/drawing/2014/main" id="{944C4C49-CBEB-4FAE-8659-2CCB921EDA34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9">
            <a:extLst>
              <a:ext uri="{FF2B5EF4-FFF2-40B4-BE49-F238E27FC236}">
                <a16:creationId xmlns:a16="http://schemas.microsoft.com/office/drawing/2014/main" id="{D5D8D2AA-447C-4567-8C62-D8063D44C21D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30">
            <a:extLst>
              <a:ext uri="{FF2B5EF4-FFF2-40B4-BE49-F238E27FC236}">
                <a16:creationId xmlns:a16="http://schemas.microsoft.com/office/drawing/2014/main" id="{FA63B44B-B149-4431-AC4F-9D64FADFFC1E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31">
            <a:extLst>
              <a:ext uri="{FF2B5EF4-FFF2-40B4-BE49-F238E27FC236}">
                <a16:creationId xmlns:a16="http://schemas.microsoft.com/office/drawing/2014/main" id="{3EF6AE07-B7CD-4599-8DB0-ADA04780E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12B48E52-49D6-4470-BCEB-336C62DC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62436-3342-47C0-839C-DA1194E7C0D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5D51A38F-346B-4863-AA40-1F7A7B31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7C05962B-BB85-4545-9CAE-07882288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74E3081-8A6A-4B27-BFF7-E3F9283F31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9075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D0DB76D7-EDFB-444C-910B-3B576205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F5DC-48E7-45BB-B823-05669CFB584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35F44C7B-05E2-4F79-913F-CF53CA4D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9A2D8BA6-1539-4D6F-8D4A-3E61C36E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718C9-355B-4304-932E-6D7DFD549A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228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EF092DC8-62D4-48DB-8D92-16B4201D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A15C-9942-44E6-886A-1BC8429DF64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3AB51C7B-EAF7-4980-AE41-244EBCED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FAE38883-FC47-4264-B8B3-B6EEB52B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43FC8-B300-458F-A71A-BAC58E9EC1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053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BA7E6C21-B741-4664-B0A1-59F7E9C3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488927-74DC-4D82-9877-CBEA34533ED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34598B29-7061-4F86-B6C4-AD0197BF2D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EA3B6B-BD56-4284-90F8-A1AA2CC54E0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2937D1D0-8BED-4A56-B15D-C9B3391B0C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943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C1490910-06AE-4811-A428-9EC10865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3933-BC9C-450D-B7E4-AFEC13396D1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8C828710-271C-4D32-B849-8C4393BD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E3717F27-BF3E-47A0-99F5-C9356C5D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E963A-D2DA-4D57-BC9B-1041DFE2FB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353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12">
            <a:extLst>
              <a:ext uri="{FF2B5EF4-FFF2-40B4-BE49-F238E27FC236}">
                <a16:creationId xmlns:a16="http://schemas.microsoft.com/office/drawing/2014/main" id="{CEEEAACB-5681-409F-9A0B-3D98CF23F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konektor 14">
            <a:extLst>
              <a:ext uri="{FF2B5EF4-FFF2-40B4-BE49-F238E27FC236}">
                <a16:creationId xmlns:a16="http://schemas.microsoft.com/office/drawing/2014/main" id="{A88C7DF1-93EE-48FF-B8C5-A11637168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konektor 16">
            <a:extLst>
              <a:ext uri="{FF2B5EF4-FFF2-40B4-BE49-F238E27FC236}">
                <a16:creationId xmlns:a16="http://schemas.microsoft.com/office/drawing/2014/main" id="{D755C285-4B0D-4D40-9B61-07D3FC7E7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aven konektor 17">
            <a:extLst>
              <a:ext uri="{FF2B5EF4-FFF2-40B4-BE49-F238E27FC236}">
                <a16:creationId xmlns:a16="http://schemas.microsoft.com/office/drawing/2014/main" id="{69F08DC9-D49D-4CA1-ACF3-E68696D27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avokotnik 18">
            <a:extLst>
              <a:ext uri="{FF2B5EF4-FFF2-40B4-BE49-F238E27FC236}">
                <a16:creationId xmlns:a16="http://schemas.microsoft.com/office/drawing/2014/main" id="{91FE769A-0346-4824-8866-FBD17F0D01E4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9">
            <a:extLst>
              <a:ext uri="{FF2B5EF4-FFF2-40B4-BE49-F238E27FC236}">
                <a16:creationId xmlns:a16="http://schemas.microsoft.com/office/drawing/2014/main" id="{48332B79-81E8-41EC-9EB0-FC1CF0DA7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20">
            <a:extLst>
              <a:ext uri="{FF2B5EF4-FFF2-40B4-BE49-F238E27FC236}">
                <a16:creationId xmlns:a16="http://schemas.microsoft.com/office/drawing/2014/main" id="{9B82F3CE-688B-41C6-A238-BC1F228CD73A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0111F032-E593-4069-B93E-FBB59135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9BC471-515E-4CF7-A82C-6AC9CC0BA5B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851C2BF7-7A68-4250-9511-56F248AD13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0CEE7A-32ED-4C72-9391-CCB9AFB72BD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534B14E0-FDD2-4E17-91A8-B73DD6F7E7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0658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12">
            <a:extLst>
              <a:ext uri="{FF2B5EF4-FFF2-40B4-BE49-F238E27FC236}">
                <a16:creationId xmlns:a16="http://schemas.microsoft.com/office/drawing/2014/main" id="{5A86682F-06D5-4053-BEE0-0C136343B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4">
            <a:extLst>
              <a:ext uri="{FF2B5EF4-FFF2-40B4-BE49-F238E27FC236}">
                <a16:creationId xmlns:a16="http://schemas.microsoft.com/office/drawing/2014/main" id="{262427F5-3642-4BBA-A275-A65E2DCEBCBF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16">
            <a:extLst>
              <a:ext uri="{FF2B5EF4-FFF2-40B4-BE49-F238E27FC236}">
                <a16:creationId xmlns:a16="http://schemas.microsoft.com/office/drawing/2014/main" id="{B3F36783-87D4-4DB7-8250-62004B410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avokotnik 17">
            <a:extLst>
              <a:ext uri="{FF2B5EF4-FFF2-40B4-BE49-F238E27FC236}">
                <a16:creationId xmlns:a16="http://schemas.microsoft.com/office/drawing/2014/main" id="{8B7C703F-3261-4FFC-9FE1-DCB75ABFA441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8">
            <a:extLst>
              <a:ext uri="{FF2B5EF4-FFF2-40B4-BE49-F238E27FC236}">
                <a16:creationId xmlns:a16="http://schemas.microsoft.com/office/drawing/2014/main" id="{7C3AB02D-C5E6-4731-8B2D-8A68721F9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konektor 19">
            <a:extLst>
              <a:ext uri="{FF2B5EF4-FFF2-40B4-BE49-F238E27FC236}">
                <a16:creationId xmlns:a16="http://schemas.microsoft.com/office/drawing/2014/main" id="{2A9A1C28-D491-4F88-BFEE-FBAA29AAB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20">
            <a:extLst>
              <a:ext uri="{FF2B5EF4-FFF2-40B4-BE49-F238E27FC236}">
                <a16:creationId xmlns:a16="http://schemas.microsoft.com/office/drawing/2014/main" id="{8597204A-E98E-4970-B26E-47AE7815A3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5418B70E-CCEC-4E5B-AABD-376B712E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FE2265-8AA1-41D3-9067-9C610FA4EFC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1001F862-03E1-43DD-BB56-00CFE849A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BB9EC8-3004-46CB-A34C-A8AFA50B598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7865CC4B-DEDA-4B61-B402-DBE5997DDF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265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E4B88B21-B896-4517-A82A-A1EBB6C54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CCE95FE2-5944-4C74-BFB0-0A90DFCC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AB010C68-38B0-4BDE-A0BB-B86DE48DE9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9E565DC3-9E65-4C75-8EC6-D84692AD9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3F723D-0A10-4A62-9D28-A5A54A58027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C700D7D2-4287-4B22-B01B-BF8382A47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B7BB6D52-4EDF-400E-A9FA-8075088A91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konektor 8">
            <a:extLst>
              <a:ext uri="{FF2B5EF4-FFF2-40B4-BE49-F238E27FC236}">
                <a16:creationId xmlns:a16="http://schemas.microsoft.com/office/drawing/2014/main" id="{D1C204E4-2676-4FB2-92BB-A0A7386A8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E66B4E69-A1E5-4E86-981F-48C0623F6550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aven konektor 10">
            <a:extLst>
              <a:ext uri="{FF2B5EF4-FFF2-40B4-BE49-F238E27FC236}">
                <a16:creationId xmlns:a16="http://schemas.microsoft.com/office/drawing/2014/main" id="{853690A8-A6BE-4E22-9AB1-F9ACBABB2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53FCCCC8-78DF-49B4-A9B1-C0A542F86D42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4150E7AB-3B9C-4D9C-B7B8-39E2DDF73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E1AFCDE0-7FFA-42CB-886C-A6C1B95DA77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44" r:id="rId4"/>
    <p:sldLayoutId id="2147483845" r:id="rId5"/>
    <p:sldLayoutId id="2147483852" r:id="rId6"/>
    <p:sldLayoutId id="2147483846" r:id="rId7"/>
    <p:sldLayoutId id="2147483853" r:id="rId8"/>
    <p:sldLayoutId id="2147483854" r:id="rId9"/>
    <p:sldLayoutId id="2147483847" r:id="rId10"/>
    <p:sldLayoutId id="21474838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8CBADC-A954-4778-9C84-45D86EC2E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13" y="1000125"/>
            <a:ext cx="9858375" cy="10001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6000" dirty="0"/>
              <a:t>         </a:t>
            </a:r>
            <a:r>
              <a:rPr lang="sl-SI" sz="6000" dirty="0">
                <a:solidFill>
                  <a:schemeClr val="accent1"/>
                </a:solidFill>
              </a:rPr>
              <a:t>BRAZILIJA  </a:t>
            </a:r>
            <a:r>
              <a:rPr lang="sl-SI" sz="6000" dirty="0">
                <a:solidFill>
                  <a:schemeClr val="tx1"/>
                </a:solidFill>
              </a:rPr>
              <a:t>gospodarska velesila</a:t>
            </a:r>
          </a:p>
        </p:txBody>
      </p:sp>
      <p:sp>
        <p:nvSpPr>
          <p:cNvPr id="8195" name="Podnaslov 2">
            <a:extLst>
              <a:ext uri="{FF2B5EF4-FFF2-40B4-BE49-F238E27FC236}">
                <a16:creationId xmlns:a16="http://schemas.microsoft.com/office/drawing/2014/main" id="{31A4A9C2-71AA-457D-8EC7-F1F5F894B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75142985-5BF2-4DF1-AB4D-DFA8F0397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05038"/>
            <a:ext cx="403225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2F6803-D0E2-4E7C-8A96-8CAA340F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3600" dirty="0">
                <a:solidFill>
                  <a:schemeClr val="accent1"/>
                </a:solidFill>
              </a:rPr>
              <a:t>INDUSTRIJA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1337BF3F-2DFD-4CBF-AC36-242E33ABA7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l-SI" altLang="sl-SI"/>
              <a:t>Začetek razvoja = JV</a:t>
            </a:r>
          </a:p>
          <a:p>
            <a:pPr eaLnBrk="1" hangingPunct="1"/>
            <a:r>
              <a:rPr lang="sl-SI" altLang="sl-SI"/>
              <a:t>Najbolj industrializirana južnoameriška država z raznovrstno industrijo :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sl-SI" altLang="sl-SI"/>
              <a:t>Elektrotehnična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sl-SI" altLang="sl-SI"/>
              <a:t>Tekstilna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sl-SI" altLang="sl-SI"/>
              <a:t>Avtomobilska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sl-SI" altLang="sl-SI"/>
              <a:t>Živilska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sl-SI" altLang="sl-SI"/>
              <a:t>Kemična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sl-SI" altLang="sl-SI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FDB3628F-4746-431F-88F5-3E00B6611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00438"/>
            <a:ext cx="381952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BFAB9A-9CA0-4D6C-8CE4-3D9DD971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0113" y="-171450"/>
            <a:ext cx="7467601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1"/>
                </a:solidFill>
              </a:rPr>
              <a:t>INDUSTRIJSKI TRIKOTNIK</a:t>
            </a:r>
          </a:p>
        </p:txBody>
      </p:sp>
      <p:sp>
        <p:nvSpPr>
          <p:cNvPr id="4" name="Enakokraki trikotnik 3">
            <a:extLst>
              <a:ext uri="{FF2B5EF4-FFF2-40B4-BE49-F238E27FC236}">
                <a16:creationId xmlns:a16="http://schemas.microsoft.com/office/drawing/2014/main" id="{65F607F7-97D8-4AB9-819B-8C5DD04F3749}"/>
              </a:ext>
            </a:extLst>
          </p:cNvPr>
          <p:cNvSpPr/>
          <p:nvPr/>
        </p:nvSpPr>
        <p:spPr>
          <a:xfrm>
            <a:off x="3203575" y="2492375"/>
            <a:ext cx="2363788" cy="20796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8436" name="PoljeZBesedilom 4">
            <a:extLst>
              <a:ext uri="{FF2B5EF4-FFF2-40B4-BE49-F238E27FC236}">
                <a16:creationId xmlns:a16="http://schemas.microsoft.com/office/drawing/2014/main" id="{172EA138-8C63-4968-9DEA-CB0213DDF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789363"/>
            <a:ext cx="287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entury Schoolbook" panose="02040604050505020304" pitchFamily="18" charset="0"/>
              </a:rPr>
              <a:t>Rio De Janeiro</a:t>
            </a:r>
          </a:p>
        </p:txBody>
      </p:sp>
      <p:sp>
        <p:nvSpPr>
          <p:cNvPr id="18437" name="PoljeZBesedilom 5">
            <a:extLst>
              <a:ext uri="{FF2B5EF4-FFF2-40B4-BE49-F238E27FC236}">
                <a16:creationId xmlns:a16="http://schemas.microsoft.com/office/drawing/2014/main" id="{064FBE72-EE2F-4824-B826-4057A0DD0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1714500"/>
            <a:ext cx="242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entury Schoolbook" panose="02040604050505020304" pitchFamily="18" charset="0"/>
              </a:rPr>
              <a:t>Sao Paolo</a:t>
            </a:r>
          </a:p>
        </p:txBody>
      </p:sp>
      <p:sp>
        <p:nvSpPr>
          <p:cNvPr id="18438" name="PoljeZBesedilom 6">
            <a:extLst>
              <a:ext uri="{FF2B5EF4-FFF2-40B4-BE49-F238E27FC236}">
                <a16:creationId xmlns:a16="http://schemas.microsoft.com/office/drawing/2014/main" id="{00FD53C3-538E-49F2-A965-F13DBEBC2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716338"/>
            <a:ext cx="246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entury Schoolbook" panose="02040604050505020304" pitchFamily="18" charset="0"/>
              </a:rPr>
              <a:t>Belo Horizonte</a:t>
            </a:r>
          </a:p>
        </p:txBody>
      </p:sp>
      <p:pic>
        <p:nvPicPr>
          <p:cNvPr id="18439" name="Picture 2">
            <a:extLst>
              <a:ext uri="{FF2B5EF4-FFF2-40B4-BE49-F238E27FC236}">
                <a16:creationId xmlns:a16="http://schemas.microsoft.com/office/drawing/2014/main" id="{8836FB44-4360-444B-BAC5-753ED380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08050"/>
            <a:ext cx="28797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">
            <a:extLst>
              <a:ext uri="{FF2B5EF4-FFF2-40B4-BE49-F238E27FC236}">
                <a16:creationId xmlns:a16="http://schemas.microsoft.com/office/drawing/2014/main" id="{3D9B0BAC-5E56-47B3-BFEF-08DF6F30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260985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">
            <a:extLst>
              <a:ext uri="{FF2B5EF4-FFF2-40B4-BE49-F238E27FC236}">
                <a16:creationId xmlns:a16="http://schemas.microsoft.com/office/drawing/2014/main" id="{16C8923E-5E26-49EE-96A5-F44DC3274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21163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8436" grpId="0"/>
      <p:bldP spid="18437" grpId="0"/>
      <p:bldP spid="184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2">
            <a:extLst>
              <a:ext uri="{FF2B5EF4-FFF2-40B4-BE49-F238E27FC236}">
                <a16:creationId xmlns:a16="http://schemas.microsoft.com/office/drawing/2014/main" id="{B0FD8B21-8BFE-41AC-BBB1-AA4D7838C62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4213" y="476250"/>
            <a:ext cx="7467600" cy="4873625"/>
          </a:xfrm>
        </p:spPr>
        <p:txBody>
          <a:bodyPr/>
          <a:lstStyle/>
          <a:p>
            <a:pPr eaLnBrk="1" hangingPunct="1"/>
            <a:r>
              <a:rPr lang="sl-SI" altLang="sl-SI"/>
              <a:t>Bogastvo surovin (po 2.sv vojni) -&gt; industrializacija</a:t>
            </a:r>
          </a:p>
          <a:p>
            <a:pPr eaLnBrk="1" hangingPunct="1"/>
            <a:r>
              <a:rPr lang="sl-SI" altLang="sl-SI"/>
              <a:t>80. leta = politično ekonomske krize zaradi zadolženosti</a:t>
            </a:r>
          </a:p>
          <a:p>
            <a:pPr eaLnBrk="1" hangingPunct="1"/>
            <a:r>
              <a:rPr lang="sl-SI" altLang="sl-SI"/>
              <a:t>90. leta – gospodarstvo se začne zopet krepiti</a:t>
            </a:r>
          </a:p>
          <a:p>
            <a:pPr eaLnBrk="1" hangingPunct="1"/>
            <a:r>
              <a:rPr lang="sl-SI" altLang="sl-SI"/>
              <a:t>2002 – politična kriza</a:t>
            </a:r>
          </a:p>
          <a:p>
            <a:pPr eaLnBrk="1" hangingPunct="1"/>
            <a:r>
              <a:rPr lang="sl-SI" altLang="sl-SI"/>
              <a:t>Brazilija (leta 2006) = 64% BDP</a:t>
            </a:r>
          </a:p>
        </p:txBody>
      </p:sp>
      <p:cxnSp>
        <p:nvCxnSpPr>
          <p:cNvPr id="5" name="Raven puščični konektor 4">
            <a:extLst>
              <a:ext uri="{FF2B5EF4-FFF2-40B4-BE49-F238E27FC236}">
                <a16:creationId xmlns:a16="http://schemas.microsoft.com/office/drawing/2014/main" id="{AC1A7D15-A80D-4650-802E-28D3ED7A69B2}"/>
              </a:ext>
            </a:extLst>
          </p:cNvPr>
          <p:cNvCxnSpPr/>
          <p:nvPr/>
        </p:nvCxnSpPr>
        <p:spPr>
          <a:xfrm rot="10800000" flipV="1">
            <a:off x="1979613" y="3500438"/>
            <a:ext cx="2376487" cy="865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aven puščični konektor 6">
            <a:extLst>
              <a:ext uri="{FF2B5EF4-FFF2-40B4-BE49-F238E27FC236}">
                <a16:creationId xmlns:a16="http://schemas.microsoft.com/office/drawing/2014/main" id="{E4B353F5-EB40-4BE0-9709-E32504E4BC7E}"/>
              </a:ext>
            </a:extLst>
          </p:cNvPr>
          <p:cNvCxnSpPr/>
          <p:nvPr/>
        </p:nvCxnSpPr>
        <p:spPr>
          <a:xfrm rot="16200000" flipH="1">
            <a:off x="4860925" y="3789363"/>
            <a:ext cx="1150937" cy="719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21" name="PoljeZBesedilom 7">
            <a:extLst>
              <a:ext uri="{FF2B5EF4-FFF2-40B4-BE49-F238E27FC236}">
                <a16:creationId xmlns:a16="http://schemas.microsoft.com/office/drawing/2014/main" id="{166B59AE-4DC7-498B-A4F6-65B4B43CA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81525"/>
            <a:ext cx="280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Industrija = 30,9%</a:t>
            </a:r>
          </a:p>
        </p:txBody>
      </p:sp>
      <p:sp>
        <p:nvSpPr>
          <p:cNvPr id="9222" name="PoljeZBesedilom 8">
            <a:extLst>
              <a:ext uri="{FF2B5EF4-FFF2-40B4-BE49-F238E27FC236}">
                <a16:creationId xmlns:a16="http://schemas.microsoft.com/office/drawing/2014/main" id="{C1252FD1-4ACD-4DB7-9A68-5C71F4649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797425"/>
            <a:ext cx="216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Kmetijstvo = 5,1%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21" grpId="0"/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13BA33-3546-486F-9388-214FC798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1"/>
                </a:solidFill>
              </a:rPr>
              <a:t>Gospodarska moč </a:t>
            </a:r>
            <a:br>
              <a:rPr lang="sl-SI" dirty="0"/>
            </a:br>
            <a:r>
              <a:rPr lang="sl-SI" dirty="0"/>
              <a:t> </a:t>
            </a:r>
            <a:r>
              <a:rPr lang="sl-SI" dirty="0">
                <a:solidFill>
                  <a:schemeClr val="tx1"/>
                </a:solidFill>
              </a:rPr>
              <a:t>velikan med </a:t>
            </a:r>
            <a:r>
              <a:rPr lang="sl-SI" dirty="0" err="1">
                <a:solidFill>
                  <a:schemeClr val="tx1"/>
                </a:solidFill>
              </a:rPr>
              <a:t>latinoameriškimi</a:t>
            </a:r>
            <a:r>
              <a:rPr lang="sl-SI" dirty="0">
                <a:solidFill>
                  <a:schemeClr val="tx1"/>
                </a:solidFill>
              </a:rPr>
              <a:t> državami</a:t>
            </a:r>
          </a:p>
        </p:txBody>
      </p:sp>
      <p:cxnSp>
        <p:nvCxnSpPr>
          <p:cNvPr id="5" name="Raven puščični konektor 4">
            <a:extLst>
              <a:ext uri="{FF2B5EF4-FFF2-40B4-BE49-F238E27FC236}">
                <a16:creationId xmlns:a16="http://schemas.microsoft.com/office/drawing/2014/main" id="{EE373581-2280-407A-9F78-3C79BFC9CA5E}"/>
              </a:ext>
            </a:extLst>
          </p:cNvPr>
          <p:cNvCxnSpPr/>
          <p:nvPr/>
        </p:nvCxnSpPr>
        <p:spPr>
          <a:xfrm rot="5400000">
            <a:off x="1857375" y="1857375"/>
            <a:ext cx="1143000" cy="8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aven puščični konektor 6">
            <a:extLst>
              <a:ext uri="{FF2B5EF4-FFF2-40B4-BE49-F238E27FC236}">
                <a16:creationId xmlns:a16="http://schemas.microsoft.com/office/drawing/2014/main" id="{EA32D3FA-8E70-428D-9374-31B261F48917}"/>
              </a:ext>
            </a:extLst>
          </p:cNvPr>
          <p:cNvCxnSpPr/>
          <p:nvPr/>
        </p:nvCxnSpPr>
        <p:spPr>
          <a:xfrm rot="16200000" flipH="1">
            <a:off x="3250406" y="2750344"/>
            <a:ext cx="1857375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aven puščični konektor 8">
            <a:extLst>
              <a:ext uri="{FF2B5EF4-FFF2-40B4-BE49-F238E27FC236}">
                <a16:creationId xmlns:a16="http://schemas.microsoft.com/office/drawing/2014/main" id="{96E7E7ED-F3B6-40CF-B7F4-1BC957AA1B04}"/>
              </a:ext>
            </a:extLst>
          </p:cNvPr>
          <p:cNvCxnSpPr/>
          <p:nvPr/>
        </p:nvCxnSpPr>
        <p:spPr>
          <a:xfrm rot="16200000" flipH="1">
            <a:off x="5679281" y="2178844"/>
            <a:ext cx="1643063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46" name="PoljeZBesedilom 9">
            <a:extLst>
              <a:ext uri="{FF2B5EF4-FFF2-40B4-BE49-F238E27FC236}">
                <a16:creationId xmlns:a16="http://schemas.microsoft.com/office/drawing/2014/main" id="{BC97348E-4A8A-40DB-B2DB-D5EF5FE7C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928938"/>
            <a:ext cx="2786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3600">
                <a:latin typeface="Century Schoolbook" panose="02040604050505020304" pitchFamily="18" charset="0"/>
              </a:rPr>
              <a:t>kmetijstvo</a:t>
            </a:r>
          </a:p>
        </p:txBody>
      </p:sp>
      <p:sp>
        <p:nvSpPr>
          <p:cNvPr id="10247" name="PoljeZBesedilom 11">
            <a:extLst>
              <a:ext uri="{FF2B5EF4-FFF2-40B4-BE49-F238E27FC236}">
                <a16:creationId xmlns:a16="http://schemas.microsoft.com/office/drawing/2014/main" id="{1A49FA5A-D31E-4665-99C4-4E52F019F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786188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600">
                <a:latin typeface="Century Schoolbook" panose="02040604050505020304" pitchFamily="18" charset="0"/>
              </a:rPr>
              <a:t>rudarstvo</a:t>
            </a:r>
          </a:p>
        </p:txBody>
      </p:sp>
      <p:sp>
        <p:nvSpPr>
          <p:cNvPr id="10248" name="PoljeZBesedilom 12">
            <a:extLst>
              <a:ext uri="{FF2B5EF4-FFF2-40B4-BE49-F238E27FC236}">
                <a16:creationId xmlns:a16="http://schemas.microsoft.com/office/drawing/2014/main" id="{B27F08C6-1AD4-4AA2-A043-B07731BA2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3429000"/>
            <a:ext cx="2500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600">
                <a:latin typeface="Century Schoolbook" panose="02040604050505020304" pitchFamily="18" charset="0"/>
              </a:rPr>
              <a:t>industrija</a:t>
            </a:r>
          </a:p>
        </p:txBody>
      </p:sp>
      <p:pic>
        <p:nvPicPr>
          <p:cNvPr id="10249" name="Picture 3">
            <a:extLst>
              <a:ext uri="{FF2B5EF4-FFF2-40B4-BE49-F238E27FC236}">
                <a16:creationId xmlns:a16="http://schemas.microsoft.com/office/drawing/2014/main" id="{BD499ECF-E9EF-4653-9302-2D6A48945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00438"/>
            <a:ext cx="23574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">
            <a:extLst>
              <a:ext uri="{FF2B5EF4-FFF2-40B4-BE49-F238E27FC236}">
                <a16:creationId xmlns:a16="http://schemas.microsoft.com/office/drawing/2014/main" id="{C3D7C21A-A8F7-4EA7-BA41-34FFE51F9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357688"/>
            <a:ext cx="269081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5">
            <a:extLst>
              <a:ext uri="{FF2B5EF4-FFF2-40B4-BE49-F238E27FC236}">
                <a16:creationId xmlns:a16="http://schemas.microsoft.com/office/drawing/2014/main" id="{230F8A90-7103-496A-84E7-AD86F3589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071938"/>
            <a:ext cx="33004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6" grpId="0"/>
      <p:bldP spid="10247" grpId="0"/>
      <p:bldP spid="102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4226F7B5-6906-4E0B-9C0C-2489FBECF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500313"/>
            <a:ext cx="31670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>
            <a:extLst>
              <a:ext uri="{FF2B5EF4-FFF2-40B4-BE49-F238E27FC236}">
                <a16:creationId xmlns:a16="http://schemas.microsoft.com/office/drawing/2014/main" id="{49C32693-0310-42FB-A15F-45048CD5D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214813"/>
            <a:ext cx="3500437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D0B9B94-E2D5-464E-835A-00764E3F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4800" dirty="0">
                <a:solidFill>
                  <a:schemeClr val="accent1"/>
                </a:solidFill>
              </a:rPr>
              <a:t>KMETIJSTVO</a:t>
            </a:r>
          </a:p>
        </p:txBody>
      </p:sp>
      <p:sp>
        <p:nvSpPr>
          <p:cNvPr id="11269" name="Ograda vsebine 2">
            <a:extLst>
              <a:ext uri="{FF2B5EF4-FFF2-40B4-BE49-F238E27FC236}">
                <a16:creationId xmlns:a16="http://schemas.microsoft.com/office/drawing/2014/main" id="{9990F25E-0695-4406-8B00-EB5E6A4571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 eaLnBrk="1" hangingPunct="1"/>
            <a:r>
              <a:rPr lang="sl-SI" altLang="sl-SI"/>
              <a:t>Pridelava : Kava, Sadje (pomaranče, mandarine,…), Sladkorni trs, soja</a:t>
            </a:r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</p:txBody>
      </p:sp>
      <p:pic>
        <p:nvPicPr>
          <p:cNvPr id="11270" name="Picture 3">
            <a:extLst>
              <a:ext uri="{FF2B5EF4-FFF2-40B4-BE49-F238E27FC236}">
                <a16:creationId xmlns:a16="http://schemas.microsoft.com/office/drawing/2014/main" id="{DFA15CC4-1FC9-4332-BD32-538C94C34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71750"/>
            <a:ext cx="34798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2">
            <a:extLst>
              <a:ext uri="{FF2B5EF4-FFF2-40B4-BE49-F238E27FC236}">
                <a16:creationId xmlns:a16="http://schemas.microsoft.com/office/drawing/2014/main" id="{69A80FAE-97DD-43AB-B71F-6107A58E7A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57250" y="428625"/>
            <a:ext cx="7467600" cy="6000750"/>
          </a:xfrm>
        </p:spPr>
        <p:txBody>
          <a:bodyPr/>
          <a:lstStyle/>
          <a:p>
            <a:pPr algn="ctr" eaLnBrk="1" hangingPunct="1"/>
            <a:r>
              <a:rPr lang="sl-SI" altLang="sl-SI"/>
              <a:t>Blizu svetovnega vrha pri govedoreji</a:t>
            </a:r>
          </a:p>
          <a:p>
            <a:pPr algn="ctr" eaLnBrk="1" hangingPunct="1"/>
            <a:endParaRPr lang="sl-SI" altLang="sl-SI"/>
          </a:p>
          <a:p>
            <a:pPr algn="ctr" eaLnBrk="1" hangingPunct="1"/>
            <a:endParaRPr lang="sl-SI" altLang="sl-SI"/>
          </a:p>
          <a:p>
            <a:pPr algn="ctr" eaLnBrk="1" hangingPunct="1"/>
            <a:endParaRPr lang="sl-SI" altLang="sl-SI"/>
          </a:p>
          <a:p>
            <a:pPr algn="ctr" eaLnBrk="1" hangingPunct="1"/>
            <a:endParaRPr lang="sl-SI" altLang="sl-SI"/>
          </a:p>
          <a:p>
            <a:pPr algn="ctr" eaLnBrk="1" hangingPunct="1"/>
            <a:endParaRPr lang="sl-SI" altLang="sl-SI"/>
          </a:p>
          <a:p>
            <a:pPr algn="ctr" eaLnBrk="1" hangingPunct="1"/>
            <a:endParaRPr lang="sl-SI" altLang="sl-SI"/>
          </a:p>
          <a:p>
            <a:pPr algn="ctr" eaLnBrk="1" hangingPunct="1"/>
            <a:endParaRPr lang="sl-SI" altLang="sl-SI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sl-SI" altLang="sl-SI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sl-SI" altLang="sl-SI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sl-SI" altLang="sl-SI"/>
          </a:p>
          <a:p>
            <a:pPr algn="ctr" eaLnBrk="1" hangingPunct="1"/>
            <a:r>
              <a:rPr lang="sl-SI" altLang="sl-SI"/>
              <a:t>Ena izmed pomembnejših svetovnih izvoznic hrane</a:t>
            </a:r>
          </a:p>
          <a:p>
            <a:pPr eaLnBrk="1" hangingPunct="1"/>
            <a:endParaRPr lang="sl-SI" altLang="sl-SI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5F5C9FFF-C251-4747-87BC-60A8746B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000125"/>
            <a:ext cx="60610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en puščični konektor 4">
            <a:extLst>
              <a:ext uri="{FF2B5EF4-FFF2-40B4-BE49-F238E27FC236}">
                <a16:creationId xmlns:a16="http://schemas.microsoft.com/office/drawing/2014/main" id="{63D4866A-21A1-4CEC-ACCA-97E803E07771}"/>
              </a:ext>
            </a:extLst>
          </p:cNvPr>
          <p:cNvCxnSpPr/>
          <p:nvPr/>
        </p:nvCxnSpPr>
        <p:spPr>
          <a:xfrm rot="5400000">
            <a:off x="830263" y="1627188"/>
            <a:ext cx="1357312" cy="785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aven puščični konektor 6">
            <a:extLst>
              <a:ext uri="{FF2B5EF4-FFF2-40B4-BE49-F238E27FC236}">
                <a16:creationId xmlns:a16="http://schemas.microsoft.com/office/drawing/2014/main" id="{F265719B-C030-40BF-98F5-25981DBFD090}"/>
              </a:ext>
            </a:extLst>
          </p:cNvPr>
          <p:cNvCxnSpPr/>
          <p:nvPr/>
        </p:nvCxnSpPr>
        <p:spPr>
          <a:xfrm rot="16200000" flipH="1">
            <a:off x="3606006" y="1875632"/>
            <a:ext cx="1571625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aven puščični konektor 8">
            <a:extLst>
              <a:ext uri="{FF2B5EF4-FFF2-40B4-BE49-F238E27FC236}">
                <a16:creationId xmlns:a16="http://schemas.microsoft.com/office/drawing/2014/main" id="{58CE7B58-274F-40C5-A829-BEC4B8EA1E23}"/>
              </a:ext>
            </a:extLst>
          </p:cNvPr>
          <p:cNvCxnSpPr/>
          <p:nvPr/>
        </p:nvCxnSpPr>
        <p:spPr>
          <a:xfrm rot="16200000" flipH="1">
            <a:off x="5334794" y="2234407"/>
            <a:ext cx="2789237" cy="8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17" name="PoljeZBesedilom 9">
            <a:extLst>
              <a:ext uri="{FF2B5EF4-FFF2-40B4-BE49-F238E27FC236}">
                <a16:creationId xmlns:a16="http://schemas.microsoft.com/office/drawing/2014/main" id="{105EC1FE-EF59-4505-9852-24315A7F2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08275"/>
            <a:ext cx="2714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entury Schoolbook" panose="02040604050505020304" pitchFamily="18" charset="0"/>
              </a:rPr>
              <a:t>Jug – evropski tip kmetijstva</a:t>
            </a:r>
          </a:p>
        </p:txBody>
      </p:sp>
      <p:sp>
        <p:nvSpPr>
          <p:cNvPr id="13318" name="PoljeZBesedilom 10">
            <a:extLst>
              <a:ext uri="{FF2B5EF4-FFF2-40B4-BE49-F238E27FC236}">
                <a16:creationId xmlns:a16="http://schemas.microsoft.com/office/drawing/2014/main" id="{ED95318B-1A9F-4BAA-A00E-1F921C989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708275"/>
            <a:ext cx="2286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entury Schoolbook" panose="02040604050505020304" pitchFamily="18" charset="0"/>
              </a:rPr>
              <a:t>Severozahod - plantaže</a:t>
            </a:r>
          </a:p>
        </p:txBody>
      </p:sp>
      <p:sp>
        <p:nvSpPr>
          <p:cNvPr id="13319" name="PoljeZBesedilom 11">
            <a:extLst>
              <a:ext uri="{FF2B5EF4-FFF2-40B4-BE49-F238E27FC236}">
                <a16:creationId xmlns:a16="http://schemas.microsoft.com/office/drawing/2014/main" id="{632588A0-B397-42F7-9729-A8E0BEF8B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221163"/>
            <a:ext cx="228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entury Schoolbook" panose="02040604050505020304" pitchFamily="18" charset="0"/>
              </a:rPr>
              <a:t>Notranjost - živinoreja</a:t>
            </a:r>
          </a:p>
        </p:txBody>
      </p:sp>
      <p:pic>
        <p:nvPicPr>
          <p:cNvPr id="13320" name="Picture 2">
            <a:extLst>
              <a:ext uri="{FF2B5EF4-FFF2-40B4-BE49-F238E27FC236}">
                <a16:creationId xmlns:a16="http://schemas.microsoft.com/office/drawing/2014/main" id="{942A6FB3-735A-4596-93BE-A5EE17EAF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44900"/>
            <a:ext cx="435768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PoljeZBesedilom 13">
            <a:extLst>
              <a:ext uri="{FF2B5EF4-FFF2-40B4-BE49-F238E27FC236}">
                <a16:creationId xmlns:a16="http://schemas.microsoft.com/office/drawing/2014/main" id="{07FEF387-5D20-4084-91D7-FC7F7170C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04813"/>
            <a:ext cx="6480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3600">
                <a:solidFill>
                  <a:schemeClr val="accent1"/>
                </a:solidFill>
                <a:latin typeface="Century Schoolbook" panose="02040604050505020304" pitchFamily="18" charset="0"/>
              </a:rPr>
              <a:t>Delitev glede na območja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61870-F316-4696-B143-20ED812A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1"/>
                </a:solidFill>
              </a:rPr>
              <a:t>Razlike v kmetijstvu</a:t>
            </a:r>
          </a:p>
        </p:txBody>
      </p:sp>
      <p:cxnSp>
        <p:nvCxnSpPr>
          <p:cNvPr id="5" name="Raven puščični konektor 4">
            <a:extLst>
              <a:ext uri="{FF2B5EF4-FFF2-40B4-BE49-F238E27FC236}">
                <a16:creationId xmlns:a16="http://schemas.microsoft.com/office/drawing/2014/main" id="{86112577-5C27-4794-A6AD-F6F48871C2EF}"/>
              </a:ext>
            </a:extLst>
          </p:cNvPr>
          <p:cNvCxnSpPr/>
          <p:nvPr/>
        </p:nvCxnSpPr>
        <p:spPr>
          <a:xfrm rot="5400000">
            <a:off x="2119313" y="1633538"/>
            <a:ext cx="1439862" cy="855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40" name="PoljeZBesedilom 5">
            <a:extLst>
              <a:ext uri="{FF2B5EF4-FFF2-40B4-BE49-F238E27FC236}">
                <a16:creationId xmlns:a16="http://schemas.microsoft.com/office/drawing/2014/main" id="{F8D418A9-65BB-41CB-A35F-C508042EF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924175"/>
            <a:ext cx="3889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b="1" u="sng">
                <a:latin typeface="Century Schoolbook" panose="02040604050505020304" pitchFamily="18" charset="0"/>
              </a:rPr>
              <a:t>Majhne in srednje velike kmetije:</a:t>
            </a:r>
          </a:p>
          <a:p>
            <a:pPr algn="ctr" eaLnBrk="1" hangingPunct="1"/>
            <a:r>
              <a:rPr lang="sl-SI" altLang="sl-SI">
                <a:latin typeface="Century Schoolbook" panose="02040604050505020304" pitchFamily="18" charset="0"/>
              </a:rPr>
              <a:t>pridelovanje hrane za lastne potrebe</a:t>
            </a:r>
          </a:p>
        </p:txBody>
      </p:sp>
      <p:cxnSp>
        <p:nvCxnSpPr>
          <p:cNvPr id="8" name="Raven puščični konektor 7">
            <a:extLst>
              <a:ext uri="{FF2B5EF4-FFF2-40B4-BE49-F238E27FC236}">
                <a16:creationId xmlns:a16="http://schemas.microsoft.com/office/drawing/2014/main" id="{6A01575D-053B-490B-8EE1-4B3CB75E7843}"/>
              </a:ext>
            </a:extLst>
          </p:cNvPr>
          <p:cNvCxnSpPr/>
          <p:nvPr/>
        </p:nvCxnSpPr>
        <p:spPr>
          <a:xfrm rot="16200000" flipH="1">
            <a:off x="5368925" y="1912938"/>
            <a:ext cx="1570037" cy="427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42" name="PoljeZBesedilom 8">
            <a:extLst>
              <a:ext uri="{FF2B5EF4-FFF2-40B4-BE49-F238E27FC236}">
                <a16:creationId xmlns:a16="http://schemas.microsoft.com/office/drawing/2014/main" id="{41175511-A09B-4AA5-B322-4F5E2F75C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068638"/>
            <a:ext cx="2786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b="1" u="sng">
                <a:latin typeface="Century Schoolbook" panose="02040604050505020304" pitchFamily="18" charset="0"/>
              </a:rPr>
              <a:t>Velike posesti</a:t>
            </a:r>
          </a:p>
          <a:p>
            <a:pPr algn="ctr" eaLnBrk="1" hangingPunct="1"/>
            <a:r>
              <a:rPr lang="sl-SI" altLang="sl-SI">
                <a:latin typeface="Century Schoolbook" panose="02040604050505020304" pitchFamily="18" charset="0"/>
              </a:rPr>
              <a:t>Usmerjene v prodajo izdelkov</a:t>
            </a:r>
          </a:p>
        </p:txBody>
      </p:sp>
      <p:pic>
        <p:nvPicPr>
          <p:cNvPr id="14343" name="Picture 2">
            <a:extLst>
              <a:ext uri="{FF2B5EF4-FFF2-40B4-BE49-F238E27FC236}">
                <a16:creationId xmlns:a16="http://schemas.microsoft.com/office/drawing/2014/main" id="{729949B4-F154-4FF7-9C38-7667FCEC2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92600"/>
            <a:ext cx="424815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40" grpId="0"/>
      <p:bldP spid="143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ljeZBesedilom 3">
            <a:extLst>
              <a:ext uri="{FF2B5EF4-FFF2-40B4-BE49-F238E27FC236}">
                <a16:creationId xmlns:a16="http://schemas.microsoft.com/office/drawing/2014/main" id="{DA72EB8F-E24D-435F-9E43-5140A9101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613"/>
            <a:ext cx="50006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800">
                <a:solidFill>
                  <a:schemeClr val="accent1"/>
                </a:solidFill>
                <a:latin typeface="Century Schoolbook" panose="02040604050505020304" pitchFamily="18" charset="0"/>
              </a:rPr>
              <a:t>RIBIŠTVO:</a:t>
            </a:r>
          </a:p>
          <a:p>
            <a:pPr algn="ctr" eaLnBrk="1" hangingPunct="1">
              <a:buFontTx/>
              <a:buChar char="-"/>
            </a:pPr>
            <a:r>
              <a:rPr lang="sl-SI" altLang="sl-SI">
                <a:latin typeface="Century Schoolbook" panose="02040604050505020304" pitchFamily="18" charset="0"/>
              </a:rPr>
              <a:t> SV ob ustju Amazonke</a:t>
            </a:r>
          </a:p>
          <a:p>
            <a:pPr algn="ctr" eaLnBrk="1" hangingPunct="1">
              <a:buFontTx/>
              <a:buChar char="-"/>
            </a:pPr>
            <a:r>
              <a:rPr lang="sl-SI" altLang="sl-SI">
                <a:latin typeface="Century Schoolbook" panose="02040604050505020304" pitchFamily="18" charset="0"/>
              </a:rPr>
              <a:t> Južno od Ria De Janeira </a:t>
            </a:r>
          </a:p>
          <a:p>
            <a:pPr algn="ctr" eaLnBrk="1" hangingPunct="1">
              <a:buFontTx/>
              <a:buChar char="-"/>
            </a:pPr>
            <a:r>
              <a:rPr lang="sl-SI" altLang="sl-SI">
                <a:latin typeface="Century Schoolbook" panose="02040604050505020304" pitchFamily="18" charset="0"/>
              </a:rPr>
              <a:t> ekvatorialni pas = sladkovodne ribe</a:t>
            </a:r>
          </a:p>
        </p:txBody>
      </p:sp>
      <p:sp>
        <p:nvSpPr>
          <p:cNvPr id="15363" name="PoljeZBesedilom 4">
            <a:extLst>
              <a:ext uri="{FF2B5EF4-FFF2-40B4-BE49-F238E27FC236}">
                <a16:creationId xmlns:a16="http://schemas.microsoft.com/office/drawing/2014/main" id="{BCE573A4-BB0A-46A3-ACC0-E74426F19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789363"/>
            <a:ext cx="33575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800">
                <a:solidFill>
                  <a:schemeClr val="accent1"/>
                </a:solidFill>
                <a:latin typeface="Century Schoolbook" panose="02040604050505020304" pitchFamily="18" charset="0"/>
              </a:rPr>
              <a:t>GOZDARSTVO:</a:t>
            </a:r>
          </a:p>
          <a:p>
            <a:pPr algn="ctr" eaLnBrk="1" hangingPunct="1"/>
            <a:r>
              <a:rPr lang="sl-SI" altLang="sl-SI">
                <a:latin typeface="Century Schoolbook" panose="02040604050505020304" pitchFamily="18" charset="0"/>
              </a:rPr>
              <a:t>- Najbolj ogroženi gozdovi na svetu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F84A94AF-5FB7-47D2-B042-1ED4C29E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3529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jeni pravokotnik 5">
            <a:extLst>
              <a:ext uri="{FF2B5EF4-FFF2-40B4-BE49-F238E27FC236}">
                <a16:creationId xmlns:a16="http://schemas.microsoft.com/office/drawing/2014/main" id="{C58BF64F-5DB6-4117-BADB-28DC3641AF16}"/>
              </a:ext>
            </a:extLst>
          </p:cNvPr>
          <p:cNvSpPr/>
          <p:nvPr/>
        </p:nvSpPr>
        <p:spPr>
          <a:xfrm>
            <a:off x="395288" y="549275"/>
            <a:ext cx="4248150" cy="230346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Zaobljeni pravokotnik 6">
            <a:extLst>
              <a:ext uri="{FF2B5EF4-FFF2-40B4-BE49-F238E27FC236}">
                <a16:creationId xmlns:a16="http://schemas.microsoft.com/office/drawing/2014/main" id="{89D56357-BFDC-407D-A6DB-74E92F33E33E}"/>
              </a:ext>
            </a:extLst>
          </p:cNvPr>
          <p:cNvSpPr/>
          <p:nvPr/>
        </p:nvSpPr>
        <p:spPr>
          <a:xfrm>
            <a:off x="611188" y="3500438"/>
            <a:ext cx="3600450" cy="180022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5367" name="Picture 3">
            <a:extLst>
              <a:ext uri="{FF2B5EF4-FFF2-40B4-BE49-F238E27FC236}">
                <a16:creationId xmlns:a16="http://schemas.microsoft.com/office/drawing/2014/main" id="{24240AD0-7DE7-4367-9DFB-0F253447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08500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E2F778-2129-4FDF-B601-46BBAAF7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412875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1"/>
                </a:solidFill>
              </a:rPr>
              <a:t>Zaloge rud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11598333-1A16-439B-A06B-2EB6B3D66D6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2565400"/>
            <a:ext cx="7467600" cy="3197225"/>
          </a:xfrm>
        </p:spPr>
        <p:txBody>
          <a:bodyPr/>
          <a:lstStyle/>
          <a:p>
            <a:pPr eaLnBrk="1" hangingPunct="1"/>
            <a:r>
              <a:rPr lang="sl-SI" altLang="sl-SI"/>
              <a:t>ŽELEZOVA RUDA – Amazonija</a:t>
            </a:r>
          </a:p>
          <a:p>
            <a:pPr eaLnBrk="1" hangingPunct="1"/>
            <a:r>
              <a:rPr lang="sl-SI" altLang="sl-SI"/>
              <a:t>BOKSIT – zvezna država Para</a:t>
            </a:r>
          </a:p>
          <a:p>
            <a:pPr eaLnBrk="1" hangingPunct="1"/>
            <a:r>
              <a:rPr lang="sl-SI" altLang="sl-SI"/>
              <a:t>ZLATO – Minas Gerais</a:t>
            </a:r>
          </a:p>
          <a:p>
            <a:pPr eaLnBrk="1" hangingPunct="1"/>
            <a:r>
              <a:rPr lang="sl-SI" altLang="sl-SI"/>
              <a:t>DRAGI KAMNI</a:t>
            </a:r>
          </a:p>
          <a:p>
            <a:pPr eaLnBrk="1" hangingPunct="1"/>
            <a:r>
              <a:rPr lang="sl-SI" altLang="sl-SI"/>
              <a:t>NEKOVINE</a:t>
            </a:r>
          </a:p>
          <a:p>
            <a:pPr eaLnBrk="1" hangingPunct="1"/>
            <a:r>
              <a:rPr lang="sl-SI" altLang="sl-SI"/>
              <a:t>NAFTA – nova nahajališča: obalno morje</a:t>
            </a:r>
          </a:p>
          <a:p>
            <a:pPr eaLnBrk="1" hangingPunct="1"/>
            <a:r>
              <a:rPr lang="sl-SI" altLang="sl-SI"/>
              <a:t>ZMELEJSKI PLIN – obalno morje</a:t>
            </a:r>
          </a:p>
        </p:txBody>
      </p:sp>
      <p:sp>
        <p:nvSpPr>
          <p:cNvPr id="16388" name="PoljeZBesedilom 3">
            <a:extLst>
              <a:ext uri="{FF2B5EF4-FFF2-40B4-BE49-F238E27FC236}">
                <a16:creationId xmlns:a16="http://schemas.microsoft.com/office/drawing/2014/main" id="{726C4815-FD11-4538-99F0-C97B01F73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33375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3200">
                <a:solidFill>
                  <a:schemeClr val="accent1"/>
                </a:solidFill>
                <a:latin typeface="Century Schoolbook" panose="02040604050505020304" pitchFamily="18" charset="0"/>
              </a:rPr>
              <a:t>RUDARSTVO</a:t>
            </a:r>
          </a:p>
        </p:txBody>
      </p:sp>
      <p:sp>
        <p:nvSpPr>
          <p:cNvPr id="16389" name="PoljeZBesedilom 5">
            <a:extLst>
              <a:ext uri="{FF2B5EF4-FFF2-40B4-BE49-F238E27FC236}">
                <a16:creationId xmlns:a16="http://schemas.microsoft.com/office/drawing/2014/main" id="{692BCE7A-28BA-4AFA-9768-475A8EA67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981075"/>
            <a:ext cx="6265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800">
                <a:latin typeface="Century Schoolbook" panose="02040604050505020304" pitchFamily="18" charset="0"/>
              </a:rPr>
              <a:t>Veliko rudnega bogastva</a:t>
            </a:r>
          </a:p>
          <a:p>
            <a:pPr algn="ctr" eaLnBrk="1" hangingPunct="1"/>
            <a:endParaRPr lang="sl-SI" altLang="sl-SI" sz="280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  <p:bldP spid="16388" grpId="0"/>
      <p:bldP spid="1638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an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208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Schoolbook</vt:lpstr>
      <vt:lpstr>Wingdings</vt:lpstr>
      <vt:lpstr>Wingdings 2</vt:lpstr>
      <vt:lpstr>Altana</vt:lpstr>
      <vt:lpstr>         BRAZILIJA  gospodarska velesila</vt:lpstr>
      <vt:lpstr>PowerPoint Presentation</vt:lpstr>
      <vt:lpstr>Gospodarska moč   velikan med latinoameriškimi državami</vt:lpstr>
      <vt:lpstr>KMETIJSTVO</vt:lpstr>
      <vt:lpstr>PowerPoint Presentation</vt:lpstr>
      <vt:lpstr>PowerPoint Presentation</vt:lpstr>
      <vt:lpstr>Razlike v kmetijstvu</vt:lpstr>
      <vt:lpstr>PowerPoint Presentation</vt:lpstr>
      <vt:lpstr>Zaloge rud</vt:lpstr>
      <vt:lpstr>INDUSTRIJA</vt:lpstr>
      <vt:lpstr>INDUSTRIJSKI TRIKOTNIK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2019-05-31T08:39:21Z</dcterms:created>
  <dcterms:modified xsi:type="dcterms:W3CDTF">2019-05-31T08:39:21Z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