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62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98815058-17C7-43C2-B58F-A06D468BB3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2B570302-3E9A-45F6-96CC-30ED56875F3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4A8E9B5-0972-4330-8851-6DDCA3D604F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0C2168AE-D12B-44A7-9726-F164E7C7EA0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386375B8-055E-44DD-AA0D-32275A3D0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EB9CAB60-0B0A-4DEB-910F-4039405914A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A6BF6137-C2C0-49FC-969E-A56C661901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D6EB80-1565-4144-87CE-AF994414673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grada stranske slike 1">
            <a:extLst>
              <a:ext uri="{FF2B5EF4-FFF2-40B4-BE49-F238E27FC236}">
                <a16:creationId xmlns:a16="http://schemas.microsoft.com/office/drawing/2014/main" id="{0B71A951-AD24-472B-B849-AFB6B46BA8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Ograda opomb 2">
            <a:extLst>
              <a:ext uri="{FF2B5EF4-FFF2-40B4-BE49-F238E27FC236}">
                <a16:creationId xmlns:a16="http://schemas.microsoft.com/office/drawing/2014/main" id="{3F238CA9-6AF5-4471-B720-9708D861C5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17412" name="Ograda številke diapozitiva 3">
            <a:extLst>
              <a:ext uri="{FF2B5EF4-FFF2-40B4-BE49-F238E27FC236}">
                <a16:creationId xmlns:a16="http://schemas.microsoft.com/office/drawing/2014/main" id="{9A1B9877-41E5-413D-B701-29F51E1F5B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9F2C7CB-DBD8-43BE-9E8A-4FCD0BFF92CD}" type="slidenum">
              <a:rPr lang="sl-SI" altLang="sl-SI"/>
              <a:pPr/>
              <a:t>8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19B6ADB-6FE2-4EA0-9F38-7DD5F0D11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BE436-2D6A-472F-BA09-B488D816C50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0D09694-666E-4A83-ACBC-E93C45D75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F915858-C198-43B9-B72B-C1C8F838D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7684C-99B1-4F6E-8916-EF84A0B4BA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6658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33E9603-2A37-4568-AA1B-318DB9F0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D51E-33FF-4E26-B536-70D4B2EB3C9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6B925C7-767F-4746-85F9-E4F2E8906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CB5A0CD-D69C-4ED3-B277-EC7BC21C8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473C7-82B1-4FA0-B08C-D84A158ABB0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9298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AEF62E8-F50B-4460-9226-FE64E14B1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1E08E-8D45-4D54-B0C1-EEB625A0627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9EDF4D8-E3DD-4C56-B799-17490D9CD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EFB7F35-CF72-4DF5-95EE-D1C022B0F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EE763-95DE-413B-80EF-F24A76C7AAA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8969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18F3870-EA75-4303-A4C2-70670091D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E6304-9EDA-4FEA-9BA7-44C03B8FFB3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BB17D5F-22CA-412A-B8EB-E256BD338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8EFB585-FABC-4D8B-A446-4376E6A3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F54DC-7604-4B18-86CA-6D913C99712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9902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927B241-41E7-4DC1-8972-9A142EFF0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22672-249D-4D07-8169-F7B16C6C22E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71F0188-6D5B-4BE7-BA52-01BD769AF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720F531-C9D9-4418-A3BF-480FBB4F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67126-F3CD-46D9-A171-49979A6FBD3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6980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012F1E69-D60E-4949-824D-F68A6217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5E902-4494-4B08-87C2-932C674EEEB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CC49399-8F52-4EB1-895D-20D78EEC2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422C5A7F-D193-4FA6-8DFF-5D6BB041D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8DC68-8767-4EC4-B199-985FF19399C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4150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BE5D4FBB-243C-45C4-A155-DDC8821DF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0978C-BE64-4000-A1A3-0B41407B715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47A5A64F-27BA-499B-A774-4F5655F26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0945A490-6DE1-4B8A-90FB-718025AA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D966D-8432-4FC3-9D78-58D1FE0724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3214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8E5A5AA7-2D1E-4B54-B4FB-DCE6FFD52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61D42-B66F-4CB7-915F-2E175FD215B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3CB3CF5B-8115-4F10-8C2F-BDFA50CA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4A96B1D6-2106-4E40-8E7E-1C840BC67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C4094-F504-44C6-86F4-2B9E5C1DB9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0151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703654BE-AFA0-4859-9361-DF39AA796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417B2-B5D1-4FA6-97A1-C807EDB8683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62FC4FAB-2C33-4684-A591-7977D9B01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8E55D23C-4C7B-458C-AB47-7346F45F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E2A63-E5B5-4EBB-BEEF-7451D99B347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7462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080D7151-B6D9-413F-9671-7AE369366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51425-12BD-4922-B8F5-1162134130A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CCD5DBE8-5749-43F4-AC80-C6E46117B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F878D96A-1939-40E3-98D6-E1CE5C313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0F620-A69D-4ECC-87AF-858D0666E27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5724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3EFE20E9-2554-4210-8D50-974E95DB2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BDA0-AE8C-4754-890F-04DF03E7D3A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4488FBCF-BF52-4E04-8F19-5CF249D31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492A1B33-B2C0-40BB-B655-9296F03D3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6A190-802C-4FD4-972C-7318A34B90B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6838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EA22C868-1FA6-4BFB-853B-6BFE44D2865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B4C3F35A-7408-4173-9512-E8D7FDDEF0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0819326-8058-451E-B0E7-3A2DB870C8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CCD26A-6A59-411A-BC2F-0ACD917CFAD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ED77B27-73BB-4110-B017-ACC2E69C31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BF0DFA6-7788-419A-936B-799EE18F9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E3B5EC6-ED25-4316-9666-951E158AE09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9DA6F10A-DFCF-4DEF-86C9-AB2EFB042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404813"/>
            <a:ext cx="7772400" cy="1470025"/>
          </a:xfrm>
        </p:spPr>
        <p:txBody>
          <a:bodyPr/>
          <a:lstStyle/>
          <a:p>
            <a:r>
              <a:rPr lang="sl-SI" altLang="sl-SI" sz="8000">
                <a:solidFill>
                  <a:srgbClr val="0000FF"/>
                </a:solidFill>
              </a:rPr>
              <a:t>BRAZILIJA</a:t>
            </a:r>
          </a:p>
        </p:txBody>
      </p:sp>
      <p:sp>
        <p:nvSpPr>
          <p:cNvPr id="2051" name="Podnaslov 2">
            <a:extLst>
              <a:ext uri="{FF2B5EF4-FFF2-40B4-BE49-F238E27FC236}">
                <a16:creationId xmlns:a16="http://schemas.microsoft.com/office/drawing/2014/main" id="{26E3B83D-41C0-448A-B3D0-CF27CDC65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8" y="1844675"/>
            <a:ext cx="7345362" cy="4608513"/>
          </a:xfrm>
        </p:spPr>
        <p:txBody>
          <a:bodyPr/>
          <a:lstStyle/>
          <a:p>
            <a:pPr algn="l"/>
            <a:r>
              <a:rPr lang="sl-SI" altLang="sl-SI" sz="3600">
                <a:solidFill>
                  <a:srgbClr val="00B050"/>
                </a:solidFill>
              </a:rPr>
              <a:t>      GLAVNO MESTO: </a:t>
            </a:r>
            <a:r>
              <a:rPr lang="sl-SI" altLang="sl-SI" sz="3600">
                <a:solidFill>
                  <a:srgbClr val="FF0000"/>
                </a:solidFill>
              </a:rPr>
              <a:t>BRASILIA</a:t>
            </a:r>
          </a:p>
          <a:p>
            <a:pPr algn="l"/>
            <a:r>
              <a:rPr lang="sl-SI" altLang="sl-SI" sz="3600">
                <a:solidFill>
                  <a:srgbClr val="00B050"/>
                </a:solidFill>
              </a:rPr>
              <a:t>      GESLO: </a:t>
            </a:r>
            <a:r>
              <a:rPr lang="sl-SI" altLang="sl-SI" sz="3600">
                <a:solidFill>
                  <a:srgbClr val="FF0000"/>
                </a:solidFill>
              </a:rPr>
              <a:t>RED IN NAPREDEK</a:t>
            </a:r>
          </a:p>
          <a:p>
            <a:pPr algn="l"/>
            <a:r>
              <a:rPr lang="sl-SI" altLang="sl-SI" sz="3600">
                <a:solidFill>
                  <a:srgbClr val="00B050"/>
                </a:solidFill>
              </a:rPr>
              <a:t>      DENARNA VALUTA: </a:t>
            </a:r>
            <a:r>
              <a:rPr lang="sl-SI" altLang="sl-SI" sz="3600">
                <a:solidFill>
                  <a:srgbClr val="FF0000"/>
                </a:solidFill>
              </a:rPr>
              <a:t>REAL </a:t>
            </a:r>
          </a:p>
          <a:p>
            <a:pPr algn="l"/>
            <a:endParaRPr lang="sl-SI" altLang="sl-SI" sz="3600">
              <a:solidFill>
                <a:srgbClr val="00B050"/>
              </a:solidFill>
            </a:endParaRPr>
          </a:p>
          <a:p>
            <a:pPr algn="l"/>
            <a:endParaRPr lang="sl-SI" altLang="sl-SI" sz="3600">
              <a:solidFill>
                <a:srgbClr val="00B050"/>
              </a:solidFill>
            </a:endParaRPr>
          </a:p>
        </p:txBody>
      </p:sp>
      <p:pic>
        <p:nvPicPr>
          <p:cNvPr id="2052" name="Picture 2" descr="C:\Users\Joze\Desktop\untitled.png">
            <a:extLst>
              <a:ext uri="{FF2B5EF4-FFF2-40B4-BE49-F238E27FC236}">
                <a16:creationId xmlns:a16="http://schemas.microsoft.com/office/drawing/2014/main" id="{51805DFF-4179-48B5-9420-3F17EB0FB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076700"/>
            <a:ext cx="25923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" descr="C:\Users\Joze\Desktop\multimediaservlet.jpg">
            <a:extLst>
              <a:ext uri="{FF2B5EF4-FFF2-40B4-BE49-F238E27FC236}">
                <a16:creationId xmlns:a16="http://schemas.microsoft.com/office/drawing/2014/main" id="{4E13451C-5EC8-4F69-AE96-921F19835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005263"/>
            <a:ext cx="2124075" cy="212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C4543CA4-3759-4923-B9E6-B416E14D5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BC463AB8-7FE1-4B4B-B64D-38376D33F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kip Kristusa Odrešenika na hribu</a:t>
            </a:r>
          </a:p>
          <a:p>
            <a:r>
              <a:rPr lang="sl-SI" altLang="sl-SI"/>
              <a:t>stadion Maracana</a:t>
            </a:r>
            <a:endParaRPr lang="pl-PL" altLang="sl-SI"/>
          </a:p>
          <a:p>
            <a:endParaRPr lang="sl-SI" altLang="sl-SI"/>
          </a:p>
        </p:txBody>
      </p:sp>
      <p:pic>
        <p:nvPicPr>
          <p:cNvPr id="11268" name="Picture 2" descr="C:\Users\Joze\Desktop\imagesCA3XP5HQ.jpg">
            <a:extLst>
              <a:ext uri="{FF2B5EF4-FFF2-40B4-BE49-F238E27FC236}">
                <a16:creationId xmlns:a16="http://schemas.microsoft.com/office/drawing/2014/main" id="{D6BD2017-6A64-4547-A00F-A5A0C5316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349500"/>
            <a:ext cx="4041775" cy="259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3" descr="C:\Users\Joze\Desktop\imagesCALICS2J.jpg">
            <a:extLst>
              <a:ext uri="{FF2B5EF4-FFF2-40B4-BE49-F238E27FC236}">
                <a16:creationId xmlns:a16="http://schemas.microsoft.com/office/drawing/2014/main" id="{CF31FAA0-DF2E-4273-B02B-EB9B728A6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429000"/>
            <a:ext cx="3379787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41779FFF-43B8-41BF-886B-A7FD42000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1371601A-1DB2-4011-97F4-AAAD40680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/>
              <a:t>  NOGOMETAŠI</a:t>
            </a:r>
          </a:p>
          <a:p>
            <a:r>
              <a:rPr lang="sl-SI" altLang="sl-SI"/>
              <a:t>Veliko je legendarnih nogometašev Brazilije kot so: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/>
              <a:t>RONALDO          RONALDINHO            PELE</a:t>
            </a:r>
          </a:p>
        </p:txBody>
      </p:sp>
      <p:pic>
        <p:nvPicPr>
          <p:cNvPr id="12292" name="Picture 2" descr="C:\Users\Joze\Desktop\imagesCACAJXAU.jpg">
            <a:extLst>
              <a:ext uri="{FF2B5EF4-FFF2-40B4-BE49-F238E27FC236}">
                <a16:creationId xmlns:a16="http://schemas.microsoft.com/office/drawing/2014/main" id="{81718038-F171-4704-A2AF-F82CC11DD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781300"/>
            <a:ext cx="266382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 descr="C:\Users\Joze\Desktop\imagesCAYMGKLD.jpg">
            <a:extLst>
              <a:ext uri="{FF2B5EF4-FFF2-40B4-BE49-F238E27FC236}">
                <a16:creationId xmlns:a16="http://schemas.microsoft.com/office/drawing/2014/main" id="{7742FF43-F333-4AF6-8931-2A443B9FC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565400"/>
            <a:ext cx="19145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4" descr="C:\Users\Joze\Desktop\imagesCANX1JHQ.jpg">
            <a:extLst>
              <a:ext uri="{FF2B5EF4-FFF2-40B4-BE49-F238E27FC236}">
                <a16:creationId xmlns:a16="http://schemas.microsoft.com/office/drawing/2014/main" id="{DBCB3EBB-2379-44EF-B302-F17C76ADB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708275"/>
            <a:ext cx="2900362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6BE07546-6EF7-495C-B63F-4C4D0A1BF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4ECF74C5-6BC0-476F-B06F-85FEABFC9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SLAPOVI IGUAZU</a:t>
            </a:r>
          </a:p>
        </p:txBody>
      </p:sp>
      <p:pic>
        <p:nvPicPr>
          <p:cNvPr id="13316" name="Picture 2" descr="C:\Users\Joze\Desktop\Foz du iguacu.jpg">
            <a:extLst>
              <a:ext uri="{FF2B5EF4-FFF2-40B4-BE49-F238E27FC236}">
                <a16:creationId xmlns:a16="http://schemas.microsoft.com/office/drawing/2014/main" id="{B28F792F-3340-43D3-8FB0-34D7D929C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933825"/>
            <a:ext cx="3519487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" descr="C:\Users\Joze\Desktop\slapovi-iguazu.jpg">
            <a:extLst>
              <a:ext uri="{FF2B5EF4-FFF2-40B4-BE49-F238E27FC236}">
                <a16:creationId xmlns:a16="http://schemas.microsoft.com/office/drawing/2014/main" id="{74F5E654-311A-4EE7-8149-4117F3F0C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765175"/>
            <a:ext cx="475297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EB898F1B-0917-4690-A3CE-0994FE332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92275" y="765175"/>
            <a:ext cx="8229600" cy="1143000"/>
          </a:xfrm>
        </p:spPr>
        <p:txBody>
          <a:bodyPr/>
          <a:lstStyle/>
          <a:p>
            <a:r>
              <a:rPr lang="sl-SI" altLang="sl-SI"/>
              <a:t>BRASILIA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ED854F9-D07C-44D1-A70A-CC4A2712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17671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3800" dirty="0"/>
              <a:t> 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Brasília je glavno mesto države Brazilije.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Leži v državi </a:t>
            </a:r>
            <a:r>
              <a:rPr lang="sl-SI" dirty="0" err="1"/>
              <a:t>Goias</a:t>
            </a:r>
            <a:r>
              <a:rPr lang="sl-SI" dirty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Mesto je omejeno z reko </a:t>
            </a:r>
            <a:r>
              <a:rPr lang="sl-SI" dirty="0" err="1"/>
              <a:t>Preto</a:t>
            </a:r>
            <a:r>
              <a:rPr lang="sl-SI" dirty="0"/>
              <a:t> na vzhodu in reko </a:t>
            </a:r>
            <a:r>
              <a:rPr lang="sl-SI" dirty="0" err="1"/>
              <a:t>Descoberto</a:t>
            </a:r>
            <a:r>
              <a:rPr lang="sl-SI" dirty="0"/>
              <a:t> na zahodu.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Mesto Brasilia je bilo povsem na novo zgrajeno med leti 1956 in 1960. Pred tem je bilo glavno mesto Rio de </a:t>
            </a:r>
            <a:r>
              <a:rPr lang="sl-SI" dirty="0" err="1"/>
              <a:t>Janeiro</a:t>
            </a:r>
            <a:r>
              <a:rPr lang="sl-SI" dirty="0"/>
              <a:t>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Uradno je bila razglašena za prestolnico 21. aprila 1960, ker so hoteli prebivalstvo premakniti v notranjost države.</a:t>
            </a:r>
          </a:p>
        </p:txBody>
      </p:sp>
      <p:pic>
        <p:nvPicPr>
          <p:cNvPr id="14340" name="Picture 2" descr="C:\Users\Joze\Desktop\images (1).jpg">
            <a:extLst>
              <a:ext uri="{FF2B5EF4-FFF2-40B4-BE49-F238E27FC236}">
                <a16:creationId xmlns:a16="http://schemas.microsoft.com/office/drawing/2014/main" id="{59C48759-7BC3-4F59-AF62-4011DFDF9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229225"/>
            <a:ext cx="22923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 descr="C:\Users\Joze\Desktop\Brazil.Brasilia.01.jpg">
            <a:extLst>
              <a:ext uri="{FF2B5EF4-FFF2-40B4-BE49-F238E27FC236}">
                <a16:creationId xmlns:a16="http://schemas.microsoft.com/office/drawing/2014/main" id="{AEE5B703-4E60-44BE-97E5-32434D6E3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157788"/>
            <a:ext cx="2663825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4" descr="C:\Users\Joze\Desktop\images (2).jpg">
            <a:extLst>
              <a:ext uri="{FF2B5EF4-FFF2-40B4-BE49-F238E27FC236}">
                <a16:creationId xmlns:a16="http://schemas.microsoft.com/office/drawing/2014/main" id="{7E640E7F-75EE-46A6-AF0A-021173709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60350"/>
            <a:ext cx="3132137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0AADE0DB-10AC-40CE-BB50-D1EC1EECD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E30B9B7-BFDC-4EB6-A0DF-F72448E5B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            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7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15400" dirty="0">
                <a:solidFill>
                  <a:srgbClr val="00B050"/>
                </a:solidFill>
              </a:rPr>
              <a:t> HVALA ZA VAŠO   	POZORNOST!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5100" b="1">
                <a:solidFill>
                  <a:srgbClr val="FF0000"/>
                </a:solidFill>
              </a:rPr>
              <a:t> </a:t>
            </a:r>
            <a:endParaRPr lang="sl-SI" sz="51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627468B1-880E-4658-8660-83103A264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800">
                <a:solidFill>
                  <a:srgbClr val="0000FF"/>
                </a:solidFill>
              </a:rPr>
              <a:t>LEGA</a:t>
            </a:r>
          </a:p>
        </p:txBody>
      </p:sp>
      <p:sp>
        <p:nvSpPr>
          <p:cNvPr id="3075" name="Ograda vsebine 2">
            <a:extLst>
              <a:ext uri="{FF2B5EF4-FFF2-40B4-BE49-F238E27FC236}">
                <a16:creationId xmlns:a16="http://schemas.microsoft.com/office/drawing/2014/main" id="{09791B44-51AB-4886-A923-CE25A54B6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268413"/>
            <a:ext cx="8229600" cy="4525962"/>
          </a:xfrm>
        </p:spPr>
        <p:txBody>
          <a:bodyPr/>
          <a:lstStyle/>
          <a:p>
            <a:r>
              <a:rPr lang="sl-SI" altLang="sl-SI" sz="2400"/>
              <a:t>Brazilija, uradno 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sz="2400"/>
              <a:t>Federativna republika Brazilija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sz="2400"/>
              <a:t>je največja in najbolj naseljena 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sz="2400"/>
              <a:t>država v južni Ameriki. </a:t>
            </a:r>
          </a:p>
          <a:p>
            <a:r>
              <a:rPr lang="sl-SI" altLang="sl-SI" sz="2400"/>
              <a:t>Širi se prek ogromnega področji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sz="2400"/>
              <a:t> med Andi na zahodu in Atlantikom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sz="2400"/>
              <a:t>na vzhodu, meji pa na Uragvaj, 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sz="2400"/>
              <a:t>Argentino, Pargvaj in Bolivijo na jugu, 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sz="2400"/>
              <a:t>Peru in Kolumbijo na zahodu,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sz="2400"/>
              <a:t>Venezuelo ter Gvajano, Surinam in Francosko Gvajano na severu. </a:t>
            </a:r>
          </a:p>
        </p:txBody>
      </p:sp>
      <p:pic>
        <p:nvPicPr>
          <p:cNvPr id="3076" name="Picture 2" descr="C:\Users\Joze\Desktop\juzna-amerika.jpg">
            <a:extLst>
              <a:ext uri="{FF2B5EF4-FFF2-40B4-BE49-F238E27FC236}">
                <a16:creationId xmlns:a16="http://schemas.microsoft.com/office/drawing/2014/main" id="{15847D27-51C0-4901-8B7F-33472AD32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350" y="1196975"/>
            <a:ext cx="418465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8F2CB7B0-9574-48C9-AFEE-F8B00FAE5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800">
                <a:solidFill>
                  <a:srgbClr val="0000FF"/>
                </a:solidFill>
              </a:rPr>
              <a:t>RELIEF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A91D429-0C6C-49C3-BA94-469235F71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4929187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Brazilija je pretežno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 tropska država, ki je poznana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po svojem obsežnem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 Amazonskem nižavju.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Lahko pa jo razdelimo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na pet glavnih delov: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l-SI" dirty="0"/>
              <a:t>Gvajana na severu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l-SI" dirty="0"/>
              <a:t>Amazonsko nižavje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l-SI" dirty="0" err="1"/>
              <a:t>Pantanal</a:t>
            </a:r>
            <a:r>
              <a:rPr lang="sl-SI" dirty="0"/>
              <a:t> na zahodu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l-SI" dirty="0"/>
              <a:t>(močvirje-presušen ostanek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l-SI" dirty="0"/>
              <a:t>nekdanjega notranjega morja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l-SI" dirty="0"/>
              <a:t>Brazilsko višavje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l-SI" dirty="0"/>
              <a:t>Obalno nižino  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4100" name="Picture 2" descr="C:\Users\Joze\Desktop\relief.jpg">
            <a:extLst>
              <a:ext uri="{FF2B5EF4-FFF2-40B4-BE49-F238E27FC236}">
                <a16:creationId xmlns:a16="http://schemas.microsoft.com/office/drawing/2014/main" id="{EBAF2A6D-8583-43F7-BCF9-F7BAAC812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557338"/>
            <a:ext cx="3960812" cy="401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A54594A0-3513-4E90-8B40-E5E2291E9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113" y="333375"/>
            <a:ext cx="7558087" cy="1295400"/>
          </a:xfrm>
        </p:spPr>
        <p:txBody>
          <a:bodyPr/>
          <a:lstStyle/>
          <a:p>
            <a:r>
              <a:rPr lang="sl-SI" altLang="sl-SI">
                <a:solidFill>
                  <a:srgbClr val="0070C0"/>
                </a:solidFill>
              </a:rPr>
              <a:t>PODNEBJE </a:t>
            </a:r>
          </a:p>
        </p:txBody>
      </p:sp>
      <p:sp>
        <p:nvSpPr>
          <p:cNvPr id="5123" name="Podnaslov 2">
            <a:extLst>
              <a:ext uri="{FF2B5EF4-FFF2-40B4-BE49-F238E27FC236}">
                <a16:creationId xmlns:a16="http://schemas.microsoft.com/office/drawing/2014/main" id="{D3DF6083-A2ED-47BE-98C9-920233FC5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6013" y="1341438"/>
            <a:ext cx="6327775" cy="5183187"/>
          </a:xfrm>
        </p:spPr>
        <p:txBody>
          <a:bodyPr/>
          <a:lstStyle/>
          <a:p>
            <a:r>
              <a:rPr lang="sl-SI" altLang="sl-SI" sz="2400">
                <a:solidFill>
                  <a:srgbClr val="00B050"/>
                </a:solidFill>
              </a:rPr>
              <a:t>-Zaradi ogromnega prostora je podnebje različno </a:t>
            </a:r>
          </a:p>
          <a:p>
            <a:r>
              <a:rPr lang="sl-SI" altLang="sl-SI" sz="2400">
                <a:solidFill>
                  <a:srgbClr val="00B050"/>
                </a:solidFill>
              </a:rPr>
              <a:t>-Jugozahodna obala in primorje imajo vlažno in vroče podnebje</a:t>
            </a:r>
          </a:p>
          <a:p>
            <a:pPr>
              <a:buFontTx/>
              <a:buChar char="-"/>
            </a:pPr>
            <a:r>
              <a:rPr lang="sl-SI" altLang="sl-SI" sz="2400">
                <a:solidFill>
                  <a:srgbClr val="00B050"/>
                </a:solidFill>
              </a:rPr>
              <a:t>Na Brazilskem višavju so poletja hladnejša </a:t>
            </a:r>
          </a:p>
          <a:p>
            <a:pPr>
              <a:buFontTx/>
              <a:buChar char="-"/>
            </a:pPr>
            <a:r>
              <a:rPr lang="sl-SI" altLang="sl-SI" sz="2400">
                <a:solidFill>
                  <a:srgbClr val="00B050"/>
                </a:solidFill>
              </a:rPr>
              <a:t>Nižavje Amazonke ima pretežno ekvatorialno podnebje </a:t>
            </a:r>
          </a:p>
          <a:p>
            <a:pPr>
              <a:buFontTx/>
              <a:buChar char="-"/>
            </a:pPr>
            <a:r>
              <a:rPr lang="sl-SI" altLang="sl-SI" sz="2400">
                <a:solidFill>
                  <a:srgbClr val="00B050"/>
                </a:solidFill>
              </a:rPr>
              <a:t>Najjužnejši del brazilskega višavja  doseže subtropsko cono in na jugu prehaja v zmerni pas </a:t>
            </a:r>
          </a:p>
        </p:txBody>
      </p:sp>
      <p:pic>
        <p:nvPicPr>
          <p:cNvPr id="5124" name="Picture 2" descr="C:\Users\Joze\Desktop\brazilija%201.jpg">
            <a:extLst>
              <a:ext uri="{FF2B5EF4-FFF2-40B4-BE49-F238E27FC236}">
                <a16:creationId xmlns:a16="http://schemas.microsoft.com/office/drawing/2014/main" id="{D054C66D-CAC9-4E2C-8557-6414D330B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670425"/>
            <a:ext cx="2808287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 descr="C:\Users\Joze\Desktop\brazilija_1.jpg">
            <a:extLst>
              <a:ext uri="{FF2B5EF4-FFF2-40B4-BE49-F238E27FC236}">
                <a16:creationId xmlns:a16="http://schemas.microsoft.com/office/drawing/2014/main" id="{8C3BE4F4-855B-4A1C-AF5A-872B01B78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581525"/>
            <a:ext cx="2616200" cy="217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4C4F4B84-1B85-462E-8810-DA3BA77CD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450" y="188913"/>
            <a:ext cx="7270750" cy="863600"/>
          </a:xfrm>
        </p:spPr>
        <p:txBody>
          <a:bodyPr/>
          <a:lstStyle/>
          <a:p>
            <a:r>
              <a:rPr lang="sl-SI" altLang="sl-SI"/>
              <a:t>RASTLINSTVO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DB02568-1D16-4A04-A472-43AACD9E8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650" y="1125538"/>
            <a:ext cx="7016750" cy="55435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2400" dirty="0">
                <a:solidFill>
                  <a:schemeClr val="tx1"/>
                </a:solidFill>
              </a:rPr>
              <a:t>V Amazonski kotlini je tropski deževni gozd.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>
                <a:solidFill>
                  <a:schemeClr val="tx1"/>
                </a:solidFill>
              </a:rPr>
              <a:t>Podobni gozdovi so na jugovzhodni obali, na  pobočjih pa so </a:t>
            </a:r>
            <a:r>
              <a:rPr lang="sl-SI" sz="2400" dirty="0" err="1">
                <a:solidFill>
                  <a:schemeClr val="tx1"/>
                </a:solidFill>
              </a:rPr>
              <a:t>pollistopadni</a:t>
            </a:r>
            <a:r>
              <a:rPr lang="sl-SI" sz="2400" dirty="0">
                <a:solidFill>
                  <a:schemeClr val="tx1"/>
                </a:solidFill>
              </a:rPr>
              <a:t> gozdovi.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>
                <a:solidFill>
                  <a:schemeClr val="tx1"/>
                </a:solidFill>
              </a:rPr>
              <a:t>V notranjosti na Brazilskem višavju raste </a:t>
            </a:r>
            <a:r>
              <a:rPr lang="sl-SI" sz="2400" dirty="0" err="1">
                <a:solidFill>
                  <a:schemeClr val="tx1"/>
                </a:solidFill>
              </a:rPr>
              <a:t>visokotravnata</a:t>
            </a:r>
            <a:r>
              <a:rPr lang="sl-SI" sz="2400" dirty="0">
                <a:solidFill>
                  <a:schemeClr val="tx1"/>
                </a:solidFill>
              </a:rPr>
              <a:t> savana in listopadni gozd.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>
                <a:solidFill>
                  <a:schemeClr val="tx1"/>
                </a:solidFill>
              </a:rPr>
              <a:t> Na jugu so nedotaknjene prerije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/>
              <a:t> </a:t>
            </a:r>
          </a:p>
        </p:txBody>
      </p:sp>
      <p:pic>
        <p:nvPicPr>
          <p:cNvPr id="6148" name="Picture 3" descr="C:\Users\Joze\Desktop\multimediaservletCABZZ3HJ.jpg">
            <a:extLst>
              <a:ext uri="{FF2B5EF4-FFF2-40B4-BE49-F238E27FC236}">
                <a16:creationId xmlns:a16="http://schemas.microsoft.com/office/drawing/2014/main" id="{50E020D3-FC79-4B41-84A7-7D1D00B51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49725"/>
            <a:ext cx="255905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 descr="C:\Users\Joze\Desktop\multimediaservletCAE0OUB2.jpg">
            <a:extLst>
              <a:ext uri="{FF2B5EF4-FFF2-40B4-BE49-F238E27FC236}">
                <a16:creationId xmlns:a16="http://schemas.microsoft.com/office/drawing/2014/main" id="{C3F8A737-F75F-4617-B3C7-98C7A44F0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076700"/>
            <a:ext cx="2608262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2" descr="C:\Users\Joze\Desktop\amazonski-gozd-300x202.jpg">
            <a:extLst>
              <a:ext uri="{FF2B5EF4-FFF2-40B4-BE49-F238E27FC236}">
                <a16:creationId xmlns:a16="http://schemas.microsoft.com/office/drawing/2014/main" id="{82C7C5E3-0EB2-43F7-8705-12456ADCC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76700"/>
            <a:ext cx="2592388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30A063CF-D302-4AFF-9E3C-F30A7EF0E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0070C0"/>
                </a:solidFill>
              </a:rPr>
              <a:t>PREBIVALSTVO 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06508DD-ECD3-499F-B8BB-236FE31AE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2800" dirty="0"/>
              <a:t>Brazilija je razdeljena na 26 zveznih držav  in en zvezni okraj , ki so združeni v pet večjih pokrajin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800" dirty="0"/>
              <a:t>V Braziliji je največ </a:t>
            </a:r>
            <a:r>
              <a:rPr lang="sl-SI" sz="2800" dirty="0">
                <a:solidFill>
                  <a:srgbClr val="7030A0"/>
                </a:solidFill>
              </a:rPr>
              <a:t>belcev</a:t>
            </a:r>
            <a:r>
              <a:rPr lang="sl-SI" sz="2800" dirty="0"/>
              <a:t> (53,7 %), nekaj manj je </a:t>
            </a:r>
            <a:r>
              <a:rPr lang="sl-SI" sz="2800" dirty="0">
                <a:solidFill>
                  <a:srgbClr val="7030A0"/>
                </a:solidFill>
              </a:rPr>
              <a:t>mulatov</a:t>
            </a:r>
            <a:r>
              <a:rPr lang="sl-SI" sz="2800" dirty="0"/>
              <a:t> (38,5 %), ostali prebivalci pa so </a:t>
            </a:r>
            <a:r>
              <a:rPr lang="sl-SI" sz="2800" dirty="0">
                <a:solidFill>
                  <a:srgbClr val="7030A0"/>
                </a:solidFill>
              </a:rPr>
              <a:t>črnci, Japonci, Arabci, </a:t>
            </a:r>
            <a:r>
              <a:rPr lang="sl-SI" sz="2800" dirty="0"/>
              <a:t>in drugi.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800" dirty="0"/>
              <a:t>večina prebivalcev živi v mestih.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800" dirty="0"/>
              <a:t>Brazilsko gospodarstvo ima velik problem: prebivalstvo številčno vsako leto naraste za 2,5% in kmetje ne morejo pridelati zadostno količino hrana, čeprav je rodovitne zemlje dovolj, zato je prebivalstvo na meji podhranjenosti.</a:t>
            </a:r>
          </a:p>
          <a:p>
            <a:pPr fontAlgn="auto">
              <a:spcAft>
                <a:spcPts val="0"/>
              </a:spcAft>
              <a:defRPr/>
            </a:pPr>
            <a:endParaRPr lang="sl-SI" sz="28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A82ACF35-DAE3-45AF-9EDE-E6637D72E0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813" y="260350"/>
            <a:ext cx="6910387" cy="1081088"/>
          </a:xfrm>
        </p:spPr>
        <p:txBody>
          <a:bodyPr/>
          <a:lstStyle/>
          <a:p>
            <a:r>
              <a:rPr lang="sl-SI" altLang="sl-SI">
                <a:solidFill>
                  <a:srgbClr val="0070C0"/>
                </a:solidFill>
              </a:rPr>
              <a:t>GOSPODARSTVO </a:t>
            </a:r>
          </a:p>
        </p:txBody>
      </p:sp>
      <p:sp>
        <p:nvSpPr>
          <p:cNvPr id="8195" name="Podnaslov 2">
            <a:extLst>
              <a:ext uri="{FF2B5EF4-FFF2-40B4-BE49-F238E27FC236}">
                <a16:creationId xmlns:a16="http://schemas.microsoft.com/office/drawing/2014/main" id="{D2DB89F3-7D35-4A0A-AF4E-780A9793F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8888" y="1412875"/>
            <a:ext cx="6513512" cy="4464050"/>
          </a:xfrm>
        </p:spPr>
        <p:txBody>
          <a:bodyPr/>
          <a:lstStyle/>
          <a:p>
            <a:r>
              <a:rPr lang="sl-SI" altLang="sl-SI" sz="2000">
                <a:solidFill>
                  <a:srgbClr val="0000FF"/>
                </a:solidFill>
              </a:rPr>
              <a:t>Brazilija je zelo bogata z </a:t>
            </a:r>
            <a:r>
              <a:rPr lang="sl-SI" altLang="sl-SI" sz="2000" b="1">
                <a:solidFill>
                  <a:srgbClr val="0000FF"/>
                </a:solidFill>
              </a:rPr>
              <a:t>naravnimi</a:t>
            </a:r>
            <a:r>
              <a:rPr lang="sl-SI" altLang="sl-SI" sz="2000">
                <a:solidFill>
                  <a:srgbClr val="0000FF"/>
                </a:solidFill>
              </a:rPr>
              <a:t> bogastvi. </a:t>
            </a:r>
          </a:p>
          <a:p>
            <a:r>
              <a:rPr lang="sl-SI" altLang="sl-SI" sz="2000">
                <a:solidFill>
                  <a:srgbClr val="0000FF"/>
                </a:solidFill>
              </a:rPr>
              <a:t>Je največji svetovni proizvajalec </a:t>
            </a:r>
            <a:r>
              <a:rPr lang="sl-SI" altLang="sl-SI" sz="2000" b="1">
                <a:solidFill>
                  <a:srgbClr val="0000FF"/>
                </a:solidFill>
              </a:rPr>
              <a:t>kave, sladkorja in pomaranč</a:t>
            </a:r>
            <a:r>
              <a:rPr lang="sl-SI" altLang="sl-SI" sz="2000">
                <a:solidFill>
                  <a:srgbClr val="0000FF"/>
                </a:solidFill>
              </a:rPr>
              <a:t>, pa tudi eden največjih proizvajalcev </a:t>
            </a:r>
            <a:r>
              <a:rPr lang="sl-SI" altLang="sl-SI" sz="2000" b="1">
                <a:solidFill>
                  <a:srgbClr val="0000FF"/>
                </a:solidFill>
              </a:rPr>
              <a:t>soje. </a:t>
            </a:r>
          </a:p>
          <a:p>
            <a:r>
              <a:rPr lang="sl-SI" altLang="sl-SI" sz="2000">
                <a:solidFill>
                  <a:srgbClr val="0000FF"/>
                </a:solidFill>
              </a:rPr>
              <a:t>Brazilija je največji svetovni rejec </a:t>
            </a:r>
            <a:r>
              <a:rPr lang="sl-SI" altLang="sl-SI" sz="2000" b="1">
                <a:solidFill>
                  <a:srgbClr val="0000FF"/>
                </a:solidFill>
              </a:rPr>
              <a:t>živine. </a:t>
            </a:r>
          </a:p>
          <a:p>
            <a:r>
              <a:rPr lang="sl-SI" altLang="sl-SI" sz="2000">
                <a:solidFill>
                  <a:srgbClr val="0000FF"/>
                </a:solidFill>
              </a:rPr>
              <a:t> Gozdovi pokrivajo polovico države in Brazilija je četrta največja izvoznica </a:t>
            </a:r>
            <a:r>
              <a:rPr lang="sl-SI" altLang="sl-SI" sz="2000" b="1">
                <a:solidFill>
                  <a:srgbClr val="0000FF"/>
                </a:solidFill>
              </a:rPr>
              <a:t>lesa</a:t>
            </a:r>
            <a:r>
              <a:rPr lang="sl-SI" altLang="sl-SI" sz="2000">
                <a:solidFill>
                  <a:srgbClr val="0000FF"/>
                </a:solidFill>
              </a:rPr>
              <a:t> na svetu.</a:t>
            </a:r>
            <a:br>
              <a:rPr lang="sl-SI" altLang="sl-SI" sz="2000">
                <a:solidFill>
                  <a:srgbClr val="0000FF"/>
                </a:solidFill>
              </a:rPr>
            </a:br>
            <a:br>
              <a:rPr lang="sl-SI" altLang="sl-SI" sz="2000">
                <a:solidFill>
                  <a:srgbClr val="0000FF"/>
                </a:solidFill>
              </a:rPr>
            </a:br>
            <a:r>
              <a:rPr lang="sl-SI" altLang="sl-SI" sz="2000">
                <a:solidFill>
                  <a:srgbClr val="0000FF"/>
                </a:solidFill>
              </a:rPr>
              <a:t>Brazilija je tudi velika industrijska država.</a:t>
            </a:r>
          </a:p>
          <a:p>
            <a:r>
              <a:rPr lang="sl-SI" altLang="sl-SI" sz="2000">
                <a:solidFill>
                  <a:srgbClr val="0000FF"/>
                </a:solidFill>
              </a:rPr>
              <a:t> Ima veliko </a:t>
            </a:r>
            <a:r>
              <a:rPr lang="sl-SI" altLang="sl-SI" sz="2000" b="1">
                <a:solidFill>
                  <a:srgbClr val="0000FF"/>
                </a:solidFill>
              </a:rPr>
              <a:t>rudnih</a:t>
            </a:r>
            <a:r>
              <a:rPr lang="sl-SI" altLang="sl-SI" sz="2000">
                <a:solidFill>
                  <a:srgbClr val="0000FF"/>
                </a:solidFill>
              </a:rPr>
              <a:t> bogastev. </a:t>
            </a:r>
          </a:p>
          <a:p>
            <a:r>
              <a:rPr lang="sl-SI" altLang="sl-SI" sz="2000">
                <a:solidFill>
                  <a:srgbClr val="0000FF"/>
                </a:solidFill>
              </a:rPr>
              <a:t>Je velik izvoznik </a:t>
            </a:r>
            <a:r>
              <a:rPr lang="sl-SI" altLang="sl-SI" sz="2000" b="1">
                <a:solidFill>
                  <a:srgbClr val="0000FF"/>
                </a:solidFill>
              </a:rPr>
              <a:t>železa</a:t>
            </a:r>
            <a:r>
              <a:rPr lang="sl-SI" altLang="sl-SI" sz="2000">
                <a:solidFill>
                  <a:srgbClr val="0000FF"/>
                </a:solidFill>
              </a:rPr>
              <a:t> in eden od glavnih proizvajalcev </a:t>
            </a:r>
            <a:r>
              <a:rPr lang="sl-SI" altLang="sl-SI" sz="2000" b="1">
                <a:solidFill>
                  <a:srgbClr val="0000FF"/>
                </a:solidFill>
              </a:rPr>
              <a:t>aluminija.</a:t>
            </a:r>
          </a:p>
          <a:p>
            <a:r>
              <a:rPr lang="sl-SI" altLang="sl-SI" sz="2000">
                <a:solidFill>
                  <a:srgbClr val="0000FF"/>
                </a:solidFill>
              </a:rPr>
              <a:t> Pomembnejše industrijske panoge so </a:t>
            </a:r>
            <a:r>
              <a:rPr lang="sl-SI" altLang="sl-SI" sz="2000" b="1">
                <a:solidFill>
                  <a:srgbClr val="0000FF"/>
                </a:solidFill>
              </a:rPr>
              <a:t>tekstilna industrija, farmacija, avtomobilska ter kemična industrija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068C7E78-98BE-4499-A083-8E0750B49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611188" y="404813"/>
            <a:ext cx="8064500" cy="1071562"/>
          </a:xfrm>
        </p:spPr>
        <p:txBody>
          <a:bodyPr/>
          <a:lstStyle/>
          <a:p>
            <a:r>
              <a:rPr lang="sl-SI" altLang="sl-SI">
                <a:solidFill>
                  <a:srgbClr val="0070C0"/>
                </a:solidFill>
              </a:rPr>
              <a:t>JEZIKI                VERSTVO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1F263C65-BE08-4498-86D1-2CC7DC8976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00B050"/>
                </a:solidFill>
              </a:rPr>
              <a:t>Večinoma govorijo </a:t>
            </a:r>
            <a:r>
              <a:rPr lang="sl-SI" altLang="sl-SI" b="1">
                <a:solidFill>
                  <a:srgbClr val="00B050"/>
                </a:solidFill>
              </a:rPr>
              <a:t>portugalščino</a:t>
            </a:r>
            <a:r>
              <a:rPr lang="sl-SI" altLang="sl-SI">
                <a:solidFill>
                  <a:srgbClr val="00B050"/>
                </a:solidFill>
              </a:rPr>
              <a:t> (uradni in najbolj razširjen jezik), </a:t>
            </a:r>
            <a:r>
              <a:rPr lang="sl-SI" altLang="sl-SI" b="1">
                <a:solidFill>
                  <a:srgbClr val="00B050"/>
                </a:solidFill>
              </a:rPr>
              <a:t>španščino, nemščino, italijanščino, japonščino, angleščino </a:t>
            </a:r>
            <a:r>
              <a:rPr lang="sl-SI" altLang="sl-SI">
                <a:solidFill>
                  <a:srgbClr val="00B050"/>
                </a:solidFill>
              </a:rPr>
              <a:t>in mnogo manjših  jezikov pa le v manjši meri.</a:t>
            </a:r>
          </a:p>
        </p:txBody>
      </p:sp>
      <p:sp>
        <p:nvSpPr>
          <p:cNvPr id="4" name="Ograda vsebine 3">
            <a:extLst>
              <a:ext uri="{FF2B5EF4-FFF2-40B4-BE49-F238E27FC236}">
                <a16:creationId xmlns:a16="http://schemas.microsoft.com/office/drawing/2014/main" id="{21CC9C42-6322-4C59-8774-77A0DB13F3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5">
                    <a:lumMod val="75000"/>
                  </a:schemeClr>
                </a:solidFill>
              </a:rPr>
              <a:t>Največ je </a:t>
            </a:r>
            <a:r>
              <a:rPr lang="sl-SI" b="1" dirty="0">
                <a:solidFill>
                  <a:schemeClr val="accent5">
                    <a:lumMod val="75000"/>
                  </a:schemeClr>
                </a:solidFill>
              </a:rPr>
              <a:t>kristjanov</a:t>
            </a:r>
            <a:r>
              <a:rPr lang="sl-SI" dirty="0">
                <a:solidFill>
                  <a:schemeClr val="accent5">
                    <a:lumMod val="75000"/>
                  </a:schemeClr>
                </a:solidFill>
              </a:rPr>
              <a:t> (73,6 %), manj je </a:t>
            </a:r>
            <a:r>
              <a:rPr lang="sl-SI" b="1" dirty="0">
                <a:solidFill>
                  <a:schemeClr val="accent5">
                    <a:lumMod val="75000"/>
                  </a:schemeClr>
                </a:solidFill>
              </a:rPr>
              <a:t>protestantov</a:t>
            </a:r>
            <a:r>
              <a:rPr lang="sl-SI" dirty="0">
                <a:solidFill>
                  <a:schemeClr val="accent5">
                    <a:lumMod val="75000"/>
                  </a:schemeClr>
                </a:solidFill>
              </a:rPr>
              <a:t> (15,4 %), ostali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8DCE8A5C-168D-4D8F-920B-8EA0C05B2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ZANIMIVOSTI 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E9C49B77-B2DB-42A6-8449-63707C18A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25538"/>
            <a:ext cx="8218487" cy="50006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pl-PL" altLang="sl-SI"/>
              <a:t>    RIO DE JANEIRO </a:t>
            </a:r>
          </a:p>
          <a:p>
            <a:r>
              <a:rPr lang="pl-PL" altLang="sl-SI" sz="2400"/>
              <a:t>Vsem nam je dobro poznan karneval Rio, največja veselica,</a:t>
            </a:r>
            <a:r>
              <a:rPr lang="sl-SI" altLang="sl-SI" sz="2400"/>
              <a:t>ki traja štiri dni in pet noči.</a:t>
            </a:r>
          </a:p>
          <a:p>
            <a:r>
              <a:rPr lang="sl-SI" altLang="sl-SI" sz="2400"/>
              <a:t>Kot vsako velemesto je tudi to sestavljeno iz dveh nasprotij: bleščeče življenje ob peščinah Copacabana in predmestje - gruče kolib in barakarska naselja, neprivlačen svet bede in zločina.</a:t>
            </a:r>
          </a:p>
        </p:txBody>
      </p:sp>
      <p:pic>
        <p:nvPicPr>
          <p:cNvPr id="10244" name="Picture 2" descr="C:\Users\Joze\Desktop\karneval.jpg">
            <a:extLst>
              <a:ext uri="{FF2B5EF4-FFF2-40B4-BE49-F238E27FC236}">
                <a16:creationId xmlns:a16="http://schemas.microsoft.com/office/drawing/2014/main" id="{A9B7DE0B-F1E6-415A-8BBF-0EBF9E276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43559">
            <a:off x="4300538" y="3857625"/>
            <a:ext cx="4065587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 descr="C:\Users\Joze\Desktop\imagesCAD11809.jpg">
            <a:extLst>
              <a:ext uri="{FF2B5EF4-FFF2-40B4-BE49-F238E27FC236}">
                <a16:creationId xmlns:a16="http://schemas.microsoft.com/office/drawing/2014/main" id="{21358E68-8EBE-4184-8524-62E6C1313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3556">
            <a:off x="998538" y="4348163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4" descr="C:\Users\Joze\Desktop\296810_0.jpg">
            <a:extLst>
              <a:ext uri="{FF2B5EF4-FFF2-40B4-BE49-F238E27FC236}">
                <a16:creationId xmlns:a16="http://schemas.microsoft.com/office/drawing/2014/main" id="{0D8D0DD4-0344-4FB0-831F-C546DA0F4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8840">
            <a:off x="6153150" y="-130175"/>
            <a:ext cx="2757488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547</Words>
  <Application>Microsoft Office PowerPoint</Application>
  <PresentationFormat>On-screen Show (4:3)</PresentationFormat>
  <Paragraphs>89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Officeova tema</vt:lpstr>
      <vt:lpstr>BRAZILIJA</vt:lpstr>
      <vt:lpstr>LEGA</vt:lpstr>
      <vt:lpstr>RELIEF</vt:lpstr>
      <vt:lpstr>PODNEBJE </vt:lpstr>
      <vt:lpstr>RASTLINSTVO </vt:lpstr>
      <vt:lpstr>PREBIVALSTVO </vt:lpstr>
      <vt:lpstr>GOSPODARSTVO </vt:lpstr>
      <vt:lpstr>JEZIKI                VERSTVO</vt:lpstr>
      <vt:lpstr>ZANIMIVOSTI </vt:lpstr>
      <vt:lpstr>PowerPoint Presentation</vt:lpstr>
      <vt:lpstr>PowerPoint Presentation</vt:lpstr>
      <vt:lpstr>PowerPoint Presentation</vt:lpstr>
      <vt:lpstr>BRASILIA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2019-05-31T08:39:21Z</dcterms:created>
  <dcterms:modified xsi:type="dcterms:W3CDTF">2019-05-31T08:39:21Z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