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42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45BB145-98CA-4D4C-B61B-42AD0F05264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B2316499-4F8F-4A77-9393-1A774398F0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23CB6BDE-317F-43E4-BFD1-56D1DFBC021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3F58AF4-D67D-4B3D-AFCC-29D93493E5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F8C6526C-793A-4121-A1F6-97D34C9DA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243636C-A733-41CD-A308-11794C7E6A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625465D2-9804-43C8-BA99-83A9100D4A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BB16877-2EA5-475A-B7A9-4216014E88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80B36274-6B60-4795-A151-0FC5C9E9F3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F5D934-848E-40F6-9D8A-6391C04ACB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E74C9CE3-BB30-417F-8021-216AD94AD8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0200874-B80E-4410-9EC6-16BC1580CA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1BFF08B3-1FE1-4E86-951F-F83C3A44F9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8632E17-6597-40FA-857A-8452A5D9E1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437DB74F-7AAA-4C5A-9060-2700C3460D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0B2BAD8-013B-4BF0-917D-E57E9CBFB34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878C67B2-0183-44FE-8752-3B4B89F4609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2E27C1E-B1BC-495D-BB4A-94DD05AFA0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51E3B4AD-40BA-4E7C-99C1-B4404F4088A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9889638-1ECC-46ED-A74A-2183926B60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01C7DB8-8D68-4E17-BFE4-10593AB35E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142D70A-C424-4A06-A184-BAE32691F6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DF67DEDD-8F90-4957-9783-C71C27D6A5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43F680C-1FCC-49C4-9AE8-CB0E0935A0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3CBBC11E-87E4-4E11-9634-185FFC6A10F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D3E5C5B-313B-4F1C-9B1C-F37DD6C859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8E9345F7-946E-43FA-8E40-3FFF6E8475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4871DAEF-00AD-41B6-8245-82395C5CF1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AC0BF617-4DD5-4E07-A6A7-01B6181B7E4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435BC63-D921-4DFC-A3F3-C96747C8A2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B037BA5F-8B17-4791-A6C7-E15AC7B089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1249596-B7D8-40AF-92AB-CA044111FF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AA8D-1BA3-4D02-9B23-496872B7D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9DF59-FE6D-46F7-AD83-48FC5CBA1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00F7-5FE8-4ED5-BF51-0908E5D011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D61E8-F9CF-45C6-A089-4DB690C535B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A014FF-CF64-4030-BBB5-07872CF372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681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271F-717D-45E3-B4CC-32083A3E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0C668-9A37-444D-B350-A165A7F51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D1395-3EF9-4454-9C82-40D63EAD06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DB1DC-A898-4471-A7C4-0C4C07AD0F2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23250-BA7E-485C-811A-E7313C8EF6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1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5646C-3206-49F8-BBB8-490B38CEA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578F9-3E3D-4B91-A1A8-2186BC9B5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AF5DE-F5BE-4533-A531-65148FAAA9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30249-E1A7-4DF1-9D86-79CA632CDE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6412EB-84CA-49B1-8D05-078DA256F1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815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ADB4-94FC-4FEE-A6F5-6D0C3EB9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77B1-84CF-482A-A6DC-5DA5A6CB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500CD-02D2-40FD-B8D6-477C831522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CD886-82BD-4EB0-8993-A9807DC8FE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D524A9-59FD-4C68-8B0B-3371AEF55A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510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5778-B025-4DE1-8C4D-EBBE4D45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FCFB6-6C37-4E99-81D0-BBBF63FF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2A09-2FB7-4B6D-BD99-ACC3D6E226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1E420-3124-4239-A715-8D13110C2E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DDC9B1-76E8-4F9D-8F2D-F228CF9A26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598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3169-8160-42F6-8556-1A8E76CC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76BD-60DE-42DE-B367-C96EF9AD4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FE691-4438-4182-8B0F-BAD99670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FB5F8-8A1F-4F75-B432-0990C7045C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4518-D8B8-4410-AA04-D8A8C68A55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EA7F3A-0CFA-4F1D-8D5A-55980656A7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055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3740-E26A-4F00-BA94-B084E1D6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7290-CB42-4FDB-8631-0E5718B2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4D835-E2CC-4EBE-86B5-27CE92CA1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5A48B-7455-42C6-BC37-92CC54D66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F9B3D-9FC8-4ADC-BC16-B5C3CE2A1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550B6-7AB4-46F1-AC6D-D8E5DB0AD1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DF653A-DFA8-43E1-B28F-E7619FA994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9D138E-9394-4EA8-B114-2896D5DEB7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619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1A76-69AA-43D8-A8D4-35E0C6A6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F1C24-EE2B-4608-9BD6-D517779B3D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8E1-663D-4347-AB40-7A4859359F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3E2ED6-003B-4545-B3E1-ECC9BC196D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354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34527-FA1B-4313-AC46-45E305E1E4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F85E2-67A9-4B15-83FD-F5BCD4A285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12082E-C062-47AD-8F00-CBB40F6067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99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EEEE-566C-40C1-AD6A-5FE8E187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9BC6-49B2-4270-9802-44BCA174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3B31C-FE71-4BB3-AC49-FE644BECE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C4C0-F4C4-4EBF-A5CE-96CF96F8DA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865A3-8F59-4668-8B68-0A175CD7338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DA1717-3A84-45C9-B681-A0A27BCED5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274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B733-39C9-4FCC-AAB7-B1BBAE80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BD9E9-A9AA-4463-B565-2F9456D51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89760-0CF0-4575-AE98-7BCC1E18F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C027-FE02-4885-98B9-B7FE7CF556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8B76-0FCC-4300-A687-CC2F07168FE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4E798B-035D-4FDC-AF56-A3E1B798AD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26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00000">
              <a:srgbClr val="5E9E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8760D70-D792-435E-9AF7-776EC2A51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7E1958C-F850-4F0F-BA50-5719457A1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257DAC-F4E0-4ACF-9E9E-7872B90447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1552010-23AB-4A8E-A214-9AB846D4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575FC1-06CE-4502-9284-D420B98996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D1759BE-CAAA-4B62-8974-FC168AB83CE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24ur.com/bin/video.php?media_id=60625848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ol.net/novice/slovenija/2010/03/vreme10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5D38D456-B486-4DB9-80AB-A175459D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215900"/>
            <a:ext cx="3810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4" name="Group 2">
            <a:extLst>
              <a:ext uri="{FF2B5EF4-FFF2-40B4-BE49-F238E27FC236}">
                <a16:creationId xmlns:a16="http://schemas.microsoft.com/office/drawing/2014/main" id="{8FA11DBB-11D9-4FE3-AB2D-72127370CAE9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3106738"/>
            <a:ext cx="8191500" cy="3082925"/>
            <a:chOff x="100" y="1957"/>
            <a:chExt cx="5160" cy="1942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62750B03-5121-4AA1-9997-7935458E9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957"/>
              <a:ext cx="5160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6" name="Text Box 4">
              <a:extLst>
                <a:ext uri="{FF2B5EF4-FFF2-40B4-BE49-F238E27FC236}">
                  <a16:creationId xmlns:a16="http://schemas.microsoft.com/office/drawing/2014/main" id="{C793E0A8-1C52-4EB8-847E-ADA748709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" y="1957"/>
              <a:ext cx="5160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3077" name="Text Box 5">
            <a:extLst>
              <a:ext uri="{FF2B5EF4-FFF2-40B4-BE49-F238E27FC236}">
                <a16:creationId xmlns:a16="http://schemas.microsoft.com/office/drawing/2014/main" id="{6B59DB32-F6BC-447B-A38B-D8839C7A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9817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29 0.00254 0.01319 0.0074 0.02031 0.00971 C 0.03142 0.01711 0.03906 0.03214 0.05086 0.03862 C 0.05486 0.0407 0.05833 0.04463 0.06232 0.04648 C 0.06649 0.04833 0.07118 0.04833 0.07534 0.05018 C 0.07743 0.05435 0.08073 0.05758 0.08263 0.06198 C 0.08368 0.06429 0.08298 0.06753 0.0842 0.06961 C 0.0875 0.07539 0.09288 0.07886 0.09566 0.0851 C 0.10086 0.09644 0.10486 0.11054 0.11319 0.11794 C 0.11875 0.13251 0.12465 0.14685 0.13333 0.15842 C 0.13732 0.17299 0.13159 0.15449 0.13923 0.16998 C 0.1401 0.1716 0.13993 0.17391 0.14062 0.17576 C 0.14184 0.17854 0.14357 0.18085 0.14496 0.18339 C 0.14739 0.19264 0.14895 0.20166 0.15225 0.21045 C 0.15347 0.21831 0.15468 0.22595 0.15659 0.23358 C 0.15816 0.26688 0.16441 0.32747 0.1493 0.35731 C 0.14774 0.36841 0.14288 0.37627 0.13923 0.38621 C 0.13645 0.40957 0.12934 0.42969 0.12031 0.44981 C 0.11701 0.45698 0.11632 0.46577 0.11319 0.47317 C 0.10798 0.48543 0.10243 0.49745 0.09722 0.50971 C 0.09513 0.52058 0.09045 0.52128 0.08559 0.53099 C 0.08073 0.5407 0.07569 0.5481 0.06961 0.5562 C 0.0625 0.56568 0.06579 0.56545 0.05798 0.57354 C 0.05573 0.57585 0.05312 0.57701 0.05086 0.57932 C 0.03888 0.59181 0.04895 0.58719 0.03628 0.59089 C 0.02465 0.60384 0.03194 0.59898 0.02031 0.60245 C 0.01649 0.60361 0.00868 0.60638 0.00868 0.60638 C -0.00278 0.61563 -0.01493 0.62442 -0.02743 0.63136 C -0.03264 0.63436 -0.04341 0.63922 -0.04341 0.63922 C -0.06025 0.6568 -0.09184 0.65518 -0.11146 0.65657 C -0.11684 0.65772 -0.12205 0.66142 -0.12743 0.66235 C -0.13559 0.66374 -0.14393 0.6635 -0.15209 0.6642 C -0.19601 0.66281 -0.24011 0.66212 -0.28403 0.66027 C -0.30035 0.65957 -0.31476 0.64732 -0.33039 0.64292 C -0.33889 0.63737 -0.34723 0.63367 -0.35643 0.63136 C -0.36702 0.62535 -0.36875 0.62026 -0.37969 0.61794 C -0.38073 0.61748 -0.3915 0.6117 -0.39271 0.61008 C -0.39375 0.60869 -0.39271 0.60523 -0.3941 0.6043 C -0.39862 0.60152 -0.40868 0.6006 -0.40868 0.6006 C -0.41945 0.59089 -0.43212 0.58094 -0.4448 0.57724 C -0.45782 0.56614 -0.43473 0.58487 -0.46233 0.56961 C -0.46424 0.56845 -0.46493 0.56522 -0.46667 0.56383 C -0.46789 0.56267 -0.46962 0.56267 -0.47101 0.56198 C -0.48177 0.55111 -0.49167 0.54671 -0.50434 0.5407 C -0.51493 0.53561 -0.50573 0.53862 -0.51441 0.53099 C -0.51841 0.52752 -0.52327 0.52613 -0.52743 0.52336 C -0.53334 0.51179 -0.54115 0.50324 -0.54914 0.49422 C -0.55018 0.49098 -0.55087 0.48774 -0.55209 0.48473 C -0.55296 0.48265 -0.55417 0.48103 -0.55504 0.47895 C -0.55903 0.46855 -0.56112 0.45675 -0.56511 0.44611 C -0.56737 0.43201 -0.5691 0.41767 -0.57101 0.40356 C -0.57327 0.31267 -0.57726 0.22109 -0.56511 0.13136 C -0.56302 0.0895 -0.5658 0.03931 -0.54775 0.00393 C -0.54566 -0.01087 -0.53941 -0.01365 -0.53334 -0.02498 C -0.53212 -0.02729 -0.53195 -0.03076 -0.53039 -0.03284 C -0.52639 -0.03816 -0.51789 -0.04279 -0.51302 -0.04625 C -0.49497 -0.05897 -0.51077 -0.04949 -0.48837 -0.06175 C -0.48264 -0.06476 -0.46841 -0.06661 -0.46233 -0.06753 C -0.44914 -0.06984 -0.43629 -0.07308 -0.42309 -0.07516 C -0.39983 -0.08303 -0.37605 -0.08765 -0.35209 -0.09066 C -0.31945 -0.10939 -0.25209 -0.0969 -0.23039 -0.09644 C -0.21563 -0.09551 -0.19705 -0.09713 -0.18247 -0.08881 C -0.17848 -0.0865 -0.175 -0.0828 -0.17101 -0.08095 C -0.16389 -0.07771 -0.14914 -0.07331 -0.14914 -0.07331 C -0.14202 -0.06846 -0.13455 -0.06846 -0.12743 -0.0636 C -0.12431 -0.06152 -0.12188 -0.05805 -0.11875 -0.05597 C -0.08837 -0.03562 -0.13039 -0.06823 -0.10278 -0.04625 C -0.09271 -0.02845 -0.10452 -0.04741 -0.07969 -0.02313 C -0.07275 -0.01619 -0.06563 -0.0081 -0.05938 0 C -0.05539 0.00532 -0.03716 0.03793 -0.03612 0.0407 C -0.03004 0.05689 -0.02414 0.07794 -0.0158 0.09274 C -0.01493 0.09667 -0.01424 0.1006 -0.01302 0.1043 C -0.01233 0.10638 -0.01077 0.108 -0.01007 0.11008 C -0.00452 0.12766 -0.00191 0.14708 0.00434 0.1642 C 0.00989 0.21161 0.00868 0.24792 0.00729 0.29926 C 0.00694 0.31198 0.00746 0.30943 0.00156 0.31475 C 0.00052 0.32192 -0.00035 0.32886 -0.00139 0.33603 C -0.00296 0.34713 -0.01719 0.3654 -0.02309 0.3728 C -0.03941 0.39315 -0.05469 0.41443 -0.07674 0.42299 C -0.08959 0.43432 -0.10139 0.44658 -0.1158 0.45375 C -0.13056 0.46115 -0.14584 0.463 -0.16077 0.46924 C -0.17153 0.47363 -0.18021 0.48034 -0.19132 0.48265 C -0.20191 0.48751 -0.21042 0.49399 -0.22171 0.4963 C -0.23629 0.50277 -0.24983 0.50393 -0.26511 0.50601 C -0.30191 0.50462 -0.31858 0.50208 -0.3507 0.4963 C -0.36007 0.49167 -0.37726 0.48473 -0.38542 0.47687 C -0.39601 0.4667 -0.40625 0.45375 -0.41441 0.44033 C -0.41615 0.43733 -0.41684 0.43339 -0.41875 0.43062 C -0.42917 0.41512 -0.42396 0.43201 -0.43334 0.41119 C -0.44237 0.39107 -0.4474 0.37003 -0.45504 0.34944 C -0.45816 0.31013 -0.45973 0.27012 -0.44775 0.23358 C -0.4448 0.2056 -0.43334 0.18154 -0.42743 0.15449 C -0.42275 0.10916 -0.39462 0.07817 -0.36806 0.05412 C -0.35591 0.03053 -0.33368 0.03261 -0.31441 0.03099 C -0.30087 0.03168 -0.28646 0.02844 -0.27379 0.03492 C -0.27014 0.03677 -0.26737 0.0407 -0.26372 0.04255 C -0.25573 0.04648 -0.24723 0.04903 -0.23907 0.05226 C -0.20157 0.06707 -0.15938 0.07192 -0.14202 0.12558 C -0.13768 0.13899 -0.13594 0.15402 -0.13334 0.16813 C -0.13282 0.17461 -0.13282 0.18108 -0.13177 0.18733 C -0.13091 0.19218 -0.12778 0.19611 -0.12743 0.20097 C -0.12587 0.22757 -0.12726 0.2648 -0.14775 0.27798 C -0.1533 0.28561 -0.15573 0.28561 -0.16372 0.2877 C -0.17014 0.29348 -0.17709 0.29163 -0.18403 0.29556 C -0.19601 0.3025 -0.20764 0.30943 -0.22014 0.31475 C -0.22865 0.32909 -0.23716 0.32886 -0.2507 0.3321 C -0.26684 0.34089 -0.27344 0.34204 -0.29271 0.34366 C -0.31997 0.34227 -0.32309 0.34621 -0.34046 0.33788 C -0.3415 0.33603 -0.34202 0.33349 -0.34341 0.3321 C -0.34497 0.33071 -0.34914 0.33025 -0.34914 0.33025">
                                      <p:cBhvr additive="repl">
                                        <p:cTn id="16" dur="4000" fill="hold"/>
                                        <p:tgtEl>
                                          <p:spTgt spid="307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891168E0-4020-4F34-A98F-E559317C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>
                <a:latin typeface="Calibri" panose="020F0502020204030204" pitchFamily="34" charset="0"/>
                <a:ea typeface="Microsoft YaHei" panose="020B0503020204020204" pitchFamily="34" charset="-122"/>
              </a:rPr>
              <a:t>VETRNO POLJE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D6BFC016-56E3-4B63-9B2D-5F472726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Najmočnejša burja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Ob vznožju planote Nanos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sl-SI" altLang="sl-SI" sz="320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5BA57DD6-518E-41DC-84D8-A1F20485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5545137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F71E3E2A-2F27-4A8D-9308-6D20086A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29000"/>
            <a:ext cx="4608512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14" name="Group 2">
            <a:extLst>
              <a:ext uri="{FF2B5EF4-FFF2-40B4-BE49-F238E27FC236}">
                <a16:creationId xmlns:a16="http://schemas.microsoft.com/office/drawing/2014/main" id="{B2EC6E74-3F4B-47DC-B246-DC7D796671BD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3315" name="Picture 3">
              <a:extLst>
                <a:ext uri="{FF2B5EF4-FFF2-40B4-BE49-F238E27FC236}">
                  <a16:creationId xmlns:a16="http://schemas.microsoft.com/office/drawing/2014/main" id="{F052A766-3E60-4569-AB5D-31FCD9923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6" name="Text Box 4">
              <a:extLst>
                <a:ext uri="{FF2B5EF4-FFF2-40B4-BE49-F238E27FC236}">
                  <a16:creationId xmlns:a16="http://schemas.microsoft.com/office/drawing/2014/main" id="{2744EF3D-7103-44E3-8909-0913555A5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3317" name="Text Box 5">
            <a:extLst>
              <a:ext uri="{FF2B5EF4-FFF2-40B4-BE49-F238E27FC236}">
                <a16:creationId xmlns:a16="http://schemas.microsoft.com/office/drawing/2014/main" id="{E7C27FD3-EA92-41FB-8BC8-5B24AFD0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Zaščitni gozdni pasovi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Način gradnje hiš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Težki kamni na korcih - golobice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Omejitev cestnega prometa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Ob cestah ograje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F6B284D9-DEB0-4961-9917-E07DA67E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5695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574A2592-99C8-434A-9D8C-65D8385F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5175"/>
            <a:ext cx="63150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DB0CC290-9760-402C-8235-BA847533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56165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6D3E8ADD-3157-4A5B-8DAF-82E041C0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63404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6A247956-E90E-47EE-8AE9-5D86CE7C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960812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2" name="Group 2">
            <a:extLst>
              <a:ext uri="{FF2B5EF4-FFF2-40B4-BE49-F238E27FC236}">
                <a16:creationId xmlns:a16="http://schemas.microsoft.com/office/drawing/2014/main" id="{32AC2F29-6DF3-4662-BD0F-78F2C8367418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5363" name="Picture 3">
              <a:extLst>
                <a:ext uri="{FF2B5EF4-FFF2-40B4-BE49-F238E27FC236}">
                  <a16:creationId xmlns:a16="http://schemas.microsoft.com/office/drawing/2014/main" id="{A7A808BF-4911-4542-9A76-7C974A6E7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4" name="Text Box 4">
              <a:extLst>
                <a:ext uri="{FF2B5EF4-FFF2-40B4-BE49-F238E27FC236}">
                  <a16:creationId xmlns:a16="http://schemas.microsoft.com/office/drawing/2014/main" id="{BC7C65EA-6E3A-4C09-9806-3A4F6F338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5365" name="Text Box 5">
            <a:extLst>
              <a:ext uri="{FF2B5EF4-FFF2-40B4-BE49-F238E27FC236}">
                <a16:creationId xmlns:a16="http://schemas.microsoft.com/office/drawing/2014/main" id="{ADABCE5F-3423-42DE-B8B0-AAAA64D2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69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Manj vlage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Padec temperatur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Materialna škoda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Deformirano rastlinstvo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Vetrna erozija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Nevarnost hitrega širjenja požara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Uničen pridelek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Snežni zameti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l-SI" altLang="sl-SI" sz="3000">
                <a:solidFill>
                  <a:srgbClr val="0000FF"/>
                </a:solidFill>
                <a:latin typeface="Calibri" panose="020F0502020204030204" pitchFamily="34" charset="0"/>
                <a:ea typeface="Microsoft YaHei" panose="020B0503020204020204" pitchFamily="34" charset="-122"/>
                <a:hlinkClick r:id="rId5"/>
              </a:rPr>
              <a:t>http://24ur.com/bin/video.php?media_id=60625848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FB499E0D-B196-48C8-A58B-3536E882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3186156C-ADF6-42D6-B9FE-FD4B84FE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788025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06D47407-7128-493A-90C5-03E113C8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49500"/>
            <a:ext cx="64198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E5DC41B3-5C44-42AC-A591-10D05741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63373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7211068D-1D3B-46AF-9B09-7413FC01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639762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A92515A8-2ABB-4EFE-9075-0E6FA89F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7691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86DD79B7-A0C8-4466-9405-D7C7AC1D1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>
                <a:latin typeface="Calibri" panose="020F0502020204030204" pitchFamily="34" charset="0"/>
                <a:ea typeface="Microsoft YaHei" panose="020B0503020204020204" pitchFamily="34" charset="-122"/>
              </a:rPr>
              <a:t>Viri: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DCF2507-FA9D-4800-BBDA-5BCD3441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68413"/>
            <a:ext cx="822960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5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sl-SI" altLang="sl-SI" sz="3000">
                <a:solidFill>
                  <a:srgbClr val="0000FF"/>
                </a:solidFill>
                <a:latin typeface="Calibri" panose="020F0502020204030204" pitchFamily="34" charset="0"/>
                <a:ea typeface="Microsoft YaHei" panose="020B0503020204020204" pitchFamily="34" charset="-122"/>
                <a:hlinkClick r:id="rId3"/>
              </a:rPr>
              <a:t>Internetni:</a:t>
            </a:r>
          </a:p>
          <a:p>
            <a:pPr lvl="1">
              <a:lnSpc>
                <a:spcPct val="80000"/>
              </a:lnSpc>
              <a:spcBef>
                <a:spcPts val="650"/>
              </a:spcBef>
              <a:buClr>
                <a:srgbClr val="0000FF"/>
              </a:buClr>
              <a:buFont typeface="Arial" panose="020B0604020202020204" pitchFamily="34" charset="0"/>
              <a:buChar char="–"/>
            </a:pPr>
            <a:r>
              <a:rPr lang="sl-SI" altLang="sl-SI" sz="2600">
                <a:solidFill>
                  <a:srgbClr val="0000FF"/>
                </a:solidFill>
                <a:latin typeface="Calibri" panose="020F0502020204030204" pitchFamily="34" charset="0"/>
                <a:ea typeface="Microsoft YaHei" panose="020B0503020204020204" pitchFamily="34" charset="-122"/>
                <a:hlinkClick r:id="rId3"/>
              </a:rPr>
              <a:t>http://www.siol.net/novice/slovenija/2010/03/vreme10.aspx</a:t>
            </a:r>
          </a:p>
          <a:p>
            <a:pPr lvl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sl-SI" altLang="sl-SI" sz="2600">
                <a:latin typeface="Calibri" panose="020F0502020204030204" pitchFamily="34" charset="0"/>
                <a:ea typeface="Microsoft YaHei" panose="020B0503020204020204" pitchFamily="34" charset="-122"/>
              </a:rPr>
              <a:t>http://www.dnevnik.si/novice/kronika/1042427948</a:t>
            </a:r>
          </a:p>
          <a:p>
            <a:pPr lvl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sl-SI" altLang="sl-SI" sz="2600">
                <a:latin typeface="Calibri" panose="020F0502020204030204" pitchFamily="34" charset="0"/>
                <a:ea typeface="Microsoft YaHei" panose="020B0503020204020204" pitchFamily="34" charset="-122"/>
              </a:rPr>
              <a:t>http://web.sc-celje.si/tomi/seminarske2011/VeterVVipavskiDolini/RokZagar/koriscenje.htm</a:t>
            </a:r>
          </a:p>
          <a:p>
            <a:pPr lvl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sl-SI" altLang="sl-SI" sz="2600">
                <a:latin typeface="Calibri" panose="020F0502020204030204" pitchFamily="34" charset="0"/>
                <a:ea typeface="Microsoft YaHei" panose="020B0503020204020204" pitchFamily="34" charset="-122"/>
              </a:rPr>
              <a:t>http://sl.wikipedia.org/wiki/Burja</a:t>
            </a:r>
          </a:p>
          <a:p>
            <a:pPr lvl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sl-SI" altLang="sl-SI" sz="2600">
                <a:latin typeface="Calibri" panose="020F0502020204030204" pitchFamily="34" charset="0"/>
                <a:ea typeface="Microsoft YaHei" panose="020B0503020204020204" pitchFamily="34" charset="-122"/>
              </a:rPr>
              <a:t>https://share.upr.si/fhs/PUBLIC/diplomske/Cermelj-Jelka.pdf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l-SI" altLang="sl-SI" sz="3000">
                <a:latin typeface="Calibri" panose="020F0502020204030204" pitchFamily="34" charset="0"/>
                <a:ea typeface="Microsoft YaHei" panose="020B0503020204020204" pitchFamily="34" charset="-122"/>
              </a:rPr>
              <a:t>Literatura:</a:t>
            </a:r>
          </a:p>
          <a:p>
            <a:pPr lvl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sl-SI" altLang="sl-SI" sz="2600">
                <a:latin typeface="Calibri" panose="020F0502020204030204" pitchFamily="34" charset="0"/>
                <a:ea typeface="Microsoft YaHei" panose="020B0503020204020204" pitchFamily="34" charset="-122"/>
              </a:rPr>
              <a:t>Panjek, A. (2006): Človek, zemlja, kamen in burja: zgodovina kulturne krajine krasa. Koper, Annales: Zgodovinsko društvo za južno Primorsko.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C698FD70-8B6B-4783-BF15-299EFFF74CBF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49B2D318-2A42-4160-A192-4AF5D9A9AC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E85B5624-3B06-4564-A068-28851FB93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100" name="Text Box 4">
            <a:extLst>
              <a:ext uri="{FF2B5EF4-FFF2-40B4-BE49-F238E27FC236}">
                <a16:creationId xmlns:a16="http://schemas.microsoft.com/office/drawing/2014/main" id="{4E102CAA-AC53-4791-90C8-4DAC0B527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najznačilnejši priobalni veter Jadrana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F8E9182A-C86F-453D-AB62-2375EFA4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4056062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9C3A3627-CFFC-43EC-A2B8-34CFE0596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661025"/>
            <a:ext cx="33845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>
                <a:latin typeface="Calibri" panose="020F0502020204030204" pitchFamily="34" charset="0"/>
              </a:rPr>
              <a:t>Burja na Krasu iz knjige Janeza Vajkarda Valvasorja Slava vojvodine Kranjske, 17. stoletje.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704C555B-E695-4C66-B5B8-E69842B3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l-SI" altLang="sl-SI" sz="4400">
                <a:latin typeface="Calibri" panose="020F0502020204030204" pitchFamily="34" charset="0"/>
                <a:ea typeface="Microsoft YaHei" panose="020B0503020204020204" pitchFamily="34" charset="-122"/>
              </a:rPr>
              <a:t>Kratka ponovitev: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22886F8B-85EF-48A8-A433-2A8F6365E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Zakaj nastane veter?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Kako poimenujemo vetrove?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E2D7FA39-42C6-4D4F-A36E-040E70D48C6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8E99C6FF-8F7C-4EF6-8D13-C79DC4FE5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7" name="Text Box 3">
              <a:extLst>
                <a:ext uri="{FF2B5EF4-FFF2-40B4-BE49-F238E27FC236}">
                  <a16:creationId xmlns:a16="http://schemas.microsoft.com/office/drawing/2014/main" id="{17890AB7-1901-41E4-8AA9-87799E604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148" name="Text Box 4">
            <a:extLst>
              <a:ext uri="{FF2B5EF4-FFF2-40B4-BE49-F238E27FC236}">
                <a16:creationId xmlns:a16="http://schemas.microsoft.com/office/drawing/2014/main" id="{C000A4BF-D5A2-4DA2-906F-1D30EEDA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Primerna razporeditev vzpetin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Velika temperaturna razlika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Razlika v zračnem pritisku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Norveška, Sardinija, Mehika, Japonska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Primorska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None/>
            </a:pPr>
            <a:endParaRPr lang="sl-SI" altLang="sl-SI" sz="320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69EE485A-A65B-40B8-8471-9E9C5322FCA7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93F3A524-9689-4242-874F-FFB3291C0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48EC615D-9D0B-4937-90EB-F4AC7A333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7172" name="Text Box 4">
            <a:extLst>
              <a:ext uri="{FF2B5EF4-FFF2-40B4-BE49-F238E27FC236}">
                <a16:creationId xmlns:a16="http://schemas.microsoft.com/office/drawing/2014/main" id="{117814CA-6D41-4B00-8EBA-62696900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Anticiklonska burja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 Nad srednjo Evropo Sibirski anticiklon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Nad Sredozemljem ciklon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odtekanje hladnega zraka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gorske verige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Suho, jasno, mrzlo vreme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7F083420-EC5C-44F2-BBA3-45495E989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640873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6E3B2B31-14B0-4FDE-B9C8-E1331EF3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67BC4FD9-C83F-4A6C-9BE9-3635A38A2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Ciklonska burja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Mračna, škura burja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Stalen veter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pl-PL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Ciklon (C) nad Jadranskim morjem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Mračno, deževno vreme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A5B04CD-8392-444C-BEDE-FC13F974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6769100" cy="584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F09D71FB-C1A4-4ED8-A2FF-A1CBCD21E8DC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02FA584B-C4AD-4A0A-B75A-E28A10A6B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19" name="Text Box 3">
              <a:extLst>
                <a:ext uri="{FF2B5EF4-FFF2-40B4-BE49-F238E27FC236}">
                  <a16:creationId xmlns:a16="http://schemas.microsoft.com/office/drawing/2014/main" id="{E6557F40-B451-463D-8837-1284DD4E0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9220" name="Text Box 4">
            <a:extLst>
              <a:ext uri="{FF2B5EF4-FFF2-40B4-BE49-F238E27FC236}">
                <a16:creationId xmlns:a16="http://schemas.microsoft.com/office/drawing/2014/main" id="{B3D89200-D8F1-485C-AD04-7B387697C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V hladnejših mesecih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Notranjska – anticiklon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Primorska – ciklon 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Za visokimi vzpetinami se nabira mrzel zrak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“oblačna kapa”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Spuščanje burje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Do 200 km/h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None/>
            </a:pPr>
            <a:endParaRPr lang="sl-SI" altLang="sl-SI" sz="320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9221" name="Group 5">
            <a:extLst>
              <a:ext uri="{FF2B5EF4-FFF2-40B4-BE49-F238E27FC236}">
                <a16:creationId xmlns:a16="http://schemas.microsoft.com/office/drawing/2014/main" id="{1D55CF81-F1B2-4E47-BA4C-E245FD6067D0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0350"/>
            <a:ext cx="6837363" cy="6294438"/>
            <a:chOff x="1292" y="164"/>
            <a:chExt cx="4307" cy="3965"/>
          </a:xfrm>
        </p:grpSpPr>
        <p:grpSp>
          <p:nvGrpSpPr>
            <p:cNvPr id="9222" name="Group 6">
              <a:extLst>
                <a:ext uri="{FF2B5EF4-FFF2-40B4-BE49-F238E27FC236}">
                  <a16:creationId xmlns:a16="http://schemas.microsoft.com/office/drawing/2014/main" id="{9383971E-BD4A-413B-AD03-CEA8835BA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64"/>
              <a:ext cx="4307" cy="3965"/>
              <a:chOff x="1292" y="164"/>
              <a:chExt cx="4307" cy="3965"/>
            </a:xfrm>
          </p:grpSpPr>
          <p:grpSp>
            <p:nvGrpSpPr>
              <p:cNvPr id="9223" name="Group 7">
                <a:extLst>
                  <a:ext uri="{FF2B5EF4-FFF2-40B4-BE49-F238E27FC236}">
                    <a16:creationId xmlns:a16="http://schemas.microsoft.com/office/drawing/2014/main" id="{F92B873F-76AD-49B4-ACD9-E7E89D3808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2" y="164"/>
                <a:ext cx="4307" cy="3965"/>
                <a:chOff x="1292" y="164"/>
                <a:chExt cx="4307" cy="3965"/>
              </a:xfrm>
            </p:grpSpPr>
            <p:grpSp>
              <p:nvGrpSpPr>
                <p:cNvPr id="9224" name="Group 8">
                  <a:extLst>
                    <a:ext uri="{FF2B5EF4-FFF2-40B4-BE49-F238E27FC236}">
                      <a16:creationId xmlns:a16="http://schemas.microsoft.com/office/drawing/2014/main" id="{36E83C40-92D6-4626-92A9-F61B2E868F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2" y="164"/>
                  <a:ext cx="4307" cy="3965"/>
                  <a:chOff x="1292" y="164"/>
                  <a:chExt cx="4307" cy="3965"/>
                </a:xfrm>
              </p:grpSpPr>
              <p:pic>
                <p:nvPicPr>
                  <p:cNvPr id="9225" name="Picture 9">
                    <a:extLst>
                      <a:ext uri="{FF2B5EF4-FFF2-40B4-BE49-F238E27FC236}">
                        <a16:creationId xmlns:a16="http://schemas.microsoft.com/office/drawing/2014/main" id="{5884F173-9AE8-4C75-9377-6465BDBFAB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2" y="164"/>
                    <a:ext cx="4307" cy="39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226" name="Line 10">
                    <a:extLst>
                      <a:ext uri="{FF2B5EF4-FFF2-40B4-BE49-F238E27FC236}">
                        <a16:creationId xmlns:a16="http://schemas.microsoft.com/office/drawing/2014/main" id="{3EB88BFB-9273-4B1C-BE4A-8591CD0DC7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8" y="2523"/>
                    <a:ext cx="543" cy="906"/>
                  </a:xfrm>
                  <a:prstGeom prst="line">
                    <a:avLst/>
                  </a:prstGeom>
                  <a:noFill/>
                  <a:ln w="7308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</p:grpSp>
            <p:sp>
              <p:nvSpPr>
                <p:cNvPr id="9227" name="Line 11">
                  <a:extLst>
                    <a:ext uri="{FF2B5EF4-FFF2-40B4-BE49-F238E27FC236}">
                      <a16:creationId xmlns:a16="http://schemas.microsoft.com/office/drawing/2014/main" id="{F26E4D77-4FE3-41CF-8555-31FF864F9F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48" y="3657"/>
                  <a:ext cx="271" cy="0"/>
                </a:xfrm>
                <a:prstGeom prst="line">
                  <a:avLst/>
                </a:prstGeom>
                <a:noFill/>
                <a:ln w="7308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9228" name="Line 12">
                <a:extLst>
                  <a:ext uri="{FF2B5EF4-FFF2-40B4-BE49-F238E27FC236}">
                    <a16:creationId xmlns:a16="http://schemas.microsoft.com/office/drawing/2014/main" id="{A78F6A27-EDC0-49E1-8843-1E87A71B8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2341"/>
                <a:ext cx="271" cy="0"/>
              </a:xfrm>
              <a:prstGeom prst="line">
                <a:avLst/>
              </a:prstGeom>
              <a:noFill/>
              <a:ln w="7308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9229" name="Line 13">
              <a:extLst>
                <a:ext uri="{FF2B5EF4-FFF2-40B4-BE49-F238E27FC236}">
                  <a16:creationId xmlns:a16="http://schemas.microsoft.com/office/drawing/2014/main" id="{E19D1D9D-7634-4E58-AE18-0D041893B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117"/>
              <a:ext cx="1224" cy="543"/>
            </a:xfrm>
            <a:prstGeom prst="line">
              <a:avLst/>
            </a:prstGeom>
            <a:noFill/>
            <a:ln w="7308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C1A12E6B-1745-4AC1-9EC2-96B89595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127B8A12-FEB3-4CEF-8705-17ACE5B6C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94FF2E63-A2A4-42E0-919A-FBF5937F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F211088-19D9-47B7-B3CF-657DB153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088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70C6E1B1-1C39-4903-ACF0-5F8CF301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3889375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12613A0D-80FC-4FD1-A273-20CEAE034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84538"/>
            <a:ext cx="42481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7CC43EEA-FCB3-4F4B-87BC-E72A01905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149725"/>
            <a:ext cx="337185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B6810896-7307-4313-AACA-3E005AE37640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4551D430-AB71-46C0-8788-7AD2303F1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7" name="Text Box 3">
              <a:extLst>
                <a:ext uri="{FF2B5EF4-FFF2-40B4-BE49-F238E27FC236}">
                  <a16:creationId xmlns:a16="http://schemas.microsoft.com/office/drawing/2014/main" id="{CBA7BDE6-FC10-4159-9AE6-2277588D9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1268" name="Text Box 4">
            <a:extLst>
              <a:ext uri="{FF2B5EF4-FFF2-40B4-BE49-F238E27FC236}">
                <a16:creationId xmlns:a16="http://schemas.microsoft.com/office/drawing/2014/main" id="{EF8FA677-B36E-4136-B424-7513FB690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Odvisna je od: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Temperaturne razlike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Razlike v tlaku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Strmine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Reliefa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Char char="–"/>
            </a:pPr>
            <a:r>
              <a:rPr lang="sl-SI" altLang="sl-SI" sz="2800">
                <a:latin typeface="Calibri" panose="020F0502020204030204" pitchFamily="34" charset="0"/>
                <a:ea typeface="Microsoft YaHei" panose="020B0503020204020204" pitchFamily="34" charset="-122"/>
              </a:rPr>
              <a:t>Oddaljenosti od vznožja vzpetin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l-SI" altLang="sl-SI" sz="3200">
                <a:latin typeface="Calibri" panose="020F0502020204030204" pitchFamily="34" charset="0"/>
                <a:ea typeface="Microsoft YaHei" panose="020B0503020204020204" pitchFamily="34" charset="-122"/>
              </a:rPr>
              <a:t>Anemograf</a:t>
            </a:r>
          </a:p>
          <a:p>
            <a:pPr lvl="1">
              <a:spcBef>
                <a:spcPts val="700"/>
              </a:spcBef>
              <a:buFont typeface="Arial" panose="020B0604020202020204" pitchFamily="34" charset="0"/>
              <a:buNone/>
            </a:pPr>
            <a:endParaRPr lang="sl-SI" altLang="sl-SI" sz="280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592A5431-1D4C-4FAD-A4F9-5685B65F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056438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(4:3)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2019-05-31T08:39:22Z</dcterms:created>
  <dcterms:modified xsi:type="dcterms:W3CDTF">2019-05-31T08:39:22Z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