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6" r:id="rId1"/>
  </p:sldMasterIdLst>
  <p:notesMasterIdLst>
    <p:notesMasterId r:id="rId25"/>
  </p:notesMasterIdLst>
  <p:sldIdLst>
    <p:sldId id="256" r:id="rId2"/>
    <p:sldId id="265" r:id="rId3"/>
    <p:sldId id="276" r:id="rId4"/>
    <p:sldId id="257" r:id="rId5"/>
    <p:sldId id="264" r:id="rId6"/>
    <p:sldId id="258" r:id="rId7"/>
    <p:sldId id="267" r:id="rId8"/>
    <p:sldId id="266" r:id="rId9"/>
    <p:sldId id="259" r:id="rId10"/>
    <p:sldId id="269" r:id="rId11"/>
    <p:sldId id="268" r:id="rId12"/>
    <p:sldId id="260" r:id="rId13"/>
    <p:sldId id="270" r:id="rId14"/>
    <p:sldId id="272" r:id="rId15"/>
    <p:sldId id="263" r:id="rId16"/>
    <p:sldId id="261" r:id="rId17"/>
    <p:sldId id="262" r:id="rId18"/>
    <p:sldId id="273" r:id="rId19"/>
    <p:sldId id="274" r:id="rId20"/>
    <p:sldId id="280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917FE9-EB63-4511-B5B3-EF71C03172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A9399-5B18-4FE6-BACD-28A053A264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371876-3B3B-4197-B822-964B21D904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B8C9AB-A682-468A-B72F-1A91DB99A5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052494-DA76-4370-BB33-4E26C323E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9E96B-BC3A-46D3-B608-45467348F6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31659-1B40-4E32-A888-41EC7725E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9054707-4E5C-463D-9C6B-B88F98E2F87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92B36D-C4F3-45BB-86E2-9B0E0CE44D90}"/>
              </a:ext>
            </a:extLst>
          </p:cNvPr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14342-2460-4FCF-8B0D-2312C8E1077C}"/>
              </a:ext>
            </a:extLst>
          </p:cNvPr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B3FA791-907E-420E-A241-3F26288D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1AE76A-70A3-4715-9058-1F2CD79A3D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1EDA711-46B1-46B5-8023-4E038E5AF4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D23448-A71A-4838-9A80-37E1939ECAB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8DC21FFF-7F05-4E76-A0C2-D90C09524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73679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D1C6DFCD-81DF-4DD1-B651-CCF0ED8F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F118-9A2C-4F56-8D93-11CD62D3082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28E51C6-893D-45F7-84EF-4CA69142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A87CBDAE-6F6E-432A-A19D-3F0715CC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9101-A9F9-46D0-85D5-CE47FBCCE1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64565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9100759-7C63-48AC-915E-7861A5ED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B88D-7C53-4145-BA17-A5EC3234CE1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7281823-BA43-46C6-BEBB-ED30E001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57474EE-C2D4-4237-9692-E37A2C02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1A3B6-5466-498E-9CC5-ECE54BB15D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60929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D895DF-AD7B-47DB-8F92-4C6A25A6F25D}"/>
              </a:ext>
            </a:extLst>
          </p:cNvPr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893DA7E-F9EA-42A9-852D-F3B30619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C8F706-5FBC-4943-9BB9-A296B149528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86E906B9-F1B8-48D7-B245-2CEFD8BBB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A81A0E-E388-4399-94EE-76823BAD0F2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39C57A6C-C7BE-4424-8AA3-9C0D7BA350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07034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80FCD4-F3D5-446B-8667-35519640D6D4}"/>
              </a:ext>
            </a:extLst>
          </p:cNvPr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FBBCA-624B-4E49-867B-1B6CCD4CD4FC}"/>
              </a:ext>
            </a:extLst>
          </p:cNvPr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1019EC-E6D9-412A-9FDE-219AA15D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2FED-3C2B-48E4-88C0-3AA70DEC03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B8CB593-FB1D-4AA5-B6AD-E23497FD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6DF38B-1782-4CC1-AC35-B055DCEC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F3B1B-D305-4E37-B5BF-B02F9A44B1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42091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E5F3ED-8028-42FA-9CA2-A33579530581}"/>
              </a:ext>
            </a:extLst>
          </p:cNvPr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3B0805-69E6-4151-BA18-A8A25435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17C97-FA90-43EA-87D4-2589154B7A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0B25260-FC2D-42B3-9512-2C391FE9D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BE77594-4BD3-49A8-8284-5BCDED40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9559-4552-4656-88DD-9A4761596D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50256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23">
            <a:extLst>
              <a:ext uri="{FF2B5EF4-FFF2-40B4-BE49-F238E27FC236}">
                <a16:creationId xmlns:a16="http://schemas.microsoft.com/office/drawing/2014/main" id="{D54CB800-4019-4AAD-A97F-939BB7E5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0A2CA-B3B8-4986-8172-4A2880ACD69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3470D5BE-4987-4CBE-B25D-8DD54B9D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21">
            <a:extLst>
              <a:ext uri="{FF2B5EF4-FFF2-40B4-BE49-F238E27FC236}">
                <a16:creationId xmlns:a16="http://schemas.microsoft.com/office/drawing/2014/main" id="{DAE7B945-0506-4E70-AD29-C0EDFE60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F7E1E-3CA1-4403-8ABD-8FF1AEA123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39746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55ECF7-3382-4183-82B8-463CCA43B7E2}"/>
              </a:ext>
            </a:extLst>
          </p:cNvPr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C85D5EC-59A1-4F31-A645-071EE195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CB0C-24A2-490E-94AE-996CC0C34B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6EF85FC-25B0-4F99-9D39-5B072411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85D50E7-4FBB-4AE8-AB36-AB132FBE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89FE-689C-493B-A027-4835D7C3AA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03792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>
            <a:extLst>
              <a:ext uri="{FF2B5EF4-FFF2-40B4-BE49-F238E27FC236}">
                <a16:creationId xmlns:a16="http://schemas.microsoft.com/office/drawing/2014/main" id="{85F128B4-ADC3-4EE1-953D-EB729848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3916-C65C-4349-866B-759FC0C6C38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E335E69A-A21B-496B-B58B-BD39F25C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1">
            <a:extLst>
              <a:ext uri="{FF2B5EF4-FFF2-40B4-BE49-F238E27FC236}">
                <a16:creationId xmlns:a16="http://schemas.microsoft.com/office/drawing/2014/main" id="{D4D53FA5-630D-422E-A895-A8E892E0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6B16-CE55-48A6-B07C-56F541EE82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73105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B4EEC4-95EA-4B85-AE63-BD95AB27759A}"/>
              </a:ext>
            </a:extLst>
          </p:cNvPr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7CBFC2-BB5F-4D06-B352-EF4E16C9812F}"/>
              </a:ext>
            </a:extLst>
          </p:cNvPr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0A8AC-DBA3-4341-8D37-35BB6CA132DB}"/>
              </a:ext>
            </a:extLst>
          </p:cNvPr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9EA73-5692-4B5C-990C-DA5AF157E54B}"/>
              </a:ext>
            </a:extLst>
          </p:cNvPr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E3982F-EF78-4063-8FB9-28895F1FF1D3}"/>
              </a:ext>
            </a:extLst>
          </p:cNvPr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E0DF99-FFE6-43CD-8802-D5F418BB2802}"/>
              </a:ext>
            </a:extLst>
          </p:cNvPr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DB3DC3-20F9-493E-9021-2DDCD932EC12}"/>
              </a:ext>
            </a:extLst>
          </p:cNvPr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2101E6-F358-4254-AF0A-BA48E62A1020}"/>
              </a:ext>
            </a:extLst>
          </p:cNvPr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6A8EF7-44FA-4204-9D68-3015B625E4AA}"/>
              </a:ext>
            </a:extLst>
          </p:cNvPr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73DFB2-03A8-45AF-8D12-4E2D7F3D691D}"/>
              </a:ext>
            </a:extLst>
          </p:cNvPr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614A1A-057F-4E53-B697-70CB8A5A27DB}"/>
              </a:ext>
            </a:extLst>
          </p:cNvPr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F4F93C-D539-4AA8-8E5C-B675DCA5C8C0}"/>
              </a:ext>
            </a:extLst>
          </p:cNvPr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5C268C-978D-4AC3-BF88-0D11FFC0A799}"/>
              </a:ext>
            </a:extLst>
          </p:cNvPr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5C680F-5535-4694-81FA-5A0C6B5F41D8}"/>
              </a:ext>
            </a:extLst>
          </p:cNvPr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E34CC636-DAD4-46AE-9023-11FD6243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6A2C-4E7B-43E8-A705-3E51017F3C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7A996C69-855F-4409-9AB6-A994DC42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3AE643D9-0169-493B-B315-E5641C04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DBAF64-58ED-4C0D-BCBE-5C3ECE38F9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752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886D66-4B73-46FD-A0E2-A2463E372F39}"/>
              </a:ext>
            </a:extLst>
          </p:cNvPr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7C0F84-E4D2-434B-894D-CE276E4C0E81}"/>
              </a:ext>
            </a:extLst>
          </p:cNvPr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35255-B56F-41E8-8B09-847BFFDC5142}"/>
              </a:ext>
            </a:extLst>
          </p:cNvPr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C4CB7-F2C5-41B7-842E-D003988FC28B}"/>
              </a:ext>
            </a:extLst>
          </p:cNvPr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21745B-85E4-4A7F-B5F4-046F40479B6B}"/>
              </a:ext>
            </a:extLst>
          </p:cNvPr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11753B-8B29-4142-8C27-17C5A3E81F7E}"/>
              </a:ext>
            </a:extLst>
          </p:cNvPr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EAF435-B157-4A44-9855-0821988F5DF7}"/>
              </a:ext>
            </a:extLst>
          </p:cNvPr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7E0F0F-7C1B-4F64-B745-54CDCE271F95}"/>
              </a:ext>
            </a:extLst>
          </p:cNvPr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DBFA9A-A376-4E65-B50C-4E90F5D364E5}"/>
              </a:ext>
            </a:extLst>
          </p:cNvPr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FF91FE-7176-42CD-BC6C-D6ABF8CB4562}"/>
              </a:ext>
            </a:extLst>
          </p:cNvPr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48981-C7E3-463F-A71E-3386E54EEEE2}"/>
              </a:ext>
            </a:extLst>
          </p:cNvPr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2967C7-9ED3-40D0-9945-429425C4131D}"/>
              </a:ext>
            </a:extLst>
          </p:cNvPr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7C4A27-9220-4BFE-A6F9-34FF9FA518F3}"/>
              </a:ext>
            </a:extLst>
          </p:cNvPr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6F186B-B85C-4435-BFAC-CD7978564B39}"/>
              </a:ext>
            </a:extLst>
          </p:cNvPr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862446A8-938A-4B09-B9F9-9B6DBE4D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CB92-0877-486D-8C29-3EE8CB9BD3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654EEE3D-087D-4D5F-8363-3B8BF023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BD4B08F3-7621-4655-AB97-299D37D9F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222F9F-D41F-48AA-9777-F5FE601454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5406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E44F72-540E-47E3-860F-986313672C5E}"/>
              </a:ext>
            </a:extLst>
          </p:cNvPr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D94E9A-24E3-4EC2-BD8E-69503951101C}"/>
              </a:ext>
            </a:extLst>
          </p:cNvPr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70BA-6BAE-42E2-B913-2B73A1A3DC6C}"/>
              </a:ext>
            </a:extLst>
          </p:cNvPr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EFE690-9405-478F-AA41-04D25C667EE7}"/>
              </a:ext>
            </a:extLst>
          </p:cNvPr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6BE5E1-BE42-4950-88A7-C29F16F47676}"/>
              </a:ext>
            </a:extLst>
          </p:cNvPr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7A4B7-AEA9-4EFA-8316-EA57A081ED1F}"/>
              </a:ext>
            </a:extLst>
          </p:cNvPr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055354-3B8B-4517-984A-0464FE444EB5}"/>
              </a:ext>
            </a:extLst>
          </p:cNvPr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B2C48F-3640-4588-8753-4EE3F023BC58}"/>
              </a:ext>
            </a:extLst>
          </p:cNvPr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160BB5-88EB-4B79-906D-2203BBC8D52E}"/>
              </a:ext>
            </a:extLst>
          </p:cNvPr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6384FB-8487-4652-94E0-50007FECCBD6}"/>
              </a:ext>
            </a:extLst>
          </p:cNvPr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1BFA1-976E-480C-BE1C-917C70E30A32}"/>
              </a:ext>
            </a:extLst>
          </p:cNvPr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7A96C7-35E2-449F-90CC-C10BBA0010DB}"/>
              </a:ext>
            </a:extLst>
          </p:cNvPr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A0F98D-4EDD-4D2E-848A-AF6647479CFE}"/>
              </a:ext>
            </a:extLst>
          </p:cNvPr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630739-48C1-49CC-8373-612604AFD909}"/>
              </a:ext>
            </a:extLst>
          </p:cNvPr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26D4ED-E6D1-46C3-A9F9-437741A5302D}"/>
              </a:ext>
            </a:extLst>
          </p:cNvPr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A501D6-FA60-4A51-A76C-7B10B2D77CAB}"/>
              </a:ext>
            </a:extLst>
          </p:cNvPr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D11C9D3-5EB2-49D0-8C95-A2AFD7F093BF}"/>
              </a:ext>
            </a:extLst>
          </p:cNvPr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810E89-2909-4A8B-AAA4-1543B6AB76F6}"/>
              </a:ext>
            </a:extLst>
          </p:cNvPr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1EB7481-3330-466C-9893-F392E3CA5B43}"/>
              </a:ext>
            </a:extLst>
          </p:cNvPr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F25CBBA-7623-43E3-B027-D449893A9B25}"/>
              </a:ext>
            </a:extLst>
          </p:cNvPr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0EDA996-EB91-4370-B3AC-68FBED0BEFDA}"/>
              </a:ext>
            </a:extLst>
          </p:cNvPr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753BB7D-E43F-444F-A8BB-FF33E5F0511E}"/>
              </a:ext>
            </a:extLst>
          </p:cNvPr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7DDC48-9E19-4352-A2A3-8515C4151760}"/>
              </a:ext>
            </a:extLst>
          </p:cNvPr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F47D64F-8D1B-4021-AC21-587A94BA9936}"/>
              </a:ext>
            </a:extLst>
          </p:cNvPr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8" name="Text Placeholder 8">
            <a:extLst>
              <a:ext uri="{FF2B5EF4-FFF2-40B4-BE49-F238E27FC236}">
                <a16:creationId xmlns:a16="http://schemas.microsoft.com/office/drawing/2014/main" id="{4E3F02B9-6B6E-4259-B945-0D87F94394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6B11D29C-017A-403A-B4FA-413E743D4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FF6DA5-859D-466D-BC26-8FC35B35C59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ED5209-0A9E-4B03-A359-49E6BFFA4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D8419DA-A0ED-41C2-8CD9-2B9169A5A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F1303B67-3658-4B8E-8E45-1B1D8E1F2BB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69000E0-B1EC-41CA-9BA7-0605F010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895" r:id="rId5"/>
    <p:sldLayoutId id="2147483903" r:id="rId6"/>
    <p:sldLayoutId id="2147483896" r:id="rId7"/>
    <p:sldLayoutId id="2147483904" r:id="rId8"/>
    <p:sldLayoutId id="2147483905" r:id="rId9"/>
    <p:sldLayoutId id="2147483897" r:id="rId10"/>
    <p:sldLayoutId id="2147483898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500"/>
        </a:spcBef>
        <a:spcAft>
          <a:spcPct val="0"/>
        </a:spcAft>
        <a:buClr>
          <a:srgbClr val="EB641B"/>
        </a:buClr>
        <a:buSzPct val="85000"/>
        <a:buFont typeface="Wingdings 2" panose="05020102010507070707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39639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474B78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rg.si/?p=6b&amp;s=1&amp;id=3&amp;cat=2" TargetMode="External"/><Relationship Id="rId2" Type="http://schemas.openxmlformats.org/officeDocument/2006/relationships/hyperlink" Target="http://sl.wikipedia.org/wiki/Celj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at.si/" TargetMode="External"/><Relationship Id="rId4" Type="http://schemas.openxmlformats.org/officeDocument/2006/relationships/hyperlink" Target="http://www.arso.gov.s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BF78-90B4-48AA-B718-DC355E0C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620713"/>
            <a:ext cx="8229600" cy="1828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/>
              <a:t>CELJE</a:t>
            </a:r>
          </a:p>
        </p:txBody>
      </p:sp>
      <p:pic>
        <p:nvPicPr>
          <p:cNvPr id="9219" name="Picture 5" descr="C:\Users\Blaž\Desktop\celje\Untitled-1.png">
            <a:extLst>
              <a:ext uri="{FF2B5EF4-FFF2-40B4-BE49-F238E27FC236}">
                <a16:creationId xmlns:a16="http://schemas.microsoft.com/office/drawing/2014/main" id="{A597CA5F-F9A4-49FB-9C26-FFBD7635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981075"/>
            <a:ext cx="11525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Blaž\Desktop\celje\KLIMOGRAMTEMP.jpg">
            <a:extLst>
              <a:ext uri="{FF2B5EF4-FFF2-40B4-BE49-F238E27FC236}">
                <a16:creationId xmlns:a16="http://schemas.microsoft.com/office/drawing/2014/main" id="{97DF08B4-460A-48E3-B31C-7DC426F9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A2494F-0416-4263-BFF3-8FA84289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788" y="0"/>
            <a:ext cx="2843212" cy="4587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latin typeface="Arial Black" pitchFamily="34" charset="0"/>
              </a:rPr>
              <a:t>Graf letnih temperatur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9C41D1-4EE5-4C81-B851-6DCCF762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9459" name="Picture 3" descr="C:\Users\Blaž\Desktop\celje\KLIMOGRAMPAD.jpg">
            <a:extLst>
              <a:ext uri="{FF2B5EF4-FFF2-40B4-BE49-F238E27FC236}">
                <a16:creationId xmlns:a16="http://schemas.microsoft.com/office/drawing/2014/main" id="{1746066A-A4D4-402C-89C3-BF013D02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>
            <a:extLst>
              <a:ext uri="{FF2B5EF4-FFF2-40B4-BE49-F238E27FC236}">
                <a16:creationId xmlns:a16="http://schemas.microsoft.com/office/drawing/2014/main" id="{76F5ED05-65FD-4045-AAC7-78DAC8A04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8913"/>
            <a:ext cx="493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sl-SI" altLang="sl-SI">
                <a:solidFill>
                  <a:schemeClr val="bg1"/>
                </a:solidFill>
                <a:latin typeface="Arial Black" panose="020B0A04020102020204" pitchFamily="34" charset="0"/>
              </a:rPr>
              <a:t>Graf povprečnih letnih padavin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2F4F-0B8F-41AB-87B1-212251DE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Prebivalstvo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7D04-2150-4732-8EFE-CAE3967FBC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- 50.039 prebivalcev (občina)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Število prebivalcev v 20. stoletju hitro narastlo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- 3. največje slovensko mesto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laž\Desktop\celje\9aaaba062ccefa962c4fd89303b27d62.png">
            <a:extLst>
              <a:ext uri="{FF2B5EF4-FFF2-40B4-BE49-F238E27FC236}">
                <a16:creationId xmlns:a16="http://schemas.microsoft.com/office/drawing/2014/main" id="{D4652E44-9F88-4743-A703-47E0C557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BCAB24-4297-4B25-B31F-1C263B92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sz="1800" dirty="0">
                <a:solidFill>
                  <a:schemeClr val="bg1"/>
                </a:solidFill>
              </a:rPr>
            </a:br>
            <a:endParaRPr lang="sl-SI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Content Placeholder 4">
            <a:extLst>
              <a:ext uri="{FF2B5EF4-FFF2-40B4-BE49-F238E27FC236}">
                <a16:creationId xmlns:a16="http://schemas.microsoft.com/office/drawing/2014/main" id="{A9B39392-FF04-431A-A02B-E1580E6A99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84963" y="0"/>
            <a:ext cx="2459037" cy="39211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1800">
                <a:solidFill>
                  <a:schemeClr val="bg1"/>
                </a:solidFill>
              </a:rPr>
              <a:t>Rast števila prebivalcev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laž\Desktop\celje\Brez naslova.png">
            <a:extLst>
              <a:ext uri="{FF2B5EF4-FFF2-40B4-BE49-F238E27FC236}">
                <a16:creationId xmlns:a16="http://schemas.microsoft.com/office/drawing/2014/main" id="{B020C330-CBEB-485B-831B-DB4D0E91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6309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26A726-18A2-497E-88FA-6E5FAF45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Starostna piramida Celja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AAB4-88BA-48BB-B432-0767FBE3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Gospodarstvo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42DA-99CC-4C6E-9CD3-46B9C73515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Aktivno zaposlenih - 23.553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Nezaposleni - 4.475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Povprečna neto plača – 880€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Večja podjetja: Cinkarna Celje, Mlekarna Celeia, Gradis (gradbeno podjetje)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C653-5D8C-4E2C-B484-FF598495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Zgodovina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02B4-5E0C-4F15-8588-645C34AEBF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Leta 45 postane rimsko mesto – Celeia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V 6. stoletju mesto porušijo Huni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V Srednjem veku mesto obnovijo, vladajo mu Celjski grofje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Po izumrtju celjskih grofov mesto prevzamejo Habsburžani</a:t>
            </a:r>
            <a:r>
              <a:rPr lang="sl-SI" dirty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- Veliko ohranjenih zgodovinskih zgradb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199D-4CA8-47DA-8946-DC7FF465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Znamenitosti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4E164-4E0F-43F2-B24B-3C1659050C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Celjski grad (13. stoletje)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Celjski dom (1905)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Ljudska posojilnica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Marijino znamenje na Glavnem trgu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shrani.si/f/1e/Ru/4M4yFkgU/p8130002.jpg">
            <a:extLst>
              <a:ext uri="{FF2B5EF4-FFF2-40B4-BE49-F238E27FC236}">
                <a16:creationId xmlns:a16="http://schemas.microsoft.com/office/drawing/2014/main" id="{59D7CC1B-0E22-4C45-8AAD-12411E0C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FBD657-44CC-478D-B421-7E4123D0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8925" y="0"/>
            <a:ext cx="1235075" cy="458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bg1"/>
                </a:solidFill>
              </a:rPr>
              <a:t>Celjski grad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zvkds.si/media/images/gallery/secesijska-arhitektura-celje-celjski-dom_lightbox-1024-768.jpg">
            <a:extLst>
              <a:ext uri="{FF2B5EF4-FFF2-40B4-BE49-F238E27FC236}">
                <a16:creationId xmlns:a16="http://schemas.microsoft.com/office/drawing/2014/main" id="{BA18945E-FE74-46CF-93C9-B4645F0C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C78632-5651-4215-B3E5-F891F98D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3" y="-242888"/>
            <a:ext cx="2746375" cy="674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bg1"/>
                </a:solidFill>
              </a:rPr>
              <a:t>Celjski dom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laž\Desktop\celje\800px-Celje_-_pogled_z_gradu.JPG">
            <a:extLst>
              <a:ext uri="{FF2B5EF4-FFF2-40B4-BE49-F238E27FC236}">
                <a16:creationId xmlns:a16="http://schemas.microsoft.com/office/drawing/2014/main" id="{83C0F3B1-58D0-43A0-8FA2-F03A5DDD2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0"/>
            <a:ext cx="9272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DC0ACE-8287-4377-B79C-5B386173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50" y="0"/>
            <a:ext cx="730250" cy="458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bg1"/>
                </a:solidFill>
              </a:rPr>
              <a:t>Celje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7slon.com/blogs/slovoni/images/CeljeinStarigrad_93F8/01Ljudskaposojilnica.jpg">
            <a:extLst>
              <a:ext uri="{FF2B5EF4-FFF2-40B4-BE49-F238E27FC236}">
                <a16:creationId xmlns:a16="http://schemas.microsoft.com/office/drawing/2014/main" id="{36D8AE90-CF9C-4B4A-AD79-FE2C017C2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4510BB6-6480-4A95-9290-1A8483103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2588" y="0"/>
            <a:ext cx="8305800" cy="381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800" dirty="0">
                <a:solidFill>
                  <a:schemeClr val="bg1"/>
                </a:solidFill>
              </a:rPr>
              <a:t>Ljudska posojilnica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78C587-E66B-4507-837F-931C708EF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3E7259D8-A47D-403F-97CB-0AB1A328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F556C0-4FD0-460E-BA64-CBC6FCE2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888" y="0"/>
            <a:ext cx="2817812" cy="387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bg1"/>
                </a:solidFill>
              </a:rPr>
              <a:t>Marijino znamenje, Glavni trg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0686-79B5-4ADD-B253-DC10BBED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Znane osebnosti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FF678-ACE2-4161-9EC6-15DB3E14CAE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</a:t>
            </a:r>
            <a:r>
              <a:rPr lang="sl-SI" dirty="0"/>
              <a:t>Janez Lapajne (1967-)</a:t>
            </a:r>
            <a:endParaRPr lang="sl-SI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Jolanda Čeplak (1976-)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Oto Pestner </a:t>
            </a:r>
            <a:r>
              <a:rPr lang="sl-SI">
                <a:latin typeface="+mj-lt"/>
              </a:rPr>
              <a:t>(1956-) </a:t>
            </a:r>
            <a:endParaRPr lang="sl-SI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5A0C-2A99-440D-BE66-3576E3FF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653CA64-6B45-4001-A88D-7344569191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hlinkClick r:id="rId2"/>
              </a:rPr>
              <a:t>http://sl.wikipedia.org/wiki/Celje</a:t>
            </a: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hlinkClick r:id="rId3"/>
              </a:rPr>
              <a:t>http://www.ekorg.si/?p=6b&amp;s=1&amp;id=3&amp;cat=2</a:t>
            </a: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hlinkClick r:id="rId4"/>
              </a:rPr>
              <a:t>http://www.arso.gov.si/</a:t>
            </a:r>
            <a:endParaRPr lang="sl-SI" altLang="sl-SI"/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>
                <a:hlinkClick r:id="rId5"/>
              </a:rPr>
              <a:t>http://www.stat.si/</a:t>
            </a:r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261.photobucket.com/albums/ii46/unionlj/P7051490.jpg">
            <a:extLst>
              <a:ext uri="{FF2B5EF4-FFF2-40B4-BE49-F238E27FC236}">
                <a16:creationId xmlns:a16="http://schemas.microsoft.com/office/drawing/2014/main" id="{EC6E7879-31D9-4B55-A766-4BE9C1FB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F95DB1-1420-4468-9059-60221B7C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675" y="0"/>
            <a:ext cx="1584325" cy="485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bg1"/>
                </a:solidFill>
              </a:rPr>
              <a:t>Center  Celja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24E5-6DB1-412C-9EAA-B0618781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Lega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8EE5-708D-4610-9B7A-31335BC8EC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predalpski svet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Spodnja  Savinjska dolina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Med Ljubljano in Mariborom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Blaž\Desktop\celje\800px-Zemljevid_makroregij_Slovenije.png">
            <a:extLst>
              <a:ext uri="{FF2B5EF4-FFF2-40B4-BE49-F238E27FC236}">
                <a16:creationId xmlns:a16="http://schemas.microsoft.com/office/drawing/2014/main" id="{AC2A1E36-B9A5-4978-91A8-199AF6996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E309-3AD5-4142-AEA3-BCAEE6DB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Površje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9C9C0-33CA-4746-AF9F-9B3DBA9110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Prevladuje ravninski del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Povprečna nadmorska višina – 241m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Na jugu zapirajo hribovja visoka 400-500m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Najvišji vrh Hom 580m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Poplavno območje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sl-SI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laž\Desktop\celje\celjesatelit.jpg">
            <a:extLst>
              <a:ext uri="{FF2B5EF4-FFF2-40B4-BE49-F238E27FC236}">
                <a16:creationId xmlns:a16="http://schemas.microsoft.com/office/drawing/2014/main" id="{43CFFFFB-D7B7-42A6-9DC8-84B8230B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5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laž\Desktop\070111013616b.jpg">
            <a:extLst>
              <a:ext uri="{FF2B5EF4-FFF2-40B4-BE49-F238E27FC236}">
                <a16:creationId xmlns:a16="http://schemas.microsoft.com/office/drawing/2014/main" id="{4CE63709-5A17-420A-889E-5B40B691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849382F-4793-4780-8014-5DB783B7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525" y="0"/>
            <a:ext cx="2530475" cy="387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bg1"/>
                </a:solidFill>
                <a:latin typeface="+mn-lt"/>
              </a:rPr>
              <a:t>Zračni posnetek J dela Celja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7307F-C036-44EC-B649-D8FB0C58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Podnebje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D69A-9486-41B1-8C2B-8CFE3BA81A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Prehodno celinsko podnebje</a:t>
            </a: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Povprečna letna temperatura 9°C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Povprečna količina padavin 1150mm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V zimskem obdobju se pojavlja tempreaturni obrat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+mj-lt"/>
              </a:rPr>
              <a:t>- 125 dni megle na leto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sl-SI" dirty="0"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0</TotalTime>
  <Words>295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Constantia</vt:lpstr>
      <vt:lpstr>Wingdings</vt:lpstr>
      <vt:lpstr>Wingdings 2</vt:lpstr>
      <vt:lpstr>Currency</vt:lpstr>
      <vt:lpstr>CELJE</vt:lpstr>
      <vt:lpstr>Celje </vt:lpstr>
      <vt:lpstr>Center  Celja</vt:lpstr>
      <vt:lpstr>Lega</vt:lpstr>
      <vt:lpstr>PowerPoint Presentation</vt:lpstr>
      <vt:lpstr>Površje</vt:lpstr>
      <vt:lpstr>PowerPoint Presentation</vt:lpstr>
      <vt:lpstr>Zračni posnetek J dela Celja</vt:lpstr>
      <vt:lpstr>Podnebje</vt:lpstr>
      <vt:lpstr>Graf letnih temperatur</vt:lpstr>
      <vt:lpstr>PowerPoint Presentation</vt:lpstr>
      <vt:lpstr>Prebivalstvo</vt:lpstr>
      <vt:lpstr> </vt:lpstr>
      <vt:lpstr>Starostna piramida Celja</vt:lpstr>
      <vt:lpstr>Gospodarstvo</vt:lpstr>
      <vt:lpstr>Zgodovina</vt:lpstr>
      <vt:lpstr>Znamenitosti</vt:lpstr>
      <vt:lpstr>Celjski grad</vt:lpstr>
      <vt:lpstr>Celjski dom</vt:lpstr>
      <vt:lpstr>PowerPoint Presentation</vt:lpstr>
      <vt:lpstr>Marijino znamenje, Glavni trg</vt:lpstr>
      <vt:lpstr>Znane osebnosti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2019-05-31T08:39:23Z</dcterms:created>
  <dcterms:modified xsi:type="dcterms:W3CDTF">2019-05-31T08:39:23Z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