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CF1A-1B06-4FD9-B734-0E1543E8A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6EC0F-F1A9-482F-9C32-9AEF42C8E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9D4FC-5F8B-4D8E-8433-DBB70C24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5A34-7F86-4599-8E48-69C223F7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566DE-0D2C-4044-A801-F5A387F6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A1CA3-EBF0-493D-AB3E-C36241FAAE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27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6056-A4A9-48FE-ACCC-99147BD9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A947C-3F60-479F-A10B-2E4171464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E1143-E44B-4003-A14A-B51E1C0F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AC655-41B1-4995-814F-7F1A2BE3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DF2E8-4B4D-40FC-8373-3E3F05B1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A5346-AB8B-476A-A90C-36FCB9A9E4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496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9548E-8B57-4532-9497-94D20DD7B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6F9C-C243-4ABA-BA64-954BDA4B2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B8E30-1E14-4432-B783-8F3E62F8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8371-F52D-420B-8B3D-7C298874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602CD-C8D0-4270-A178-E23B9895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02882-3AE7-48C4-B1A2-3CBDD684F3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641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0AA3-593C-4255-AD9B-81A44D4C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1086-D263-48E5-AEF3-1BCEC4739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E41FB-2AD2-402F-84ED-00534FA8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77CF1-4CD8-4152-A495-B2F41F96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DBC4B-D34A-4350-85AE-EA743255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EE563-7DEB-4C37-9940-3886957D78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18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4A89-8391-4EEC-A69C-6D33D5D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4E4C2-D407-4AD9-8D2A-EE64BD788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10C4-3B49-4B57-B78A-14EBB970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D8470-43C4-4F68-A392-B1C9C663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75FC9-4F1B-4196-B5C0-312567F6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38F43-F7CC-4CA4-A185-3FBF62789F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033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6BF7-4FDE-4133-8EE0-9F19D9BA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0D38-3741-4C8D-A642-90D76272C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A0582-39B4-4A7C-A689-702699481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541A6-B9B2-485B-B080-34ACBF0F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CC788-044B-4BDE-AF71-310CED37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F6B54-4DCF-41BD-B7B0-8C632152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AAF9-90A0-4FCD-8033-44386E8FF3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25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4125-3CE7-4163-B9D4-49CC8F45F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A6955-574C-4277-8EDF-B76DFE33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0B302-B485-4D67-9186-D445A4669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83D85-4409-4FCC-A9CA-AFF211A55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82921-3153-4117-AFB2-A60A3DE0E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30662-7D82-435F-A3EB-DF3F72D7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8671D-0618-4993-B76D-4AE8497D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8101-F453-488E-A00A-E11710BB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9C84C-3348-4612-8D7E-1259E35D26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582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F953-003B-42ED-BFDC-747E66B1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CAE3C-25BE-437A-97BC-D06F27A4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01F7A-5523-4A07-AD2D-35DC2279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273FA-2741-427E-9A90-916FD980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8726-E193-4D3C-A168-C0A586384B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953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ABAC9-E675-46B7-88B1-2118066A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28D46-7F57-49BF-9D20-E31FB347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4ADC3-BE07-4D42-A206-537A2782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21CDB-A25E-4390-B1CB-B49EF514E1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651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968B-F41C-4F68-89D9-9C716BA6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1BFD4-62A4-4426-A7EA-ACDD1C91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B8ABF-DFBD-46FA-985E-5373641D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4BB2E-5304-4AEF-9B9A-95A3C8B8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84AFE-DFE5-4F0D-934D-A6795516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62024-54F3-4D27-AF88-286729BB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D2963-981C-455D-BB95-AA32E03DAB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665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CB9A-2C8D-4AD4-BA24-FA740AA6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4DE89F-AF43-40A6-A63F-FBE723CB0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38543-D728-4FAC-9694-3790C6945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48314-2A2B-4265-927A-E2BF6698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73EB3-9299-44F6-B8BC-8E70B74F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5B50E-175F-4B19-A579-459B90FF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0D9A0-FD89-4B92-80B0-78BCCCFE14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999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1E6B8B-0357-443C-804B-FB2852F84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9576B3-AB91-43E0-9B9F-83694B087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50A8B7-57A0-438E-8762-65D1EDFD72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0ABAA6-2603-4949-80D2-98AF08E1A1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480E53-7A00-4F63-963E-2C3C2D7DD8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CF43B9-42EE-419F-9851-AB5AF7BF2CD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eljska kotlina">
            <a:extLst>
              <a:ext uri="{FF2B5EF4-FFF2-40B4-BE49-F238E27FC236}">
                <a16:creationId xmlns:a16="http://schemas.microsoft.com/office/drawing/2014/main" id="{D2C908D6-5201-4032-84E2-A75DDC532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D679EBED-06EA-4934-9B0C-B78DFEF2D1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439862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sl-SI" altLang="sl-SI" sz="4400">
                <a:solidFill>
                  <a:schemeClr val="folHlink"/>
                </a:solidFill>
                <a:latin typeface="Ravie" panose="04040805050809020602" pitchFamily="82" charset="0"/>
              </a:rPr>
              <a:t>Celjska kotlina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03941AB-238F-495B-9BB4-16BFD8CFBB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sl-SI" altLang="sl-SI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oblaki">
            <a:extLst>
              <a:ext uri="{FF2B5EF4-FFF2-40B4-BE49-F238E27FC236}">
                <a16:creationId xmlns:a16="http://schemas.microsoft.com/office/drawing/2014/main" id="{58336D33-4180-4D76-BF54-CA47DB08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888065C1-BBA5-4ADD-BBFE-AF51498D7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folHlink"/>
                </a:solidFill>
                <a:latin typeface="Ravie" panose="04040805050809020602" pitchFamily="82" charset="0"/>
              </a:rPr>
              <a:t>Viri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E5ADEDE-890F-4808-8664-F2CFB7EF6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>
                <a:latin typeface="Monotype Corsiva" panose="03010101010201010101" pitchFamily="66" charset="0"/>
              </a:rPr>
              <a:t>*http://sl.wikipedia.org/wiki/Celjska_kotlina</a:t>
            </a:r>
          </a:p>
          <a:p>
            <a:pPr>
              <a:buFontTx/>
              <a:buNone/>
            </a:pPr>
            <a:r>
              <a:rPr lang="sl-SI" altLang="sl-SI">
                <a:latin typeface="Monotype Corsiva" panose="03010101010201010101" pitchFamily="66" charset="0"/>
              </a:rPr>
              <a:t>*www.Celjska kotlina.com</a:t>
            </a:r>
          </a:p>
          <a:p>
            <a:pPr>
              <a:buFontTx/>
              <a:buNone/>
            </a:pPr>
            <a:r>
              <a:rPr lang="sl-SI" altLang="sl-SI">
                <a:latin typeface="Monotype Corsiva" panose="03010101010201010101" pitchFamily="66" charset="0"/>
              </a:rPr>
              <a:t>*knjiga:Priročnik za popotnika ali poslovnega človeka-Savinjsko(Celje,Velenje)A-Ž</a:t>
            </a:r>
          </a:p>
          <a:p>
            <a:pPr>
              <a:buFontTx/>
              <a:buNone/>
            </a:pPr>
            <a:endParaRPr lang="sl-SI" altLang="sl-SI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FB342F6-08D5-4D10-903A-CA12B5A12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folHlink"/>
                </a:solidFill>
                <a:latin typeface="Ravie" panose="04040805050809020602" pitchFamily="82" charset="0"/>
              </a:rPr>
              <a:t>Lega</a:t>
            </a:r>
          </a:p>
        </p:txBody>
      </p:sp>
      <p:pic>
        <p:nvPicPr>
          <p:cNvPr id="3076" name="Picture 4" descr="celjska kotlina+">
            <a:extLst>
              <a:ext uri="{FF2B5EF4-FFF2-40B4-BE49-F238E27FC236}">
                <a16:creationId xmlns:a16="http://schemas.microsoft.com/office/drawing/2014/main" id="{53699C6D-4651-433A-B865-76CCEABC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64B0EBF5-069E-41DD-B0F5-9E56BA1C7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*Celjska kotlina je tretja največja kotlina v Sloveniji</a:t>
            </a:r>
          </a:p>
          <a:p>
            <a:pPr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*Streh strani jo obdaja strm obod:-na jugu Posavsko                                      hribovje</a:t>
            </a:r>
          </a:p>
          <a:p>
            <a:pPr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-na zahodu zakraseli planoti Dobrovlje in Menina</a:t>
            </a:r>
          </a:p>
          <a:p>
            <a:pPr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-na severu Velenjsko hribovje</a:t>
            </a:r>
          </a:p>
          <a:p>
            <a:pPr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-ter vzhodno podaljški Karavank</a:t>
            </a:r>
          </a:p>
          <a:p>
            <a:pPr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*Proti vzhodu je odprta in prehaja v Voglajnsko gričevje</a:t>
            </a:r>
          </a:p>
          <a:p>
            <a:pPr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*Velenjska kotlina na severo-zahodu je geološko del Celjske kotline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eljska kotlina++">
            <a:extLst>
              <a:ext uri="{FF2B5EF4-FFF2-40B4-BE49-F238E27FC236}">
                <a16:creationId xmlns:a16="http://schemas.microsoft.com/office/drawing/2014/main" id="{AE790A1C-DE99-417D-BA46-EFCFF626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C5EDC3C2-5CB0-43C9-85AC-4576A2C87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folHlink"/>
                </a:solidFill>
                <a:latin typeface="Ravie" panose="04040805050809020602" pitchFamily="82" charset="0"/>
              </a:rPr>
              <a:t>Površje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F4FB4C4-32F7-470F-88AF-7AB52F376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>
                <a:solidFill>
                  <a:schemeClr val="bg1"/>
                </a:solidFill>
                <a:latin typeface="Monotype Corsiva" panose="03010101010201010101" pitchFamily="66" charset="0"/>
              </a:rPr>
              <a:t>*Površje v južnem delu Saleške doline je prodnato,peščeno in ilovnato,v osrčju kotline na vzhodu,pa je gričevnat svet,ki ga vmesna podolja in rečne doline razčlenjujejo na Ložniško,Hudinjsko in Voglajnsko gričevje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odnebje">
            <a:extLst>
              <a:ext uri="{FF2B5EF4-FFF2-40B4-BE49-F238E27FC236}">
                <a16:creationId xmlns:a16="http://schemas.microsoft.com/office/drawing/2014/main" id="{ADCA25A8-976D-406D-A19E-C8D7C90E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166BF8A0-9D6F-4FCF-B628-7065C7F34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folHlink"/>
                </a:solidFill>
                <a:latin typeface="Ravie" panose="04040805050809020602" pitchFamily="82" charset="0"/>
              </a:rPr>
              <a:t>Podnebje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2627743-BAA6-48D1-B0D9-8F0D82BBC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*Odprtost kotline proti vzhodu omogoča vdore hladnejšega zraka pozimi in nekoliko toplejšega zraka poleti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*V hladni polovici leta je v ravninskih delih pogost temperaturni obrat,v gričevju pa se na prisojah nad dnom dolin razteza toplotni pas,ugoden za sadjarstvo in ponekod za vinogradništvo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*Najbolj hladen je januar(ok.-2°C)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*Najbolj topel pa je julij(ok.19°C)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*Letna količina padavin se zmanjšuje od zahoda proti vzhodu,njihova razporeditev je ugodna predvsem za pridelovanje hmelja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av_r7">
            <a:extLst>
              <a:ext uri="{FF2B5EF4-FFF2-40B4-BE49-F238E27FC236}">
                <a16:creationId xmlns:a16="http://schemas.microsoft.com/office/drawing/2014/main" id="{0FCCAB34-C7A6-4D20-9AFF-E22E9322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48E3017C-4F8C-4AED-9ABC-C9402BF24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folHlink"/>
                </a:solidFill>
                <a:latin typeface="Ravie" panose="04040805050809020602" pitchFamily="82" charset="0"/>
              </a:rPr>
              <a:t>Vodovje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87D23AF-0E86-42B9-8F44-320D47616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>
                <a:solidFill>
                  <a:schemeClr val="bg1"/>
                </a:solidFill>
                <a:latin typeface="Monotype Corsiva" panose="03010101010201010101" pitchFamily="66" charset="0"/>
              </a:rPr>
              <a:t>*Glavna reka Savinja tu dobi pritoke Pako,Bolsko in Ložnico,v enem najbolj izrazitih sotočij v Sloveniji na območju Celja pa Voglajno,v katero se pred izlivom izteka Hudinja,ter Ložnico s pritokoma Sušnico in Kaprivnico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2e-jer so topoli je voda">
            <a:extLst>
              <a:ext uri="{FF2B5EF4-FFF2-40B4-BE49-F238E27FC236}">
                <a16:creationId xmlns:a16="http://schemas.microsoft.com/office/drawing/2014/main" id="{16DD04C6-85D3-4698-8491-B4DF732C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3B1B9455-522F-4943-AAE3-D30AE537A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folHlink"/>
                </a:solidFill>
                <a:latin typeface="Ravie" panose="04040805050809020602" pitchFamily="82" charset="0"/>
              </a:rPr>
              <a:t>Rastje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7DA16DB-1D27-4D4F-8591-B5DD3524F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>
                <a:latin typeface="Monotype Corsiva" panose="03010101010201010101" pitchFamily="66" charset="0"/>
              </a:rPr>
              <a:t>*Ob Savinji so ozki nasadi topola,pri ilovnatem obrobju so manjše krpe z mešanim gozdom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accent2"/>
                </a:solidFill>
                <a:latin typeface="Monotype Corsiva" panose="03010101010201010101" pitchFamily="66" charset="0"/>
              </a:rPr>
              <a:t>*</a:t>
            </a:r>
            <a:r>
              <a:rPr lang="sl-SI" altLang="sl-SI">
                <a:latin typeface="Monotype Corsiva" panose="03010101010201010101" pitchFamily="66" charset="0"/>
              </a:rPr>
              <a:t>V gričevju prevladujejo mešani sestoji</a:t>
            </a:r>
            <a:r>
              <a:rPr lang="sl-SI" altLang="sl-SI">
                <a:solidFill>
                  <a:schemeClr val="bg1"/>
                </a:solidFill>
                <a:latin typeface="Monotype Corsiva" panose="03010101010201010101" pitchFamily="66" charset="0"/>
              </a:rPr>
              <a:t> bukve,hrasta,kostanja,bora in smreke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bg1"/>
                </a:solidFill>
                <a:latin typeface="Monotype Corsiva" panose="03010101010201010101" pitchFamily="66" charset="0"/>
              </a:rPr>
              <a:t>*Gozdov je največ v osojnih legah,precej tudi na dnu ilovnatih dolinic;takšen je velik gozd Dobrava vzhodno od Nove Cerkve v Dobrnskem polju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nocnoCelje">
            <a:extLst>
              <a:ext uri="{FF2B5EF4-FFF2-40B4-BE49-F238E27FC236}">
                <a16:creationId xmlns:a16="http://schemas.microsoft.com/office/drawing/2014/main" id="{98A3BD8E-57C2-447F-AFDC-CDF080082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7521FBB4-2261-456F-9CCD-8FEBB44BA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folHlink"/>
                </a:solidFill>
                <a:latin typeface="Ravie" panose="04040805050809020602" pitchFamily="82" charset="0"/>
              </a:rPr>
              <a:t>Poselitev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4E5D40A-3EA5-47CB-862D-728CA9E6F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800">
                <a:solidFill>
                  <a:schemeClr val="bg1"/>
                </a:solidFill>
                <a:latin typeface="Monotype Corsiva" panose="03010101010201010101" pitchFamily="66" charset="0"/>
              </a:rPr>
              <a:t>*Celjska kotlina je ena najbolj gosto naseljenih v Sloveniji,ravnina približno petkrat gosteje od gričevnatega sveta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>
                <a:solidFill>
                  <a:schemeClr val="bg1"/>
                </a:solidFill>
                <a:latin typeface="Monotype Corsiva" panose="03010101010201010101" pitchFamily="66" charset="0"/>
              </a:rPr>
              <a:t>*Bila je že zgodaj izkrčena,zlasti njen južni in vzhodni del,kjer so našli številne arheološke ostanke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>
                <a:solidFill>
                  <a:schemeClr val="bg1"/>
                </a:solidFill>
                <a:latin typeface="Monotype Corsiva" panose="03010101010201010101" pitchFamily="66" charset="0"/>
              </a:rPr>
              <a:t>*Zdaj so an ravnini gručasta in deloma obcestna precej urbanizirana naselja,po gričevju je poselitev bol razložena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>
                <a:solidFill>
                  <a:schemeClr val="bg1"/>
                </a:solidFill>
                <a:latin typeface="Monotype Corsiva" panose="03010101010201010101" pitchFamily="66" charset="0"/>
              </a:rPr>
              <a:t>*Glavni središčni kraji so Celje,Velenje,Žalec,Polzela,Vransko,Vojnik,Dobrna,Šmartno ob Paki,Šoštanj...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5_B_celje_pogled_z_gradu">
            <a:extLst>
              <a:ext uri="{FF2B5EF4-FFF2-40B4-BE49-F238E27FC236}">
                <a16:creationId xmlns:a16="http://schemas.microsoft.com/office/drawing/2014/main" id="{065879F9-12DD-4401-BCE4-D5A3616B8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1752F842-6713-4C51-8E03-23C75E30A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folHlink"/>
                </a:solidFill>
                <a:latin typeface="Ravie" panose="04040805050809020602" pitchFamily="82" charset="0"/>
              </a:rPr>
              <a:t>Gospodarstvo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AE646D4-9CCA-417C-93C2-DB4E09D64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°</a:t>
            </a:r>
            <a:r>
              <a:rPr lang="sl-SI" altLang="sl-SI" sz="2800">
                <a:solidFill>
                  <a:schemeClr val="hlink"/>
                </a:solidFill>
                <a:latin typeface="Monotype Corsiva" panose="03010101010201010101" pitchFamily="66" charset="0"/>
              </a:rPr>
              <a:t>KMETIJSTVO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*Čeprav je ravnina močno industrializirana,je pomembna vloga kmetijstva,zlasti hmeljarstva,poljedelstva in govedoreje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*Kmetijstvo je nadpovprečno intenzivno,tržno usmerjeno in specializirano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°</a:t>
            </a:r>
            <a:r>
              <a:rPr lang="sl-SI" altLang="sl-SI" sz="2800">
                <a:solidFill>
                  <a:schemeClr val="hlink"/>
                </a:solidFill>
                <a:latin typeface="Monotype Corsiva" panose="03010101010201010101" pitchFamily="66" charset="0"/>
              </a:rPr>
              <a:t>INDUSTRIJA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*Tovarne so osredotočene v Saleški dolini,osrčju Spodnje Savinjske doline,ter v Celju in njegovi bližnji okolici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>
                <a:latin typeface="Monotype Corsiva" panose="03010101010201010101" pitchFamily="66" charset="0"/>
              </a:rPr>
              <a:t>*Prvi obrati so bili navezani na premogovništvo,na severnem obrobju Posavskega hribovja,ki so nehali delovati sredi 60-ih let v 20.stoletju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45">
            <a:extLst>
              <a:ext uri="{FF2B5EF4-FFF2-40B4-BE49-F238E27FC236}">
                <a16:creationId xmlns:a16="http://schemas.microsoft.com/office/drawing/2014/main" id="{7116547F-7A6B-42BC-8836-1C94B9E3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233C5198-AA23-4EE7-8680-2A4288619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A26C8A1-11AE-4934-A364-CFDA081E9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sl-SI" altLang="sl-SI">
                <a:latin typeface="Monotype Corsiva" panose="03010101010201010101" pitchFamily="66" charset="0"/>
              </a:rPr>
              <a:t>*Pomembne industrijske panoge so predvsem tekstilna,kovinska,elektrotehnična,lesna,industrija gradbenega materiala,keramična,kemična in živilska</a:t>
            </a:r>
          </a:p>
          <a:p>
            <a:pPr>
              <a:buFontTx/>
              <a:buNone/>
            </a:pPr>
            <a:r>
              <a:rPr lang="sl-SI" altLang="sl-SI">
                <a:latin typeface="Monotype Corsiva" panose="03010101010201010101" pitchFamily="66" charset="0"/>
              </a:rPr>
              <a:t>°</a:t>
            </a:r>
            <a:r>
              <a:rPr lang="sl-SI" altLang="sl-SI">
                <a:solidFill>
                  <a:schemeClr val="hlink"/>
                </a:solidFill>
                <a:latin typeface="Monotype Corsiva" panose="03010101010201010101" pitchFamily="66" charset="0"/>
              </a:rPr>
              <a:t>PROMET</a:t>
            </a:r>
          </a:p>
          <a:p>
            <a:pPr>
              <a:buFontTx/>
              <a:buNone/>
            </a:pPr>
            <a:r>
              <a:rPr lang="sl-SI" altLang="sl-SI">
                <a:latin typeface="Monotype Corsiva" panose="03010101010201010101" pitchFamily="66" charset="0"/>
              </a:rPr>
              <a:t>*Zlasti spodnja Savinjska dolina je pomembno prometno vozlišče,ki jo prečka avtocesta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bg1"/>
                </a:solidFill>
                <a:latin typeface="Monotype Corsiva" panose="03010101010201010101" pitchFamily="66" charset="0"/>
              </a:rPr>
              <a:t>*</a:t>
            </a:r>
            <a:r>
              <a:rPr lang="sl-SI" altLang="sl-SI">
                <a:latin typeface="Monotype Corsiva" panose="03010101010201010101" pitchFamily="66" charset="0"/>
              </a:rPr>
              <a:t>Železniško omrežje je potisnjeno v vzhodni</a:t>
            </a:r>
            <a:r>
              <a:rPr lang="sl-SI" altLang="sl-SI">
                <a:solidFill>
                  <a:schemeClr val="bg1"/>
                </a:solidFill>
                <a:latin typeface="Monotype Corsiva" panose="03010101010201010101" pitchFamily="66" charset="0"/>
              </a:rPr>
              <a:t> del,železnica proti Velenju pa ni povezana z drugimi programi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Monotype Corsiva</vt:lpstr>
      <vt:lpstr>Ravie</vt:lpstr>
      <vt:lpstr>Default Design</vt:lpstr>
      <vt:lpstr>Celjska kotlina</vt:lpstr>
      <vt:lpstr>Lega</vt:lpstr>
      <vt:lpstr>Površje</vt:lpstr>
      <vt:lpstr>Podnebje</vt:lpstr>
      <vt:lpstr>Vodovje</vt:lpstr>
      <vt:lpstr>Rastje</vt:lpstr>
      <vt:lpstr>Poselitev</vt:lpstr>
      <vt:lpstr>Gospodarstvo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2019-05-31T08:39:23Z</dcterms:created>
  <dcterms:modified xsi:type="dcterms:W3CDTF">2019-05-31T08:39:23Z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