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Lst>
  <p:sldIdLst>
    <p:sldId id="256" r:id="rId2"/>
    <p:sldId id="257" r:id="rId3"/>
    <p:sldId id="286" r:id="rId4"/>
    <p:sldId id="258" r:id="rId5"/>
    <p:sldId id="259" r:id="rId6"/>
    <p:sldId id="260" r:id="rId7"/>
    <p:sldId id="271" r:id="rId8"/>
    <p:sldId id="275" r:id="rId9"/>
    <p:sldId id="272" r:id="rId10"/>
    <p:sldId id="276" r:id="rId11"/>
    <p:sldId id="262" r:id="rId12"/>
    <p:sldId id="284" r:id="rId13"/>
    <p:sldId id="274" r:id="rId14"/>
    <p:sldId id="281" r:id="rId15"/>
    <p:sldId id="280" r:id="rId16"/>
    <p:sldId id="263" r:id="rId17"/>
    <p:sldId id="283" r:id="rId18"/>
    <p:sldId id="285" r:id="rId19"/>
    <p:sldId id="265" r:id="rId20"/>
    <p:sldId id="266" r:id="rId21"/>
    <p:sldId id="267" r:id="rId22"/>
    <p:sldId id="278" r:id="rId23"/>
    <p:sldId id="268" r:id="rId24"/>
    <p:sldId id="269" r:id="rId25"/>
    <p:sldId id="279" r:id="rId26"/>
    <p:sldId id="270" r:id="rId27"/>
    <p:sldId id="27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4"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4994" name="Group 2">
            <a:extLst>
              <a:ext uri="{FF2B5EF4-FFF2-40B4-BE49-F238E27FC236}">
                <a16:creationId xmlns:a16="http://schemas.microsoft.com/office/drawing/2014/main" id="{B2B3730D-8983-4609-89AE-57003B37B19A}"/>
              </a:ext>
            </a:extLst>
          </p:cNvPr>
          <p:cNvGrpSpPr>
            <a:grpSpLocks/>
          </p:cNvGrpSpPr>
          <p:nvPr/>
        </p:nvGrpSpPr>
        <p:grpSpPr bwMode="auto">
          <a:xfrm>
            <a:off x="0" y="0"/>
            <a:ext cx="8458200" cy="5943600"/>
            <a:chOff x="0" y="0"/>
            <a:chExt cx="5328" cy="3744"/>
          </a:xfrm>
        </p:grpSpPr>
        <p:sp>
          <p:nvSpPr>
            <p:cNvPr id="84995" name="Freeform 3">
              <a:extLst>
                <a:ext uri="{FF2B5EF4-FFF2-40B4-BE49-F238E27FC236}">
                  <a16:creationId xmlns:a16="http://schemas.microsoft.com/office/drawing/2014/main" id="{E7E8E072-67BD-44CD-ABDB-7422DBB78436}"/>
                </a:ext>
              </a:extLst>
            </p:cNvPr>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84996" name="Freeform 4">
              <a:extLst>
                <a:ext uri="{FF2B5EF4-FFF2-40B4-BE49-F238E27FC236}">
                  <a16:creationId xmlns:a16="http://schemas.microsoft.com/office/drawing/2014/main" id="{ECC22BF8-F10A-4DC8-A25D-236873F5C950}"/>
                </a:ext>
              </a:extLst>
            </p:cNvPr>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84997" name="Rectangle 5">
            <a:extLst>
              <a:ext uri="{FF2B5EF4-FFF2-40B4-BE49-F238E27FC236}">
                <a16:creationId xmlns:a16="http://schemas.microsoft.com/office/drawing/2014/main" id="{EEFD2F1A-F52E-498E-B87E-A3F1FEE52711}"/>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sl-SI" noProof="0"/>
              <a:t>Kliknite, če želite urediti slog podnaslova matrice</a:t>
            </a:r>
          </a:p>
        </p:txBody>
      </p:sp>
      <p:sp>
        <p:nvSpPr>
          <p:cNvPr id="84998" name="Rectangle 6">
            <a:extLst>
              <a:ext uri="{FF2B5EF4-FFF2-40B4-BE49-F238E27FC236}">
                <a16:creationId xmlns:a16="http://schemas.microsoft.com/office/drawing/2014/main" id="{246F7BA8-B02F-454D-A0CD-FBDBD9B4AD19}"/>
              </a:ext>
            </a:extLst>
          </p:cNvPr>
          <p:cNvSpPr>
            <a:spLocks noGrp="1" noChangeArrowheads="1"/>
          </p:cNvSpPr>
          <p:nvPr>
            <p:ph type="dt" sz="quarter" idx="2"/>
          </p:nvPr>
        </p:nvSpPr>
        <p:spPr/>
        <p:txBody>
          <a:bodyPr/>
          <a:lstStyle>
            <a:lvl1pPr>
              <a:defRPr/>
            </a:lvl1pPr>
          </a:lstStyle>
          <a:p>
            <a:endParaRPr lang="en-US" altLang="sl-SI"/>
          </a:p>
        </p:txBody>
      </p:sp>
      <p:sp>
        <p:nvSpPr>
          <p:cNvPr id="84999" name="Rectangle 7">
            <a:extLst>
              <a:ext uri="{FF2B5EF4-FFF2-40B4-BE49-F238E27FC236}">
                <a16:creationId xmlns:a16="http://schemas.microsoft.com/office/drawing/2014/main" id="{50E0CB27-4323-4C7A-AA53-BF03F6ECE6CF}"/>
              </a:ext>
            </a:extLst>
          </p:cNvPr>
          <p:cNvSpPr>
            <a:spLocks noGrp="1" noChangeArrowheads="1"/>
          </p:cNvSpPr>
          <p:nvPr>
            <p:ph type="ftr" sz="quarter" idx="3"/>
          </p:nvPr>
        </p:nvSpPr>
        <p:spPr/>
        <p:txBody>
          <a:bodyPr/>
          <a:lstStyle>
            <a:lvl1pPr>
              <a:defRPr/>
            </a:lvl1pPr>
          </a:lstStyle>
          <a:p>
            <a:endParaRPr lang="en-US" altLang="sl-SI"/>
          </a:p>
        </p:txBody>
      </p:sp>
      <p:sp>
        <p:nvSpPr>
          <p:cNvPr id="85000" name="Rectangle 8">
            <a:extLst>
              <a:ext uri="{FF2B5EF4-FFF2-40B4-BE49-F238E27FC236}">
                <a16:creationId xmlns:a16="http://schemas.microsoft.com/office/drawing/2014/main" id="{23BDAB9D-A6D2-4B51-9B7A-71F221D16A9B}"/>
              </a:ext>
            </a:extLst>
          </p:cNvPr>
          <p:cNvSpPr>
            <a:spLocks noGrp="1" noChangeArrowheads="1"/>
          </p:cNvSpPr>
          <p:nvPr>
            <p:ph type="sldNum" sz="quarter" idx="4"/>
          </p:nvPr>
        </p:nvSpPr>
        <p:spPr/>
        <p:txBody>
          <a:bodyPr/>
          <a:lstStyle>
            <a:lvl1pPr>
              <a:defRPr/>
            </a:lvl1pPr>
          </a:lstStyle>
          <a:p>
            <a:fld id="{8AF13709-1550-4D02-AC5B-18F08F112691}" type="slidenum">
              <a:rPr lang="en-US" altLang="sl-SI"/>
              <a:pPr/>
              <a:t>‹#›</a:t>
            </a:fld>
            <a:endParaRPr lang="en-US" altLang="sl-SI"/>
          </a:p>
        </p:txBody>
      </p:sp>
      <p:sp>
        <p:nvSpPr>
          <p:cNvPr id="85001" name="Rectangle 9">
            <a:extLst>
              <a:ext uri="{FF2B5EF4-FFF2-40B4-BE49-F238E27FC236}">
                <a16:creationId xmlns:a16="http://schemas.microsoft.com/office/drawing/2014/main" id="{D82314DA-D154-4E41-8C65-250D24AAA3CE}"/>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sl-SI" noProof="0"/>
              <a:t>Kliknite, če želite urediti slog naslova matrice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9075-9D38-4859-8E5F-3F2EBE29DA0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60D9404-4A4A-4250-B7B3-0ACF3D0376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932CD22-A622-4278-A36B-301BFEBDDF12}"/>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41A853BA-3672-4C0C-AD5F-85B9BE50FD08}"/>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604D2F38-3BFB-403D-9C45-B1AB0435A490}"/>
              </a:ext>
            </a:extLst>
          </p:cNvPr>
          <p:cNvSpPr>
            <a:spLocks noGrp="1"/>
          </p:cNvSpPr>
          <p:nvPr>
            <p:ph type="sldNum" sz="quarter" idx="12"/>
          </p:nvPr>
        </p:nvSpPr>
        <p:spPr/>
        <p:txBody>
          <a:bodyPr/>
          <a:lstStyle>
            <a:lvl1pPr>
              <a:defRPr/>
            </a:lvl1pPr>
          </a:lstStyle>
          <a:p>
            <a:fld id="{AEA1699D-3114-40C0-8DC0-4859DF10CE6C}" type="slidenum">
              <a:rPr lang="en-US" altLang="sl-SI"/>
              <a:pPr/>
              <a:t>‹#›</a:t>
            </a:fld>
            <a:endParaRPr lang="en-US" altLang="sl-SI"/>
          </a:p>
        </p:txBody>
      </p:sp>
    </p:spTree>
    <p:extLst>
      <p:ext uri="{BB962C8B-B14F-4D97-AF65-F5344CB8AC3E}">
        <p14:creationId xmlns:p14="http://schemas.microsoft.com/office/powerpoint/2010/main" val="148338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451CDC-C0FD-4564-A159-B3D99BE68589}"/>
              </a:ext>
            </a:extLst>
          </p:cNvPr>
          <p:cNvSpPr>
            <a:spLocks noGrp="1"/>
          </p:cNvSpPr>
          <p:nvPr>
            <p:ph type="title" orient="vert"/>
          </p:nvPr>
        </p:nvSpPr>
        <p:spPr>
          <a:xfrm>
            <a:off x="6629400" y="274638"/>
            <a:ext cx="2057400" cy="582136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5396203-2C7D-40B3-A4BC-75D79984DD13}"/>
              </a:ext>
            </a:extLst>
          </p:cNvPr>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123C756-4822-49B0-8001-7618319389E3}"/>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587DA430-BDB7-4858-8581-2A9FBB90829A}"/>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97277F2F-8E91-4735-8DEF-3415BB304B4F}"/>
              </a:ext>
            </a:extLst>
          </p:cNvPr>
          <p:cNvSpPr>
            <a:spLocks noGrp="1"/>
          </p:cNvSpPr>
          <p:nvPr>
            <p:ph type="sldNum" sz="quarter" idx="12"/>
          </p:nvPr>
        </p:nvSpPr>
        <p:spPr/>
        <p:txBody>
          <a:bodyPr/>
          <a:lstStyle>
            <a:lvl1pPr>
              <a:defRPr/>
            </a:lvl1pPr>
          </a:lstStyle>
          <a:p>
            <a:fld id="{7919C202-17B2-4C37-92EB-81EA70FC24CD}" type="slidenum">
              <a:rPr lang="en-US" altLang="sl-SI"/>
              <a:pPr/>
              <a:t>‹#›</a:t>
            </a:fld>
            <a:endParaRPr lang="en-US" altLang="sl-SI"/>
          </a:p>
        </p:txBody>
      </p:sp>
    </p:spTree>
    <p:extLst>
      <p:ext uri="{BB962C8B-B14F-4D97-AF65-F5344CB8AC3E}">
        <p14:creationId xmlns:p14="http://schemas.microsoft.com/office/powerpoint/2010/main" val="703135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92F4-5F19-4155-8AF4-06AD960D1122}"/>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F237A60-D843-4748-B814-835C86CCD96F}"/>
              </a:ext>
            </a:extLst>
          </p:cNvPr>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C0C1F242-0B42-4221-A4B5-BE1E74224E3A}"/>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18ECBBD7-5EDD-4930-94C5-F701C981403E}"/>
              </a:ext>
            </a:extLst>
          </p:cNvPr>
          <p:cNvSpPr>
            <a:spLocks noGrp="1"/>
          </p:cNvSpPr>
          <p:nvPr>
            <p:ph type="dt" sz="half" idx="10"/>
          </p:nvPr>
        </p:nvSpPr>
        <p:spPr>
          <a:xfrm>
            <a:off x="457200" y="6248400"/>
            <a:ext cx="2133600" cy="457200"/>
          </a:xfrm>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765DCF23-4C5E-438E-9AE2-33EF775F559F}"/>
              </a:ext>
            </a:extLst>
          </p:cNvPr>
          <p:cNvSpPr>
            <a:spLocks noGrp="1"/>
          </p:cNvSpPr>
          <p:nvPr>
            <p:ph type="ftr" sz="quarter" idx="11"/>
          </p:nvPr>
        </p:nvSpPr>
        <p:spPr>
          <a:xfrm>
            <a:off x="3124200" y="6248400"/>
            <a:ext cx="2895600" cy="457200"/>
          </a:xfrm>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BC289F93-F954-4EDC-BEFF-970DB666D14A}"/>
              </a:ext>
            </a:extLst>
          </p:cNvPr>
          <p:cNvSpPr>
            <a:spLocks noGrp="1"/>
          </p:cNvSpPr>
          <p:nvPr>
            <p:ph type="sldNum" sz="quarter" idx="12"/>
          </p:nvPr>
        </p:nvSpPr>
        <p:spPr>
          <a:xfrm>
            <a:off x="6553200" y="6248400"/>
            <a:ext cx="2133600" cy="457200"/>
          </a:xfrm>
        </p:spPr>
        <p:txBody>
          <a:bodyPr/>
          <a:lstStyle>
            <a:lvl1pPr>
              <a:defRPr/>
            </a:lvl1pPr>
          </a:lstStyle>
          <a:p>
            <a:fld id="{4D6A587E-7AB8-48D2-A4E4-480135D200D2}" type="slidenum">
              <a:rPr lang="en-US" altLang="sl-SI"/>
              <a:pPr/>
              <a:t>‹#›</a:t>
            </a:fld>
            <a:endParaRPr lang="en-US" altLang="sl-SI"/>
          </a:p>
        </p:txBody>
      </p:sp>
    </p:spTree>
    <p:extLst>
      <p:ext uri="{BB962C8B-B14F-4D97-AF65-F5344CB8AC3E}">
        <p14:creationId xmlns:p14="http://schemas.microsoft.com/office/powerpoint/2010/main" val="2674157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5D35-A168-4395-BC95-CE1B2BCA71CD}"/>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95C99657-59C7-4E83-8884-274AC59D3E20}"/>
              </a:ext>
            </a:extLst>
          </p:cNvPr>
          <p:cNvSpPr>
            <a:spLocks noGrp="1"/>
          </p:cNvSpPr>
          <p:nvPr>
            <p:ph sz="quarter" idx="1"/>
          </p:nvPr>
        </p:nvSpPr>
        <p:spPr>
          <a:xfrm>
            <a:off x="457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3D2375A-4075-4171-BFBF-779B84360DA1}"/>
              </a:ext>
            </a:extLst>
          </p:cNvPr>
          <p:cNvSpPr>
            <a:spLocks noGrp="1"/>
          </p:cNvSpPr>
          <p:nvPr>
            <p:ph sz="quarter" idx="2"/>
          </p:nvPr>
        </p:nvSpPr>
        <p:spPr>
          <a:xfrm>
            <a:off x="457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Content Placeholder 4">
            <a:extLst>
              <a:ext uri="{FF2B5EF4-FFF2-40B4-BE49-F238E27FC236}">
                <a16:creationId xmlns:a16="http://schemas.microsoft.com/office/drawing/2014/main" id="{1F751A3C-2E93-421F-85CE-FC97E486ED12}"/>
              </a:ext>
            </a:extLst>
          </p:cNvPr>
          <p:cNvSpPr>
            <a:spLocks noGrp="1"/>
          </p:cNvSpPr>
          <p:nvPr>
            <p:ph sz="half" idx="3"/>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Date Placeholder 5">
            <a:extLst>
              <a:ext uri="{FF2B5EF4-FFF2-40B4-BE49-F238E27FC236}">
                <a16:creationId xmlns:a16="http://schemas.microsoft.com/office/drawing/2014/main" id="{D9BD15E0-DEE1-4EA2-8135-6804C243A59A}"/>
              </a:ext>
            </a:extLst>
          </p:cNvPr>
          <p:cNvSpPr>
            <a:spLocks noGrp="1"/>
          </p:cNvSpPr>
          <p:nvPr>
            <p:ph type="dt" sz="half" idx="10"/>
          </p:nvPr>
        </p:nvSpPr>
        <p:spPr>
          <a:xfrm>
            <a:off x="457200" y="6248400"/>
            <a:ext cx="2133600" cy="457200"/>
          </a:xfrm>
        </p:spPr>
        <p:txBody>
          <a:bodyPr/>
          <a:lstStyle>
            <a:lvl1pPr>
              <a:defRPr/>
            </a:lvl1pPr>
          </a:lstStyle>
          <a:p>
            <a:endParaRPr lang="en-US" altLang="sl-SI"/>
          </a:p>
        </p:txBody>
      </p:sp>
      <p:sp>
        <p:nvSpPr>
          <p:cNvPr id="7" name="Footer Placeholder 6">
            <a:extLst>
              <a:ext uri="{FF2B5EF4-FFF2-40B4-BE49-F238E27FC236}">
                <a16:creationId xmlns:a16="http://schemas.microsoft.com/office/drawing/2014/main" id="{1CB466E4-7371-401B-9117-50BDA5B76D50}"/>
              </a:ext>
            </a:extLst>
          </p:cNvPr>
          <p:cNvSpPr>
            <a:spLocks noGrp="1"/>
          </p:cNvSpPr>
          <p:nvPr>
            <p:ph type="ftr" sz="quarter" idx="11"/>
          </p:nvPr>
        </p:nvSpPr>
        <p:spPr>
          <a:xfrm>
            <a:off x="3124200" y="6248400"/>
            <a:ext cx="2895600" cy="457200"/>
          </a:xfrm>
        </p:spPr>
        <p:txBody>
          <a:bodyPr/>
          <a:lstStyle>
            <a:lvl1pPr>
              <a:defRPr/>
            </a:lvl1pPr>
          </a:lstStyle>
          <a:p>
            <a:endParaRPr lang="en-US" altLang="sl-SI"/>
          </a:p>
        </p:txBody>
      </p:sp>
      <p:sp>
        <p:nvSpPr>
          <p:cNvPr id="8" name="Slide Number Placeholder 7">
            <a:extLst>
              <a:ext uri="{FF2B5EF4-FFF2-40B4-BE49-F238E27FC236}">
                <a16:creationId xmlns:a16="http://schemas.microsoft.com/office/drawing/2014/main" id="{496E9AC2-289D-4ABF-BDCF-3B7BF14E03A5}"/>
              </a:ext>
            </a:extLst>
          </p:cNvPr>
          <p:cNvSpPr>
            <a:spLocks noGrp="1"/>
          </p:cNvSpPr>
          <p:nvPr>
            <p:ph type="sldNum" sz="quarter" idx="12"/>
          </p:nvPr>
        </p:nvSpPr>
        <p:spPr>
          <a:xfrm>
            <a:off x="6553200" y="6248400"/>
            <a:ext cx="2133600" cy="457200"/>
          </a:xfrm>
        </p:spPr>
        <p:txBody>
          <a:bodyPr/>
          <a:lstStyle>
            <a:lvl1pPr>
              <a:defRPr/>
            </a:lvl1pPr>
          </a:lstStyle>
          <a:p>
            <a:fld id="{41422FA0-0EA3-4626-A81F-6A701DB62C54}" type="slidenum">
              <a:rPr lang="en-US" altLang="sl-SI"/>
              <a:pPr/>
              <a:t>‹#›</a:t>
            </a:fld>
            <a:endParaRPr lang="en-US" altLang="sl-SI"/>
          </a:p>
        </p:txBody>
      </p:sp>
    </p:spTree>
    <p:extLst>
      <p:ext uri="{BB962C8B-B14F-4D97-AF65-F5344CB8AC3E}">
        <p14:creationId xmlns:p14="http://schemas.microsoft.com/office/powerpoint/2010/main" val="1070135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A3455-BACF-4F09-AADD-998C672E4EE3}"/>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7E3A6AC-3262-4ED6-A1E5-1B7DEE74DA80}"/>
              </a:ext>
            </a:extLst>
          </p:cNvPr>
          <p:cNvSpPr>
            <a:spLocks noGrp="1"/>
          </p:cNvSpPr>
          <p:nvPr>
            <p:ph type="body" sz="half" idx="1"/>
          </p:nvPr>
        </p:nvSpPr>
        <p:spPr>
          <a:xfrm>
            <a:off x="457200" y="16002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FACF84F-5CC4-4A27-AC2D-AA3B141EBE2B}"/>
              </a:ext>
            </a:extLst>
          </p:cNvPr>
          <p:cNvSpPr>
            <a:spLocks noGrp="1"/>
          </p:cNvSpPr>
          <p:nvPr>
            <p:ph sz="half" idx="2"/>
          </p:nvPr>
        </p:nvSpPr>
        <p:spPr>
          <a:xfrm>
            <a:off x="457200" y="3924300"/>
            <a:ext cx="822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584F125A-A74D-49E6-82AE-957936133F2B}"/>
              </a:ext>
            </a:extLst>
          </p:cNvPr>
          <p:cNvSpPr>
            <a:spLocks noGrp="1"/>
          </p:cNvSpPr>
          <p:nvPr>
            <p:ph type="dt" sz="half" idx="10"/>
          </p:nvPr>
        </p:nvSpPr>
        <p:spPr>
          <a:xfrm>
            <a:off x="457200" y="6248400"/>
            <a:ext cx="2133600" cy="457200"/>
          </a:xfrm>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3CF520C1-2655-41B0-AF1E-FA7C68D219E9}"/>
              </a:ext>
            </a:extLst>
          </p:cNvPr>
          <p:cNvSpPr>
            <a:spLocks noGrp="1"/>
          </p:cNvSpPr>
          <p:nvPr>
            <p:ph type="ftr" sz="quarter" idx="11"/>
          </p:nvPr>
        </p:nvSpPr>
        <p:spPr>
          <a:xfrm>
            <a:off x="3124200" y="6248400"/>
            <a:ext cx="2895600" cy="457200"/>
          </a:xfrm>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862DC052-8391-4DEB-B0C4-ECD988311731}"/>
              </a:ext>
            </a:extLst>
          </p:cNvPr>
          <p:cNvSpPr>
            <a:spLocks noGrp="1"/>
          </p:cNvSpPr>
          <p:nvPr>
            <p:ph type="sldNum" sz="quarter" idx="12"/>
          </p:nvPr>
        </p:nvSpPr>
        <p:spPr>
          <a:xfrm>
            <a:off x="6553200" y="6248400"/>
            <a:ext cx="2133600" cy="457200"/>
          </a:xfrm>
        </p:spPr>
        <p:txBody>
          <a:bodyPr/>
          <a:lstStyle>
            <a:lvl1pPr>
              <a:defRPr/>
            </a:lvl1pPr>
          </a:lstStyle>
          <a:p>
            <a:fld id="{0A346E44-952E-47D1-B980-CFA1B580A29E}" type="slidenum">
              <a:rPr lang="en-US" altLang="sl-SI"/>
              <a:pPr/>
              <a:t>‹#›</a:t>
            </a:fld>
            <a:endParaRPr lang="en-US" altLang="sl-SI"/>
          </a:p>
        </p:txBody>
      </p:sp>
    </p:spTree>
    <p:extLst>
      <p:ext uri="{BB962C8B-B14F-4D97-AF65-F5344CB8AC3E}">
        <p14:creationId xmlns:p14="http://schemas.microsoft.com/office/powerpoint/2010/main" val="709016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AE6A9-CE52-4072-A739-AD7FC1ECDF26}"/>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AFEBB8F-4EE3-4980-8978-D69136BCC800}"/>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63AA756E-4810-47F1-BC29-D8B7FE421BD4}"/>
              </a:ext>
            </a:extLst>
          </p:cNvPr>
          <p:cNvSpPr>
            <a:spLocks noGrp="1"/>
          </p:cNvSpPr>
          <p:nvPr>
            <p:ph type="body"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FB82B8E-D22B-49AE-B548-CCC6FE18421B}"/>
              </a:ext>
            </a:extLst>
          </p:cNvPr>
          <p:cNvSpPr>
            <a:spLocks noGrp="1"/>
          </p:cNvSpPr>
          <p:nvPr>
            <p:ph type="dt" sz="half" idx="10"/>
          </p:nvPr>
        </p:nvSpPr>
        <p:spPr>
          <a:xfrm>
            <a:off x="457200" y="6248400"/>
            <a:ext cx="2133600" cy="457200"/>
          </a:xfrm>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740AC114-C6F6-4913-9EEA-A9747AA9ABBF}"/>
              </a:ext>
            </a:extLst>
          </p:cNvPr>
          <p:cNvSpPr>
            <a:spLocks noGrp="1"/>
          </p:cNvSpPr>
          <p:nvPr>
            <p:ph type="ftr" sz="quarter" idx="11"/>
          </p:nvPr>
        </p:nvSpPr>
        <p:spPr>
          <a:xfrm>
            <a:off x="3124200" y="6248400"/>
            <a:ext cx="2895600" cy="457200"/>
          </a:xfrm>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0447CA7D-FC0A-463D-84E3-4A8A9A357E18}"/>
              </a:ext>
            </a:extLst>
          </p:cNvPr>
          <p:cNvSpPr>
            <a:spLocks noGrp="1"/>
          </p:cNvSpPr>
          <p:nvPr>
            <p:ph type="sldNum" sz="quarter" idx="12"/>
          </p:nvPr>
        </p:nvSpPr>
        <p:spPr>
          <a:xfrm>
            <a:off x="6553200" y="6248400"/>
            <a:ext cx="2133600" cy="457200"/>
          </a:xfrm>
        </p:spPr>
        <p:txBody>
          <a:bodyPr/>
          <a:lstStyle>
            <a:lvl1pPr>
              <a:defRPr/>
            </a:lvl1pPr>
          </a:lstStyle>
          <a:p>
            <a:fld id="{F16125FB-5A16-412C-9E3C-89BF09A60BA9}" type="slidenum">
              <a:rPr lang="en-US" altLang="sl-SI"/>
              <a:pPr/>
              <a:t>‹#›</a:t>
            </a:fld>
            <a:endParaRPr lang="en-US" altLang="sl-SI"/>
          </a:p>
        </p:txBody>
      </p:sp>
    </p:spTree>
    <p:extLst>
      <p:ext uri="{BB962C8B-B14F-4D97-AF65-F5344CB8AC3E}">
        <p14:creationId xmlns:p14="http://schemas.microsoft.com/office/powerpoint/2010/main" val="146992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E18CC-4ABB-476C-8CED-FC036381FD7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FE2C3572-F135-4627-9C0A-CEEA35A51D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9CAAAF1-FC97-4137-8CE8-EFD3D0214E08}"/>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EA8E37E8-9486-457D-83B4-F6853D04D2C6}"/>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C0FD81BC-0373-454E-840A-D24A03FA65D6}"/>
              </a:ext>
            </a:extLst>
          </p:cNvPr>
          <p:cNvSpPr>
            <a:spLocks noGrp="1"/>
          </p:cNvSpPr>
          <p:nvPr>
            <p:ph type="sldNum" sz="quarter" idx="12"/>
          </p:nvPr>
        </p:nvSpPr>
        <p:spPr/>
        <p:txBody>
          <a:bodyPr/>
          <a:lstStyle>
            <a:lvl1pPr>
              <a:defRPr/>
            </a:lvl1pPr>
          </a:lstStyle>
          <a:p>
            <a:fld id="{6F92527E-C622-4E9D-8F2A-7DE8FEE5C531}" type="slidenum">
              <a:rPr lang="en-US" altLang="sl-SI"/>
              <a:pPr/>
              <a:t>‹#›</a:t>
            </a:fld>
            <a:endParaRPr lang="en-US" altLang="sl-SI"/>
          </a:p>
        </p:txBody>
      </p:sp>
    </p:spTree>
    <p:extLst>
      <p:ext uri="{BB962C8B-B14F-4D97-AF65-F5344CB8AC3E}">
        <p14:creationId xmlns:p14="http://schemas.microsoft.com/office/powerpoint/2010/main" val="200829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11AB6-2AB2-4ADC-9710-DF82B073FEF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FDF677E-7B3E-4A2C-8902-07AF26664A0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B428AFA-6661-4C85-84BE-0676754C7B59}"/>
              </a:ext>
            </a:extLst>
          </p:cNvPr>
          <p:cNvSpPr>
            <a:spLocks noGrp="1"/>
          </p:cNvSpPr>
          <p:nvPr>
            <p:ph type="dt" sz="half" idx="10"/>
          </p:nvPr>
        </p:nvSpPr>
        <p:spPr/>
        <p:txBody>
          <a:bodyPr/>
          <a:lstStyle>
            <a:lvl1pPr>
              <a:defRPr/>
            </a:lvl1pPr>
          </a:lstStyle>
          <a:p>
            <a:endParaRPr lang="en-US" altLang="sl-SI"/>
          </a:p>
        </p:txBody>
      </p:sp>
      <p:sp>
        <p:nvSpPr>
          <p:cNvPr id="5" name="Footer Placeholder 4">
            <a:extLst>
              <a:ext uri="{FF2B5EF4-FFF2-40B4-BE49-F238E27FC236}">
                <a16:creationId xmlns:a16="http://schemas.microsoft.com/office/drawing/2014/main" id="{832D2D12-E383-45AB-814F-8D0842EFEA40}"/>
              </a:ext>
            </a:extLst>
          </p:cNvPr>
          <p:cNvSpPr>
            <a:spLocks noGrp="1"/>
          </p:cNvSpPr>
          <p:nvPr>
            <p:ph type="ftr" sz="quarter" idx="11"/>
          </p:nvPr>
        </p:nvSpPr>
        <p:spPr/>
        <p:txBody>
          <a:bodyPr/>
          <a:lstStyle>
            <a:lvl1pPr>
              <a:defRPr/>
            </a:lvl1pPr>
          </a:lstStyle>
          <a:p>
            <a:endParaRPr lang="en-US" altLang="sl-SI"/>
          </a:p>
        </p:txBody>
      </p:sp>
      <p:sp>
        <p:nvSpPr>
          <p:cNvPr id="6" name="Slide Number Placeholder 5">
            <a:extLst>
              <a:ext uri="{FF2B5EF4-FFF2-40B4-BE49-F238E27FC236}">
                <a16:creationId xmlns:a16="http://schemas.microsoft.com/office/drawing/2014/main" id="{C887380E-6AD8-47FC-95E7-8B6E01F255F2}"/>
              </a:ext>
            </a:extLst>
          </p:cNvPr>
          <p:cNvSpPr>
            <a:spLocks noGrp="1"/>
          </p:cNvSpPr>
          <p:nvPr>
            <p:ph type="sldNum" sz="quarter" idx="12"/>
          </p:nvPr>
        </p:nvSpPr>
        <p:spPr/>
        <p:txBody>
          <a:bodyPr/>
          <a:lstStyle>
            <a:lvl1pPr>
              <a:defRPr/>
            </a:lvl1pPr>
          </a:lstStyle>
          <a:p>
            <a:fld id="{A4FD1419-488C-4811-BD08-9AE54D7B0F93}" type="slidenum">
              <a:rPr lang="en-US" altLang="sl-SI"/>
              <a:pPr/>
              <a:t>‹#›</a:t>
            </a:fld>
            <a:endParaRPr lang="en-US" altLang="sl-SI"/>
          </a:p>
        </p:txBody>
      </p:sp>
    </p:spTree>
    <p:extLst>
      <p:ext uri="{BB962C8B-B14F-4D97-AF65-F5344CB8AC3E}">
        <p14:creationId xmlns:p14="http://schemas.microsoft.com/office/powerpoint/2010/main" val="180854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4246A-0625-49CA-A186-8898E24A4714}"/>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5F99C90-81C4-4895-AA6D-B0796DA302CB}"/>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F471CAAD-0795-41B4-8877-426CA774A477}"/>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3089E1BD-EE5D-4932-AA47-636C5F634551}"/>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9FE99059-C2C0-4939-965A-737F3DFBC904}"/>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96E70575-D2FA-4735-882D-66CD619C6D85}"/>
              </a:ext>
            </a:extLst>
          </p:cNvPr>
          <p:cNvSpPr>
            <a:spLocks noGrp="1"/>
          </p:cNvSpPr>
          <p:nvPr>
            <p:ph type="sldNum" sz="quarter" idx="12"/>
          </p:nvPr>
        </p:nvSpPr>
        <p:spPr/>
        <p:txBody>
          <a:bodyPr/>
          <a:lstStyle>
            <a:lvl1pPr>
              <a:defRPr/>
            </a:lvl1pPr>
          </a:lstStyle>
          <a:p>
            <a:fld id="{E35981EF-95BC-4559-BA51-BA1F8976EE2F}" type="slidenum">
              <a:rPr lang="en-US" altLang="sl-SI"/>
              <a:pPr/>
              <a:t>‹#›</a:t>
            </a:fld>
            <a:endParaRPr lang="en-US" altLang="sl-SI"/>
          </a:p>
        </p:txBody>
      </p:sp>
    </p:spTree>
    <p:extLst>
      <p:ext uri="{BB962C8B-B14F-4D97-AF65-F5344CB8AC3E}">
        <p14:creationId xmlns:p14="http://schemas.microsoft.com/office/powerpoint/2010/main" val="420542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CB76-2606-458A-A489-773C25593BEA}"/>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EE1317B-5057-47EA-8AB4-FA3EA976EF7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93FE61-A61F-4765-A464-E094AFA71AF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0EBC52F5-C728-4E56-9804-BE5A336EA43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8BC39D-3775-4ECA-95BC-7F02D333D65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0F1368D0-27E8-473C-904A-550A897E632F}"/>
              </a:ext>
            </a:extLst>
          </p:cNvPr>
          <p:cNvSpPr>
            <a:spLocks noGrp="1"/>
          </p:cNvSpPr>
          <p:nvPr>
            <p:ph type="dt" sz="half" idx="10"/>
          </p:nvPr>
        </p:nvSpPr>
        <p:spPr/>
        <p:txBody>
          <a:bodyPr/>
          <a:lstStyle>
            <a:lvl1pPr>
              <a:defRPr/>
            </a:lvl1pPr>
          </a:lstStyle>
          <a:p>
            <a:endParaRPr lang="en-US" altLang="sl-SI"/>
          </a:p>
        </p:txBody>
      </p:sp>
      <p:sp>
        <p:nvSpPr>
          <p:cNvPr id="8" name="Footer Placeholder 7">
            <a:extLst>
              <a:ext uri="{FF2B5EF4-FFF2-40B4-BE49-F238E27FC236}">
                <a16:creationId xmlns:a16="http://schemas.microsoft.com/office/drawing/2014/main" id="{7971CC9E-70AC-4162-952A-DCCCF8E19298}"/>
              </a:ext>
            </a:extLst>
          </p:cNvPr>
          <p:cNvSpPr>
            <a:spLocks noGrp="1"/>
          </p:cNvSpPr>
          <p:nvPr>
            <p:ph type="ftr" sz="quarter" idx="11"/>
          </p:nvPr>
        </p:nvSpPr>
        <p:spPr/>
        <p:txBody>
          <a:bodyPr/>
          <a:lstStyle>
            <a:lvl1pPr>
              <a:defRPr/>
            </a:lvl1pPr>
          </a:lstStyle>
          <a:p>
            <a:endParaRPr lang="en-US" altLang="sl-SI"/>
          </a:p>
        </p:txBody>
      </p:sp>
      <p:sp>
        <p:nvSpPr>
          <p:cNvPr id="9" name="Slide Number Placeholder 8">
            <a:extLst>
              <a:ext uri="{FF2B5EF4-FFF2-40B4-BE49-F238E27FC236}">
                <a16:creationId xmlns:a16="http://schemas.microsoft.com/office/drawing/2014/main" id="{42D8BB39-BC66-45F0-BFDD-81107B751E6E}"/>
              </a:ext>
            </a:extLst>
          </p:cNvPr>
          <p:cNvSpPr>
            <a:spLocks noGrp="1"/>
          </p:cNvSpPr>
          <p:nvPr>
            <p:ph type="sldNum" sz="quarter" idx="12"/>
          </p:nvPr>
        </p:nvSpPr>
        <p:spPr/>
        <p:txBody>
          <a:bodyPr/>
          <a:lstStyle>
            <a:lvl1pPr>
              <a:defRPr/>
            </a:lvl1pPr>
          </a:lstStyle>
          <a:p>
            <a:fld id="{8F94D37F-F5F9-494A-848F-9CC3E66819B0}" type="slidenum">
              <a:rPr lang="en-US" altLang="sl-SI"/>
              <a:pPr/>
              <a:t>‹#›</a:t>
            </a:fld>
            <a:endParaRPr lang="en-US" altLang="sl-SI"/>
          </a:p>
        </p:txBody>
      </p:sp>
    </p:spTree>
    <p:extLst>
      <p:ext uri="{BB962C8B-B14F-4D97-AF65-F5344CB8AC3E}">
        <p14:creationId xmlns:p14="http://schemas.microsoft.com/office/powerpoint/2010/main" val="70295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C744-6EDD-41CC-B527-EB777FFCDFE9}"/>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C5544F8D-DEFF-4D2C-A68B-90309D113275}"/>
              </a:ext>
            </a:extLst>
          </p:cNvPr>
          <p:cNvSpPr>
            <a:spLocks noGrp="1"/>
          </p:cNvSpPr>
          <p:nvPr>
            <p:ph type="dt" sz="half" idx="10"/>
          </p:nvPr>
        </p:nvSpPr>
        <p:spPr/>
        <p:txBody>
          <a:bodyPr/>
          <a:lstStyle>
            <a:lvl1pPr>
              <a:defRPr/>
            </a:lvl1pPr>
          </a:lstStyle>
          <a:p>
            <a:endParaRPr lang="en-US" altLang="sl-SI"/>
          </a:p>
        </p:txBody>
      </p:sp>
      <p:sp>
        <p:nvSpPr>
          <p:cNvPr id="4" name="Footer Placeholder 3">
            <a:extLst>
              <a:ext uri="{FF2B5EF4-FFF2-40B4-BE49-F238E27FC236}">
                <a16:creationId xmlns:a16="http://schemas.microsoft.com/office/drawing/2014/main" id="{6724409D-E6F5-41A3-AD72-C6AB1DD4B4E2}"/>
              </a:ext>
            </a:extLst>
          </p:cNvPr>
          <p:cNvSpPr>
            <a:spLocks noGrp="1"/>
          </p:cNvSpPr>
          <p:nvPr>
            <p:ph type="ftr" sz="quarter" idx="11"/>
          </p:nvPr>
        </p:nvSpPr>
        <p:spPr/>
        <p:txBody>
          <a:bodyPr/>
          <a:lstStyle>
            <a:lvl1pPr>
              <a:defRPr/>
            </a:lvl1pPr>
          </a:lstStyle>
          <a:p>
            <a:endParaRPr lang="en-US" altLang="sl-SI"/>
          </a:p>
        </p:txBody>
      </p:sp>
      <p:sp>
        <p:nvSpPr>
          <p:cNvPr id="5" name="Slide Number Placeholder 4">
            <a:extLst>
              <a:ext uri="{FF2B5EF4-FFF2-40B4-BE49-F238E27FC236}">
                <a16:creationId xmlns:a16="http://schemas.microsoft.com/office/drawing/2014/main" id="{50411E62-178D-4B2C-9A89-484F7D0E11AC}"/>
              </a:ext>
            </a:extLst>
          </p:cNvPr>
          <p:cNvSpPr>
            <a:spLocks noGrp="1"/>
          </p:cNvSpPr>
          <p:nvPr>
            <p:ph type="sldNum" sz="quarter" idx="12"/>
          </p:nvPr>
        </p:nvSpPr>
        <p:spPr/>
        <p:txBody>
          <a:bodyPr/>
          <a:lstStyle>
            <a:lvl1pPr>
              <a:defRPr/>
            </a:lvl1pPr>
          </a:lstStyle>
          <a:p>
            <a:fld id="{4A83DF84-305D-4D57-AF9D-25C000B2129C}" type="slidenum">
              <a:rPr lang="en-US" altLang="sl-SI"/>
              <a:pPr/>
              <a:t>‹#›</a:t>
            </a:fld>
            <a:endParaRPr lang="en-US" altLang="sl-SI"/>
          </a:p>
        </p:txBody>
      </p:sp>
    </p:spTree>
    <p:extLst>
      <p:ext uri="{BB962C8B-B14F-4D97-AF65-F5344CB8AC3E}">
        <p14:creationId xmlns:p14="http://schemas.microsoft.com/office/powerpoint/2010/main" val="269696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028D6D-E453-437F-9DF2-689B38308467}"/>
              </a:ext>
            </a:extLst>
          </p:cNvPr>
          <p:cNvSpPr>
            <a:spLocks noGrp="1"/>
          </p:cNvSpPr>
          <p:nvPr>
            <p:ph type="dt" sz="half" idx="10"/>
          </p:nvPr>
        </p:nvSpPr>
        <p:spPr/>
        <p:txBody>
          <a:bodyPr/>
          <a:lstStyle>
            <a:lvl1pPr>
              <a:defRPr/>
            </a:lvl1pPr>
          </a:lstStyle>
          <a:p>
            <a:endParaRPr lang="en-US" altLang="sl-SI"/>
          </a:p>
        </p:txBody>
      </p:sp>
      <p:sp>
        <p:nvSpPr>
          <p:cNvPr id="3" name="Footer Placeholder 2">
            <a:extLst>
              <a:ext uri="{FF2B5EF4-FFF2-40B4-BE49-F238E27FC236}">
                <a16:creationId xmlns:a16="http://schemas.microsoft.com/office/drawing/2014/main" id="{78F7B184-2C31-4CC8-8455-BCA07C9F668B}"/>
              </a:ext>
            </a:extLst>
          </p:cNvPr>
          <p:cNvSpPr>
            <a:spLocks noGrp="1"/>
          </p:cNvSpPr>
          <p:nvPr>
            <p:ph type="ftr" sz="quarter" idx="11"/>
          </p:nvPr>
        </p:nvSpPr>
        <p:spPr/>
        <p:txBody>
          <a:bodyPr/>
          <a:lstStyle>
            <a:lvl1pPr>
              <a:defRPr/>
            </a:lvl1pPr>
          </a:lstStyle>
          <a:p>
            <a:endParaRPr lang="en-US" altLang="sl-SI"/>
          </a:p>
        </p:txBody>
      </p:sp>
      <p:sp>
        <p:nvSpPr>
          <p:cNvPr id="4" name="Slide Number Placeholder 3">
            <a:extLst>
              <a:ext uri="{FF2B5EF4-FFF2-40B4-BE49-F238E27FC236}">
                <a16:creationId xmlns:a16="http://schemas.microsoft.com/office/drawing/2014/main" id="{BB75946F-B323-48C6-910E-B263D616D7ED}"/>
              </a:ext>
            </a:extLst>
          </p:cNvPr>
          <p:cNvSpPr>
            <a:spLocks noGrp="1"/>
          </p:cNvSpPr>
          <p:nvPr>
            <p:ph type="sldNum" sz="quarter" idx="12"/>
          </p:nvPr>
        </p:nvSpPr>
        <p:spPr/>
        <p:txBody>
          <a:bodyPr/>
          <a:lstStyle>
            <a:lvl1pPr>
              <a:defRPr/>
            </a:lvl1pPr>
          </a:lstStyle>
          <a:p>
            <a:fld id="{8232337B-CCD1-4E65-B7FA-F2BC67DF479C}" type="slidenum">
              <a:rPr lang="en-US" altLang="sl-SI"/>
              <a:pPr/>
              <a:t>‹#›</a:t>
            </a:fld>
            <a:endParaRPr lang="en-US" altLang="sl-SI"/>
          </a:p>
        </p:txBody>
      </p:sp>
    </p:spTree>
    <p:extLst>
      <p:ext uri="{BB962C8B-B14F-4D97-AF65-F5344CB8AC3E}">
        <p14:creationId xmlns:p14="http://schemas.microsoft.com/office/powerpoint/2010/main" val="3943213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7C71-8786-4A17-A8F6-F5BD62EE03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B097D246-EEE4-4FF3-A1C1-E6603AC415A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A409F5A1-53C5-441A-BAC5-BDC63F1F011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52CFD4-1AE1-4300-8D0A-1E051A2CE29C}"/>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91B5F69B-2CDC-4102-A979-83F681D024C9}"/>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52872675-4D17-42A6-A5FB-DD688010A9ED}"/>
              </a:ext>
            </a:extLst>
          </p:cNvPr>
          <p:cNvSpPr>
            <a:spLocks noGrp="1"/>
          </p:cNvSpPr>
          <p:nvPr>
            <p:ph type="sldNum" sz="quarter" idx="12"/>
          </p:nvPr>
        </p:nvSpPr>
        <p:spPr/>
        <p:txBody>
          <a:bodyPr/>
          <a:lstStyle>
            <a:lvl1pPr>
              <a:defRPr/>
            </a:lvl1pPr>
          </a:lstStyle>
          <a:p>
            <a:fld id="{6561F16C-F596-4DB9-91BF-0E75EB912291}" type="slidenum">
              <a:rPr lang="en-US" altLang="sl-SI"/>
              <a:pPr/>
              <a:t>‹#›</a:t>
            </a:fld>
            <a:endParaRPr lang="en-US" altLang="sl-SI"/>
          </a:p>
        </p:txBody>
      </p:sp>
    </p:spTree>
    <p:extLst>
      <p:ext uri="{BB962C8B-B14F-4D97-AF65-F5344CB8AC3E}">
        <p14:creationId xmlns:p14="http://schemas.microsoft.com/office/powerpoint/2010/main" val="1248228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9214C-5DE7-4AC7-87B4-FA401326D7C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B71D02C8-D46F-4FF1-AFB3-316593364B9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7C556F35-668D-4CBA-95D0-5045DE0409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5226B-9FC8-4695-9552-D27B73D8C710}"/>
              </a:ext>
            </a:extLst>
          </p:cNvPr>
          <p:cNvSpPr>
            <a:spLocks noGrp="1"/>
          </p:cNvSpPr>
          <p:nvPr>
            <p:ph type="dt" sz="half" idx="10"/>
          </p:nvPr>
        </p:nvSpPr>
        <p:spPr/>
        <p:txBody>
          <a:bodyPr/>
          <a:lstStyle>
            <a:lvl1pPr>
              <a:defRPr/>
            </a:lvl1pPr>
          </a:lstStyle>
          <a:p>
            <a:endParaRPr lang="en-US" altLang="sl-SI"/>
          </a:p>
        </p:txBody>
      </p:sp>
      <p:sp>
        <p:nvSpPr>
          <p:cNvPr id="6" name="Footer Placeholder 5">
            <a:extLst>
              <a:ext uri="{FF2B5EF4-FFF2-40B4-BE49-F238E27FC236}">
                <a16:creationId xmlns:a16="http://schemas.microsoft.com/office/drawing/2014/main" id="{814A0344-3014-4CC3-A7DA-FCEBF7892072}"/>
              </a:ext>
            </a:extLst>
          </p:cNvPr>
          <p:cNvSpPr>
            <a:spLocks noGrp="1"/>
          </p:cNvSpPr>
          <p:nvPr>
            <p:ph type="ftr" sz="quarter" idx="11"/>
          </p:nvPr>
        </p:nvSpPr>
        <p:spPr/>
        <p:txBody>
          <a:bodyPr/>
          <a:lstStyle>
            <a:lvl1pPr>
              <a:defRPr/>
            </a:lvl1pPr>
          </a:lstStyle>
          <a:p>
            <a:endParaRPr lang="en-US" altLang="sl-SI"/>
          </a:p>
        </p:txBody>
      </p:sp>
      <p:sp>
        <p:nvSpPr>
          <p:cNvPr id="7" name="Slide Number Placeholder 6">
            <a:extLst>
              <a:ext uri="{FF2B5EF4-FFF2-40B4-BE49-F238E27FC236}">
                <a16:creationId xmlns:a16="http://schemas.microsoft.com/office/drawing/2014/main" id="{E1514324-2D0F-45F9-A5DE-4CA686773085}"/>
              </a:ext>
            </a:extLst>
          </p:cNvPr>
          <p:cNvSpPr>
            <a:spLocks noGrp="1"/>
          </p:cNvSpPr>
          <p:nvPr>
            <p:ph type="sldNum" sz="quarter" idx="12"/>
          </p:nvPr>
        </p:nvSpPr>
        <p:spPr/>
        <p:txBody>
          <a:bodyPr/>
          <a:lstStyle>
            <a:lvl1pPr>
              <a:defRPr/>
            </a:lvl1pPr>
          </a:lstStyle>
          <a:p>
            <a:fld id="{9503722C-CB6B-4077-9852-AF33EC4A027D}" type="slidenum">
              <a:rPr lang="en-US" altLang="sl-SI"/>
              <a:pPr/>
              <a:t>‹#›</a:t>
            </a:fld>
            <a:endParaRPr lang="en-US" altLang="sl-SI"/>
          </a:p>
        </p:txBody>
      </p:sp>
    </p:spTree>
    <p:extLst>
      <p:ext uri="{BB962C8B-B14F-4D97-AF65-F5344CB8AC3E}">
        <p14:creationId xmlns:p14="http://schemas.microsoft.com/office/powerpoint/2010/main" val="393909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3970" name="Group 2">
            <a:extLst>
              <a:ext uri="{FF2B5EF4-FFF2-40B4-BE49-F238E27FC236}">
                <a16:creationId xmlns:a16="http://schemas.microsoft.com/office/drawing/2014/main" id="{DD574894-8AFA-4C75-8492-147082049273}"/>
              </a:ext>
            </a:extLst>
          </p:cNvPr>
          <p:cNvGrpSpPr>
            <a:grpSpLocks/>
          </p:cNvGrpSpPr>
          <p:nvPr/>
        </p:nvGrpSpPr>
        <p:grpSpPr bwMode="auto">
          <a:xfrm>
            <a:off x="0" y="0"/>
            <a:ext cx="7242175" cy="1981200"/>
            <a:chOff x="0" y="0"/>
            <a:chExt cx="4562" cy="1248"/>
          </a:xfrm>
        </p:grpSpPr>
        <p:sp>
          <p:nvSpPr>
            <p:cNvPr id="83971" name="Freeform 3">
              <a:extLst>
                <a:ext uri="{FF2B5EF4-FFF2-40B4-BE49-F238E27FC236}">
                  <a16:creationId xmlns:a16="http://schemas.microsoft.com/office/drawing/2014/main" id="{7B524EA6-8879-40A5-98A0-BF9D7BFD3587}"/>
                </a:ext>
              </a:extLst>
            </p:cNvPr>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sp>
          <p:nvSpPr>
            <p:cNvPr id="83972" name="Freeform 4">
              <a:extLst>
                <a:ext uri="{FF2B5EF4-FFF2-40B4-BE49-F238E27FC236}">
                  <a16:creationId xmlns:a16="http://schemas.microsoft.com/office/drawing/2014/main" id="{793B345A-6D72-4F6D-8554-7BF7C1AA4C92}"/>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sl-SI"/>
            </a:p>
          </p:txBody>
        </p:sp>
      </p:grpSp>
      <p:sp>
        <p:nvSpPr>
          <p:cNvPr id="83973" name="Rectangle 5">
            <a:extLst>
              <a:ext uri="{FF2B5EF4-FFF2-40B4-BE49-F238E27FC236}">
                <a16:creationId xmlns:a16="http://schemas.microsoft.com/office/drawing/2014/main" id="{7778B714-AB04-4AF2-A103-BFAC3638464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sl-SI"/>
              <a:t>Kliknite, če želite urediti slog naslova matrice</a:t>
            </a:r>
          </a:p>
        </p:txBody>
      </p:sp>
      <p:sp>
        <p:nvSpPr>
          <p:cNvPr id="83974" name="Rectangle 6">
            <a:extLst>
              <a:ext uri="{FF2B5EF4-FFF2-40B4-BE49-F238E27FC236}">
                <a16:creationId xmlns:a16="http://schemas.microsoft.com/office/drawing/2014/main" id="{0827E9EB-2365-44F3-ABE0-C2FE5A1D1C3D}"/>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sl-SI"/>
              <a:t>Kliknite, če želite urediti sloge besedila matrice</a:t>
            </a:r>
          </a:p>
          <a:p>
            <a:pPr lvl="1"/>
            <a:r>
              <a:rPr lang="en-US" altLang="sl-SI"/>
              <a:t>Druga raven</a:t>
            </a:r>
          </a:p>
          <a:p>
            <a:pPr lvl="2"/>
            <a:r>
              <a:rPr lang="en-US" altLang="sl-SI"/>
              <a:t>Tretja raven</a:t>
            </a:r>
          </a:p>
          <a:p>
            <a:pPr lvl="3"/>
            <a:r>
              <a:rPr lang="en-US" altLang="sl-SI"/>
              <a:t>Četrta raven</a:t>
            </a:r>
          </a:p>
          <a:p>
            <a:pPr lvl="4"/>
            <a:r>
              <a:rPr lang="en-US" altLang="sl-SI"/>
              <a:t>Peta raven</a:t>
            </a:r>
          </a:p>
        </p:txBody>
      </p:sp>
      <p:sp>
        <p:nvSpPr>
          <p:cNvPr id="83975" name="Rectangle 7">
            <a:extLst>
              <a:ext uri="{FF2B5EF4-FFF2-40B4-BE49-F238E27FC236}">
                <a16:creationId xmlns:a16="http://schemas.microsoft.com/office/drawing/2014/main" id="{001D1410-37B9-4EF8-88D2-BE87C433E40E}"/>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ltLang="sl-SI"/>
          </a:p>
        </p:txBody>
      </p:sp>
      <p:sp>
        <p:nvSpPr>
          <p:cNvPr id="83976" name="Rectangle 8">
            <a:extLst>
              <a:ext uri="{FF2B5EF4-FFF2-40B4-BE49-F238E27FC236}">
                <a16:creationId xmlns:a16="http://schemas.microsoft.com/office/drawing/2014/main" id="{9542DFD9-E306-4FA7-AF05-4ADCEE041845}"/>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ltLang="sl-SI"/>
          </a:p>
        </p:txBody>
      </p:sp>
      <p:sp>
        <p:nvSpPr>
          <p:cNvPr id="83977" name="Rectangle 9">
            <a:extLst>
              <a:ext uri="{FF2B5EF4-FFF2-40B4-BE49-F238E27FC236}">
                <a16:creationId xmlns:a16="http://schemas.microsoft.com/office/drawing/2014/main" id="{B53FDCB8-7933-4D11-BE2F-331912DE0962}"/>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5144F690-B216-49FB-BFDC-C59704BAD551}" type="slidenum">
              <a:rPr lang="en-US" altLang="sl-SI"/>
              <a:pPr/>
              <a:t>‹#›</a:t>
            </a:fld>
            <a:endParaRPr lang="en-US" altLang="sl-SI"/>
          </a:p>
        </p:txBody>
      </p:sp>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l.wikipedia.org/wiki/Kranjska_lilij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Q8ATxAJ6GoA"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AA150D3-AB76-49D4-95AF-C98A10F35111}"/>
              </a:ext>
            </a:extLst>
          </p:cNvPr>
          <p:cNvSpPr>
            <a:spLocks noGrp="1" noChangeArrowheads="1"/>
          </p:cNvSpPr>
          <p:nvPr>
            <p:ph type="title"/>
          </p:nvPr>
        </p:nvSpPr>
        <p:spPr>
          <a:xfrm>
            <a:off x="685800" y="304800"/>
            <a:ext cx="8229600" cy="1143000"/>
          </a:xfrm>
        </p:spPr>
        <p:txBody>
          <a:bodyPr/>
          <a:lstStyle/>
          <a:p>
            <a:r>
              <a:rPr lang="sl-SI" altLang="sl-SI"/>
              <a:t>Cerkniško jezero</a:t>
            </a:r>
            <a:endParaRPr lang="en-US" altLang="sl-SI"/>
          </a:p>
        </p:txBody>
      </p:sp>
      <p:pic>
        <p:nvPicPr>
          <p:cNvPr id="2053" name="Picture 5" descr="c_104_v">
            <a:extLst>
              <a:ext uri="{FF2B5EF4-FFF2-40B4-BE49-F238E27FC236}">
                <a16:creationId xmlns:a16="http://schemas.microsoft.com/office/drawing/2014/main" id="{4AFAFB1B-C120-45D4-BA60-3FCD8D34D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6019800" cy="374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42" name="Picture 10" descr="kosec">
            <a:extLst>
              <a:ext uri="{FF2B5EF4-FFF2-40B4-BE49-F238E27FC236}">
                <a16:creationId xmlns:a16="http://schemas.microsoft.com/office/drawing/2014/main" id="{FD6D8D6C-6719-49BA-9032-99EEE82F6789}"/>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85800" y="1676400"/>
            <a:ext cx="2895600" cy="2667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45" name="Picture 13" descr="carp">
            <a:extLst>
              <a:ext uri="{FF2B5EF4-FFF2-40B4-BE49-F238E27FC236}">
                <a16:creationId xmlns:a16="http://schemas.microsoft.com/office/drawing/2014/main" id="{41D6F255-EC52-4D79-A930-170D4E3AD00C}"/>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85800" y="4724400"/>
            <a:ext cx="2895600" cy="1543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5248" name="Picture 16" descr="64645169_polarni-volk_show">
            <a:extLst>
              <a:ext uri="{FF2B5EF4-FFF2-40B4-BE49-F238E27FC236}">
                <a16:creationId xmlns:a16="http://schemas.microsoft.com/office/drawing/2014/main" id="{FC8E6EE0-374C-4A54-9B73-E361E688348D}"/>
              </a:ext>
            </a:extLst>
          </p:cNvPr>
          <p:cNvPicPr>
            <a:picLocks noGrp="1"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4038600" y="2590800"/>
            <a:ext cx="4038600" cy="3028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249" name="Text Box 17">
            <a:extLst>
              <a:ext uri="{FF2B5EF4-FFF2-40B4-BE49-F238E27FC236}">
                <a16:creationId xmlns:a16="http://schemas.microsoft.com/office/drawing/2014/main" id="{92D5A7DB-E031-4FE1-9E98-A01944DFB689}"/>
              </a:ext>
            </a:extLst>
          </p:cNvPr>
          <p:cNvSpPr txBox="1">
            <a:spLocks noChangeArrowheads="1"/>
          </p:cNvSpPr>
          <p:nvPr/>
        </p:nvSpPr>
        <p:spPr bwMode="auto">
          <a:xfrm>
            <a:off x="1660525" y="4298950"/>
            <a:ext cx="769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Kosec</a:t>
            </a:r>
            <a:endParaRPr lang="en-US" altLang="sl-SI"/>
          </a:p>
        </p:txBody>
      </p:sp>
      <p:sp>
        <p:nvSpPr>
          <p:cNvPr id="95250" name="Text Box 18">
            <a:extLst>
              <a:ext uri="{FF2B5EF4-FFF2-40B4-BE49-F238E27FC236}">
                <a16:creationId xmlns:a16="http://schemas.microsoft.com/office/drawing/2014/main" id="{BC74D2E6-DB9D-46C2-BD5A-EAFC6FF19BC9}"/>
              </a:ext>
            </a:extLst>
          </p:cNvPr>
          <p:cNvSpPr txBox="1">
            <a:spLocks noChangeArrowheads="1"/>
          </p:cNvSpPr>
          <p:nvPr/>
        </p:nvSpPr>
        <p:spPr bwMode="auto">
          <a:xfrm>
            <a:off x="1752600" y="6324600"/>
            <a:ext cx="6492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Krap</a:t>
            </a:r>
            <a:endParaRPr lang="en-US" altLang="sl-SI"/>
          </a:p>
        </p:txBody>
      </p:sp>
      <p:sp>
        <p:nvSpPr>
          <p:cNvPr id="95251" name="Text Box 19">
            <a:extLst>
              <a:ext uri="{FF2B5EF4-FFF2-40B4-BE49-F238E27FC236}">
                <a16:creationId xmlns:a16="http://schemas.microsoft.com/office/drawing/2014/main" id="{4957D40A-34B3-4EB0-9CF3-604F4FB90B07}"/>
              </a:ext>
            </a:extLst>
          </p:cNvPr>
          <p:cNvSpPr txBox="1">
            <a:spLocks noChangeArrowheads="1"/>
          </p:cNvSpPr>
          <p:nvPr/>
        </p:nvSpPr>
        <p:spPr bwMode="auto">
          <a:xfrm>
            <a:off x="5867400" y="5638800"/>
            <a:ext cx="611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Volk</a:t>
            </a:r>
            <a:endParaRPr lang="en-US" alt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a:extLst>
              <a:ext uri="{FF2B5EF4-FFF2-40B4-BE49-F238E27FC236}">
                <a16:creationId xmlns:a16="http://schemas.microsoft.com/office/drawing/2014/main" id="{45383A69-9899-4AA1-AE47-55BF52B4073C}"/>
              </a:ext>
            </a:extLst>
          </p:cNvPr>
          <p:cNvSpPr>
            <a:spLocks noGrp="1" noChangeArrowheads="1"/>
          </p:cNvSpPr>
          <p:nvPr>
            <p:ph type="title"/>
          </p:nvPr>
        </p:nvSpPr>
        <p:spPr/>
        <p:txBody>
          <a:bodyPr/>
          <a:lstStyle/>
          <a:p>
            <a:r>
              <a:rPr lang="sl-SI" altLang="sl-SI"/>
              <a:t>Rastlinstvo</a:t>
            </a:r>
            <a:endParaRPr lang="en-US" altLang="sl-SI"/>
          </a:p>
        </p:txBody>
      </p:sp>
      <p:sp>
        <p:nvSpPr>
          <p:cNvPr id="9224" name="Rectangle 8">
            <a:extLst>
              <a:ext uri="{FF2B5EF4-FFF2-40B4-BE49-F238E27FC236}">
                <a16:creationId xmlns:a16="http://schemas.microsoft.com/office/drawing/2014/main" id="{9374883B-18D2-4727-A059-B8B20C30F054}"/>
              </a:ext>
            </a:extLst>
          </p:cNvPr>
          <p:cNvSpPr>
            <a:spLocks noGrp="1" noChangeArrowheads="1"/>
          </p:cNvSpPr>
          <p:nvPr>
            <p:ph type="body" sz="half" idx="1"/>
          </p:nvPr>
        </p:nvSpPr>
        <p:spPr/>
        <p:txBody>
          <a:bodyPr/>
          <a:lstStyle/>
          <a:p>
            <a:pPr>
              <a:buFont typeface="Wingdings" panose="05000000000000000000" pitchFamily="2" charset="2"/>
              <a:buNone/>
            </a:pPr>
            <a:r>
              <a:rPr lang="en-GB" altLang="sl-SI" sz="2800"/>
              <a:t>Na vzhodnem delu jezera</a:t>
            </a:r>
            <a:r>
              <a:rPr lang="sl-SI" altLang="sl-SI" sz="2800"/>
              <a:t> </a:t>
            </a:r>
            <a:r>
              <a:rPr lang="en-GB" altLang="sl-SI" sz="2800"/>
              <a:t> pa raste edina</a:t>
            </a:r>
            <a:r>
              <a:rPr lang="sl-SI" altLang="sl-SI" sz="2800"/>
              <a:t> </a:t>
            </a:r>
            <a:r>
              <a:rPr lang="en-GB" altLang="sl-SI" sz="2800"/>
              <a:t>mesojeda rastlina v Sloveniji; </a:t>
            </a:r>
            <a:r>
              <a:rPr lang="sl-SI" altLang="sl-SI" sz="2800"/>
              <a:t>Okroglolista Rosika, </a:t>
            </a:r>
            <a:r>
              <a:rPr lang="en-GB" altLang="sl-SI" sz="2800"/>
              <a:t>ki je svetovno ogrožena vrsta</a:t>
            </a:r>
            <a:r>
              <a:rPr lang="en-US" altLang="sl-SI" sz="2800"/>
              <a:t> </a:t>
            </a:r>
            <a:r>
              <a:rPr lang="sl-SI" altLang="sl-SI" sz="2800"/>
              <a:t>.</a:t>
            </a:r>
            <a:endParaRPr lang="en-US" altLang="sl-SI" sz="2800"/>
          </a:p>
        </p:txBody>
      </p:sp>
      <p:pic>
        <p:nvPicPr>
          <p:cNvPr id="9229" name="Picture 13" descr="IMG_6629">
            <a:extLst>
              <a:ext uri="{FF2B5EF4-FFF2-40B4-BE49-F238E27FC236}">
                <a16:creationId xmlns:a16="http://schemas.microsoft.com/office/drawing/2014/main" id="{BA933BA0-3BB9-45FF-9187-3DEDBB7BDB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3429000"/>
            <a:ext cx="4800600" cy="280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0" name="Text Box 14">
            <a:extLst>
              <a:ext uri="{FF2B5EF4-FFF2-40B4-BE49-F238E27FC236}">
                <a16:creationId xmlns:a16="http://schemas.microsoft.com/office/drawing/2014/main" id="{341D3DFD-A999-4104-A282-58E64D451FEA}"/>
              </a:ext>
            </a:extLst>
          </p:cNvPr>
          <p:cNvSpPr txBox="1">
            <a:spLocks noChangeArrowheads="1"/>
          </p:cNvSpPr>
          <p:nvPr/>
        </p:nvSpPr>
        <p:spPr bwMode="auto">
          <a:xfrm>
            <a:off x="3048000" y="6324600"/>
            <a:ext cx="209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Okroglolista Rosika</a:t>
            </a:r>
            <a:endParaRPr lang="en-US" altLang="sl-SI"/>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874A30B1-251C-4F35-99F4-4DD7EA64C16E}"/>
              </a:ext>
            </a:extLst>
          </p:cNvPr>
          <p:cNvSpPr>
            <a:spLocks noGrp="1" noChangeArrowheads="1"/>
          </p:cNvSpPr>
          <p:nvPr>
            <p:ph type="title"/>
          </p:nvPr>
        </p:nvSpPr>
        <p:spPr/>
        <p:txBody>
          <a:bodyPr/>
          <a:lstStyle/>
          <a:p>
            <a:r>
              <a:rPr lang="sl-SI" altLang="sl-SI"/>
              <a:t>Kranjska lilija</a:t>
            </a:r>
            <a:endParaRPr lang="en-US" altLang="sl-SI"/>
          </a:p>
        </p:txBody>
      </p:sp>
      <p:sp>
        <p:nvSpPr>
          <p:cNvPr id="126979" name="Rectangle 3">
            <a:extLst>
              <a:ext uri="{FF2B5EF4-FFF2-40B4-BE49-F238E27FC236}">
                <a16:creationId xmlns:a16="http://schemas.microsoft.com/office/drawing/2014/main" id="{1C2C2C9A-7B02-4F24-8940-155B5CCF5E99}"/>
              </a:ext>
            </a:extLst>
          </p:cNvPr>
          <p:cNvSpPr>
            <a:spLocks noGrp="1" noChangeArrowheads="1"/>
          </p:cNvSpPr>
          <p:nvPr>
            <p:ph type="body" sz="half" idx="2"/>
          </p:nvPr>
        </p:nvSpPr>
        <p:spPr>
          <a:xfrm>
            <a:off x="4876800" y="1600200"/>
            <a:ext cx="4038600" cy="4495800"/>
          </a:xfrm>
        </p:spPr>
        <p:txBody>
          <a:bodyPr/>
          <a:lstStyle/>
          <a:p>
            <a:pPr>
              <a:lnSpc>
                <a:spcPct val="90000"/>
              </a:lnSpc>
            </a:pPr>
            <a:r>
              <a:rPr lang="sl-SI" altLang="sl-SI" sz="2000"/>
              <a:t>Kranjska lilija (zlato jabolko), družina lilijevk, ime dobila po deželi Kranjski.</a:t>
            </a:r>
          </a:p>
          <a:p>
            <a:pPr>
              <a:lnSpc>
                <a:spcPct val="90000"/>
              </a:lnSpc>
            </a:pPr>
            <a:r>
              <a:rPr lang="sl-SI" altLang="sl-SI" sz="2000"/>
              <a:t>Raste na: </a:t>
            </a:r>
            <a:r>
              <a:rPr lang="en-US" altLang="sl-SI" sz="2000"/>
              <a:t>apnenčasti podlagi na travnikih, </a:t>
            </a:r>
            <a:endParaRPr lang="sl-SI" altLang="sl-SI" sz="2000"/>
          </a:p>
          <a:p>
            <a:pPr>
              <a:lnSpc>
                <a:spcPct val="90000"/>
              </a:lnSpc>
            </a:pPr>
            <a:r>
              <a:rPr lang="en-US" altLang="sl-SI" sz="2000"/>
              <a:t>gozdnih robovih in v svetlih gozdovi</a:t>
            </a:r>
            <a:r>
              <a:rPr lang="sl-SI" altLang="sl-SI" sz="2000"/>
              <a:t>h. </a:t>
            </a:r>
          </a:p>
          <a:p>
            <a:pPr>
              <a:lnSpc>
                <a:spcPct val="90000"/>
              </a:lnSpc>
            </a:pPr>
            <a:r>
              <a:rPr lang="sl-SI" altLang="sl-SI" sz="2000"/>
              <a:t>Listi: </a:t>
            </a:r>
            <a:r>
              <a:rPr lang="en-US" altLang="sl-SI" sz="2000"/>
              <a:t>oranžn</a:t>
            </a:r>
            <a:r>
              <a:rPr lang="sl-SI" altLang="sl-SI" sz="2000"/>
              <a:t>i</a:t>
            </a:r>
            <a:r>
              <a:rPr lang="en-US" altLang="sl-SI" sz="2000"/>
              <a:t> ali temno rumen</a:t>
            </a:r>
            <a:r>
              <a:rPr lang="sl-SI" altLang="sl-SI" sz="2000"/>
              <a:t>i</a:t>
            </a:r>
            <a:r>
              <a:rPr lang="en-US" altLang="sl-SI" sz="2000"/>
              <a:t> zavihan</a:t>
            </a:r>
            <a:r>
              <a:rPr lang="sl-SI" altLang="sl-SI" sz="2000"/>
              <a:t>i</a:t>
            </a:r>
            <a:r>
              <a:rPr lang="en-US" altLang="sl-SI" sz="2000"/>
              <a:t> nazaj</a:t>
            </a:r>
            <a:r>
              <a:rPr lang="sl-SI" altLang="sl-SI" sz="2000"/>
              <a:t>.</a:t>
            </a:r>
          </a:p>
          <a:p>
            <a:pPr>
              <a:lnSpc>
                <a:spcPct val="90000"/>
              </a:lnSpc>
            </a:pPr>
            <a:r>
              <a:rPr lang="sl-SI" altLang="sl-SI" sz="2000"/>
              <a:t>V </a:t>
            </a:r>
            <a:r>
              <a:rPr lang="en-US" altLang="sl-SI" sz="2000"/>
              <a:t>Sloveniji</a:t>
            </a:r>
            <a:r>
              <a:rPr lang="sl-SI" altLang="sl-SI" sz="2000"/>
              <a:t> raste </a:t>
            </a:r>
            <a:r>
              <a:rPr lang="en-US" altLang="sl-SI" sz="2000"/>
              <a:t>od Alp preko Krasa</a:t>
            </a:r>
            <a:r>
              <a:rPr lang="sl-SI" altLang="sl-SI" sz="2000"/>
              <a:t> </a:t>
            </a:r>
            <a:r>
              <a:rPr lang="en-US" altLang="sl-SI" sz="2000"/>
              <a:t>in do Zasavja na vzhodu.</a:t>
            </a:r>
            <a:endParaRPr lang="sl-SI" altLang="sl-SI" sz="2000"/>
          </a:p>
          <a:p>
            <a:pPr>
              <a:lnSpc>
                <a:spcPct val="90000"/>
              </a:lnSpc>
            </a:pPr>
            <a:r>
              <a:rPr lang="en-US" altLang="sl-SI" sz="2000"/>
              <a:t> </a:t>
            </a:r>
            <a:r>
              <a:rPr lang="sl-SI" altLang="sl-SI" sz="2000"/>
              <a:t>V</a:t>
            </a:r>
            <a:r>
              <a:rPr lang="en-US" altLang="sl-SI" sz="2000"/>
              <a:t>onj te cvetlice  ni prijeten.</a:t>
            </a:r>
          </a:p>
          <a:p>
            <a:pPr>
              <a:lnSpc>
                <a:spcPct val="90000"/>
              </a:lnSpc>
            </a:pPr>
            <a:r>
              <a:rPr lang="en-US" altLang="sl-SI" sz="2000"/>
              <a:t>Od leta 1947 je kranjska lilija v Sloveniji zavarovana.</a:t>
            </a:r>
          </a:p>
        </p:txBody>
      </p:sp>
      <p:pic>
        <p:nvPicPr>
          <p:cNvPr id="126981" name="Picture 5" descr="Slika:Lilium carniolicum tscheppaschlucht 01.jpg">
            <a:extLst>
              <a:ext uri="{FF2B5EF4-FFF2-40B4-BE49-F238E27FC236}">
                <a16:creationId xmlns:a16="http://schemas.microsoft.com/office/drawing/2014/main" id="{5CDF7FCD-8533-4B78-BBAB-338B0A0B27B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76400"/>
            <a:ext cx="4800600" cy="396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6982" name="Rectangle 6">
            <a:extLst>
              <a:ext uri="{FF2B5EF4-FFF2-40B4-BE49-F238E27FC236}">
                <a16:creationId xmlns:a16="http://schemas.microsoft.com/office/drawing/2014/main" id="{012ABFA5-6BB0-4B77-9E16-965ACDE4EFD0}"/>
              </a:ext>
            </a:extLst>
          </p:cNvPr>
          <p:cNvSpPr>
            <a:spLocks noChangeArrowheads="1"/>
          </p:cNvSpPr>
          <p:nvPr/>
        </p:nvSpPr>
        <p:spPr bwMode="auto">
          <a:xfrm>
            <a:off x="1524000" y="5715000"/>
            <a:ext cx="151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Kranjska lilija</a:t>
            </a:r>
            <a:endParaRPr lang="en-US" altLang="sl-S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FDDCFCBD-AB43-4DF6-BC7B-3B95ABAFB827}"/>
              </a:ext>
            </a:extLst>
          </p:cNvPr>
          <p:cNvSpPr>
            <a:spLocks noGrp="1" noChangeArrowheads="1"/>
          </p:cNvSpPr>
          <p:nvPr>
            <p:ph type="title"/>
          </p:nvPr>
        </p:nvSpPr>
        <p:spPr/>
        <p:txBody>
          <a:bodyPr/>
          <a:lstStyle/>
          <a:p>
            <a:r>
              <a:rPr lang="sl-SI" altLang="sl-SI"/>
              <a:t>Podnebje</a:t>
            </a:r>
            <a:endParaRPr lang="en-US" altLang="sl-SI"/>
          </a:p>
        </p:txBody>
      </p:sp>
      <p:sp>
        <p:nvSpPr>
          <p:cNvPr id="90115" name="Rectangle 3">
            <a:extLst>
              <a:ext uri="{FF2B5EF4-FFF2-40B4-BE49-F238E27FC236}">
                <a16:creationId xmlns:a16="http://schemas.microsoft.com/office/drawing/2014/main" id="{E892DE74-9F4A-4C35-B61C-FC202D5C382A}"/>
              </a:ext>
            </a:extLst>
          </p:cNvPr>
          <p:cNvSpPr>
            <a:spLocks noGrp="1" noChangeArrowheads="1"/>
          </p:cNvSpPr>
          <p:nvPr>
            <p:ph type="body" idx="1"/>
          </p:nvPr>
        </p:nvSpPr>
        <p:spPr/>
        <p:txBody>
          <a:bodyPr/>
          <a:lstStyle/>
          <a:p>
            <a:r>
              <a:rPr lang="en-US" altLang="sl-SI"/>
              <a:t>Za podnebje </a:t>
            </a:r>
            <a:r>
              <a:rPr lang="sl-SI" altLang="sl-SI"/>
              <a:t>Cerknice </a:t>
            </a:r>
            <a:r>
              <a:rPr lang="en-US" altLang="sl-SI"/>
              <a:t>je odločilnega pomena lega na prehodu iz kontinentalne v primorsko Slovenijo</a:t>
            </a:r>
            <a:r>
              <a:rPr lang="sl-SI" altLang="sl-SI"/>
              <a:t>. </a:t>
            </a:r>
            <a:r>
              <a:rPr lang="en-US" altLang="sl-SI"/>
              <a:t>Prehodnost podnebja se najbolj odraža v temperaturah in značilni</a:t>
            </a:r>
            <a:r>
              <a:rPr lang="sl-SI" altLang="sl-SI"/>
              <a:t>h</a:t>
            </a:r>
            <a:r>
              <a:rPr lang="en-US" altLang="sl-SI"/>
              <a:t> ve</a:t>
            </a:r>
            <a:r>
              <a:rPr lang="sl-SI" altLang="sl-SI"/>
              <a:t>trovih</a:t>
            </a:r>
            <a:r>
              <a:rPr lang="en-US" altLang="sl-SI"/>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58AEFD88-9DCB-477D-95FC-B8DD0C406DE8}"/>
              </a:ext>
            </a:extLst>
          </p:cNvPr>
          <p:cNvSpPr>
            <a:spLocks noGrp="1" noChangeArrowheads="1"/>
          </p:cNvSpPr>
          <p:nvPr>
            <p:ph type="title"/>
          </p:nvPr>
        </p:nvSpPr>
        <p:spPr/>
        <p:txBody>
          <a:bodyPr/>
          <a:lstStyle/>
          <a:p>
            <a:r>
              <a:rPr lang="sl-SI" altLang="sl-SI"/>
              <a:t>Pritoki</a:t>
            </a:r>
            <a:endParaRPr lang="en-US" altLang="sl-SI"/>
          </a:p>
        </p:txBody>
      </p:sp>
      <p:sp>
        <p:nvSpPr>
          <p:cNvPr id="119811" name="Rectangle 3">
            <a:extLst>
              <a:ext uri="{FF2B5EF4-FFF2-40B4-BE49-F238E27FC236}">
                <a16:creationId xmlns:a16="http://schemas.microsoft.com/office/drawing/2014/main" id="{A7B108BA-05F6-4EDA-8E50-842108864ADD}"/>
              </a:ext>
            </a:extLst>
          </p:cNvPr>
          <p:cNvSpPr>
            <a:spLocks noGrp="1" noChangeArrowheads="1"/>
          </p:cNvSpPr>
          <p:nvPr>
            <p:ph type="body" idx="1"/>
          </p:nvPr>
        </p:nvSpPr>
        <p:spPr/>
        <p:txBody>
          <a:bodyPr/>
          <a:lstStyle/>
          <a:p>
            <a:pPr>
              <a:lnSpc>
                <a:spcPct val="90000"/>
              </a:lnSpc>
            </a:pPr>
            <a:r>
              <a:rPr lang="en-US" altLang="sl-SI" sz="2400"/>
              <a:t>Na Loškem polju ponika potok Obrh in pride na površje na Cerkniškem polju kot potok Stržen.</a:t>
            </a:r>
            <a:endParaRPr lang="sl-SI" altLang="sl-SI" sz="2400"/>
          </a:p>
          <a:p>
            <a:pPr>
              <a:lnSpc>
                <a:spcPct val="90000"/>
              </a:lnSpc>
            </a:pPr>
            <a:r>
              <a:rPr lang="en-US" altLang="sl-SI" sz="2400"/>
              <a:t>Križne jame</a:t>
            </a:r>
            <a:r>
              <a:rPr lang="sl-SI" altLang="sl-SI" sz="2400"/>
              <a:t> – voda iz podzemlja</a:t>
            </a:r>
          </a:p>
          <a:p>
            <a:pPr>
              <a:lnSpc>
                <a:spcPct val="90000"/>
              </a:lnSpc>
            </a:pPr>
            <a:r>
              <a:rPr lang="en-US" altLang="sl-SI" sz="2400"/>
              <a:t>V kraško polje se stekajo</a:t>
            </a:r>
            <a:r>
              <a:rPr lang="sl-SI" altLang="sl-SI" sz="2400"/>
              <a:t>:</a:t>
            </a:r>
            <a:r>
              <a:rPr lang="en-US" altLang="sl-SI" sz="2400"/>
              <a:t> </a:t>
            </a:r>
            <a:endParaRPr lang="sl-SI" altLang="sl-SI" sz="2400"/>
          </a:p>
          <a:p>
            <a:pPr>
              <a:lnSpc>
                <a:spcPct val="90000"/>
              </a:lnSpc>
            </a:pPr>
            <a:r>
              <a:rPr lang="en-US" altLang="sl-SI" sz="2400"/>
              <a:t> Cerkniščica in vode iz Javornikov.</a:t>
            </a:r>
            <a:r>
              <a:rPr lang="sl-SI" altLang="sl-SI" sz="2400"/>
              <a:t> </a:t>
            </a:r>
            <a:r>
              <a:rPr lang="en-US" altLang="sl-SI" sz="2400"/>
              <a:t>Vsa ta voda ponika v požiralnikih na Cerkniškem polju v več smereh: </a:t>
            </a:r>
            <a:endParaRPr lang="sl-SI" altLang="sl-SI" sz="2400"/>
          </a:p>
          <a:p>
            <a:pPr>
              <a:lnSpc>
                <a:spcPct val="90000"/>
              </a:lnSpc>
            </a:pPr>
            <a:r>
              <a:rPr lang="sl-SI" altLang="sl-SI" sz="2400"/>
              <a:t>E</a:t>
            </a:r>
            <a:r>
              <a:rPr lang="en-US" altLang="sl-SI" sz="2400"/>
              <a:t>n del priteka kot potok Rak</a:t>
            </a:r>
            <a:r>
              <a:rPr lang="sl-SI" altLang="sl-SI" sz="2400"/>
              <a:t> (</a:t>
            </a:r>
            <a:r>
              <a:rPr lang="en-US" altLang="sl-SI" sz="2400"/>
              <a:t> Rakov Škocjan</a:t>
            </a:r>
            <a:r>
              <a:rPr lang="sl-SI" altLang="sl-SI" sz="2400"/>
              <a:t>)</a:t>
            </a:r>
            <a:r>
              <a:rPr lang="en-US" altLang="sl-SI" sz="2400"/>
              <a:t> in naprej pod zemeljsko površino do Planinske jame</a:t>
            </a:r>
            <a:r>
              <a:rPr lang="sl-SI" altLang="sl-SI" sz="2400"/>
              <a:t>,</a:t>
            </a:r>
            <a:r>
              <a:rPr lang="en-US" altLang="sl-SI" sz="2400"/>
              <a:t> kjer se združi z reko Pivko iz Postojnske jame in priteče na plano kot reka Unica</a:t>
            </a:r>
            <a:r>
              <a:rPr lang="sl-SI" altLang="sl-SI" sz="2400"/>
              <a:t>.</a:t>
            </a:r>
            <a:r>
              <a:rPr lang="en-US" altLang="sl-SI" sz="2400"/>
              <a:t> </a:t>
            </a:r>
            <a:endParaRPr lang="sl-SI" altLang="sl-SI" sz="2400"/>
          </a:p>
          <a:p>
            <a:pPr>
              <a:lnSpc>
                <a:spcPct val="90000"/>
              </a:lnSpc>
            </a:pPr>
            <a:r>
              <a:rPr lang="sl-SI" altLang="sl-SI" sz="2400"/>
              <a:t>D</a:t>
            </a:r>
            <a:r>
              <a:rPr lang="en-US" altLang="sl-SI" sz="2400"/>
              <a:t>rugi del ponikne proti Planinskemu polju, najdaljšo pot naredi voda, ki pride na plan v izvirih pri Bistri.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1308AB1-2CB1-48F5-8A3B-8F09A64C5E97}"/>
              </a:ext>
            </a:extLst>
          </p:cNvPr>
          <p:cNvSpPr>
            <a:spLocks noGrp="1" noChangeArrowheads="1"/>
          </p:cNvSpPr>
          <p:nvPr>
            <p:ph type="title"/>
          </p:nvPr>
        </p:nvSpPr>
        <p:spPr/>
        <p:txBody>
          <a:bodyPr/>
          <a:lstStyle/>
          <a:p>
            <a:r>
              <a:rPr lang="sl-SI" altLang="sl-SI"/>
              <a:t>Gospodarstvo</a:t>
            </a:r>
            <a:endParaRPr lang="en-US" altLang="sl-SI"/>
          </a:p>
        </p:txBody>
      </p:sp>
      <p:sp>
        <p:nvSpPr>
          <p:cNvPr id="115715" name="Rectangle 3">
            <a:extLst>
              <a:ext uri="{FF2B5EF4-FFF2-40B4-BE49-F238E27FC236}">
                <a16:creationId xmlns:a16="http://schemas.microsoft.com/office/drawing/2014/main" id="{46794BDB-7D09-4158-A9E5-9AC62A174ADD}"/>
              </a:ext>
            </a:extLst>
          </p:cNvPr>
          <p:cNvSpPr>
            <a:spLocks noGrp="1" noChangeArrowheads="1"/>
          </p:cNvSpPr>
          <p:nvPr>
            <p:ph type="body" idx="1"/>
          </p:nvPr>
        </p:nvSpPr>
        <p:spPr/>
        <p:txBody>
          <a:bodyPr/>
          <a:lstStyle/>
          <a:p>
            <a:pPr>
              <a:buFont typeface="Wingdings" panose="05000000000000000000" pitchFamily="2" charset="2"/>
              <a:buNone/>
            </a:pPr>
            <a:r>
              <a:rPr lang="sl-SI" altLang="sl-SI"/>
              <a:t> Ob okolici Cerkniškega jezera se največ ukvarjajo s kmetijstvom:</a:t>
            </a:r>
          </a:p>
          <a:p>
            <a:r>
              <a:rPr lang="sl-SI" altLang="sl-SI"/>
              <a:t>Živinorejo in</a:t>
            </a:r>
          </a:p>
          <a:p>
            <a:r>
              <a:rPr lang="sl-SI" altLang="sl-SI"/>
              <a:t>Poljedelstvom.</a:t>
            </a:r>
            <a:endParaRPr lang="en-US" alt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BEF1BE9-F8B6-4940-B259-AE32A264AAEB}"/>
              </a:ext>
            </a:extLst>
          </p:cNvPr>
          <p:cNvSpPr>
            <a:spLocks noGrp="1" noChangeArrowheads="1"/>
          </p:cNvSpPr>
          <p:nvPr>
            <p:ph type="title"/>
          </p:nvPr>
        </p:nvSpPr>
        <p:spPr/>
        <p:txBody>
          <a:bodyPr/>
          <a:lstStyle/>
          <a:p>
            <a:r>
              <a:rPr lang="sl-SI" altLang="sl-SI"/>
              <a:t>Turizem</a:t>
            </a:r>
            <a:endParaRPr lang="en-US" altLang="sl-SI"/>
          </a:p>
        </p:txBody>
      </p:sp>
      <p:sp>
        <p:nvSpPr>
          <p:cNvPr id="15363" name="Rectangle 3">
            <a:extLst>
              <a:ext uri="{FF2B5EF4-FFF2-40B4-BE49-F238E27FC236}">
                <a16:creationId xmlns:a16="http://schemas.microsoft.com/office/drawing/2014/main" id="{B4F45295-CF7A-4115-8CD6-DF5111C9A216}"/>
              </a:ext>
            </a:extLst>
          </p:cNvPr>
          <p:cNvSpPr>
            <a:spLocks noGrp="1" noChangeArrowheads="1"/>
          </p:cNvSpPr>
          <p:nvPr>
            <p:ph type="body" sz="half" idx="1"/>
          </p:nvPr>
        </p:nvSpPr>
        <p:spPr/>
        <p:txBody>
          <a:bodyPr/>
          <a:lstStyle/>
          <a:p>
            <a:pPr>
              <a:lnSpc>
                <a:spcPct val="90000"/>
              </a:lnSpc>
            </a:pPr>
            <a:r>
              <a:rPr lang="sl-SI" altLang="sl-SI" sz="2000"/>
              <a:t>Za kolesarje je zagotovo zanimiva označena kolesarska pot okoli jezera. </a:t>
            </a:r>
          </a:p>
          <a:p>
            <a:pPr>
              <a:lnSpc>
                <a:spcPct val="90000"/>
              </a:lnSpc>
            </a:pPr>
            <a:r>
              <a:rPr lang="sl-SI" altLang="sl-SI" sz="2000"/>
              <a:t>Oznake z likom ljudskega junaka Martina Krpana. </a:t>
            </a:r>
          </a:p>
          <a:p>
            <a:pPr>
              <a:lnSpc>
                <a:spcPct val="90000"/>
              </a:lnSpc>
            </a:pPr>
            <a:r>
              <a:rPr lang="sl-SI" altLang="sl-SI" sz="2000"/>
              <a:t>Za dobro počutje poskrbijo na turističnih kmetijah, jezerska voda pa nam v poletnih mesecih ponuja prijetno osvežitev in kopanje, posebej zanimiv je ogled reliefne makete jezera v vasi Dolenje Jezero.</a:t>
            </a:r>
            <a:endParaRPr lang="en-US" altLang="sl-SI" sz="2000"/>
          </a:p>
        </p:txBody>
      </p:sp>
      <p:pic>
        <p:nvPicPr>
          <p:cNvPr id="15365" name="Picture 5" descr="kolesarjenje_03jun2012">
            <a:extLst>
              <a:ext uri="{FF2B5EF4-FFF2-40B4-BE49-F238E27FC236}">
                <a16:creationId xmlns:a16="http://schemas.microsoft.com/office/drawing/2014/main" id="{8CFF82CF-49D0-4CC4-9421-0CBABC69AF8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676400"/>
            <a:ext cx="4038600" cy="3976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6">
            <a:extLst>
              <a:ext uri="{FF2B5EF4-FFF2-40B4-BE49-F238E27FC236}">
                <a16:creationId xmlns:a16="http://schemas.microsoft.com/office/drawing/2014/main" id="{D02D2190-B790-4F0D-A38F-86C708CC6324}"/>
              </a:ext>
            </a:extLst>
          </p:cNvPr>
          <p:cNvSpPr txBox="1">
            <a:spLocks noChangeArrowheads="1"/>
          </p:cNvSpPr>
          <p:nvPr/>
        </p:nvSpPr>
        <p:spPr bwMode="auto">
          <a:xfrm>
            <a:off x="5791200" y="5715000"/>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Kolesarska pot</a:t>
            </a:r>
            <a:endParaRPr lang="en-US" altLang="sl-SI"/>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a:extLst>
              <a:ext uri="{FF2B5EF4-FFF2-40B4-BE49-F238E27FC236}">
                <a16:creationId xmlns:a16="http://schemas.microsoft.com/office/drawing/2014/main" id="{083192F7-5C99-4143-8714-F9BB6861BC5B}"/>
              </a:ext>
            </a:extLst>
          </p:cNvPr>
          <p:cNvSpPr>
            <a:spLocks noChangeArrowheads="1"/>
          </p:cNvSpPr>
          <p:nvPr/>
        </p:nvSpPr>
        <p:spPr bwMode="auto">
          <a:xfrm>
            <a:off x="-4495800" y="3094038"/>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sl-SI">
                <a:hlinkClick r:id="rId2" tooltip="Kranjska lilija"/>
              </a:rPr>
              <a:t>lilija</a:t>
            </a:r>
            <a:r>
              <a:rPr lang="en-US" altLang="sl-SI"/>
              <a:t>. </a:t>
            </a:r>
          </a:p>
        </p:txBody>
      </p:sp>
      <p:sp>
        <p:nvSpPr>
          <p:cNvPr id="124933" name="Rectangle 5">
            <a:extLst>
              <a:ext uri="{FF2B5EF4-FFF2-40B4-BE49-F238E27FC236}">
                <a16:creationId xmlns:a16="http://schemas.microsoft.com/office/drawing/2014/main" id="{9957B4CC-3833-49BA-9126-4A46937D20C4}"/>
              </a:ext>
            </a:extLst>
          </p:cNvPr>
          <p:cNvSpPr>
            <a:spLocks noGrp="1" noChangeArrowheads="1"/>
          </p:cNvSpPr>
          <p:nvPr>
            <p:ph type="title"/>
          </p:nvPr>
        </p:nvSpPr>
        <p:spPr/>
        <p:txBody>
          <a:bodyPr/>
          <a:lstStyle/>
          <a:p>
            <a:r>
              <a:rPr lang="sl-SI" altLang="sl-SI"/>
              <a:t>Slivnica</a:t>
            </a:r>
            <a:endParaRPr lang="en-US" altLang="sl-SI"/>
          </a:p>
        </p:txBody>
      </p:sp>
      <p:sp>
        <p:nvSpPr>
          <p:cNvPr id="124934" name="Rectangle 6">
            <a:extLst>
              <a:ext uri="{FF2B5EF4-FFF2-40B4-BE49-F238E27FC236}">
                <a16:creationId xmlns:a16="http://schemas.microsoft.com/office/drawing/2014/main" id="{E2982EFF-C6C1-4927-9A4C-0577525F5D8B}"/>
              </a:ext>
            </a:extLst>
          </p:cNvPr>
          <p:cNvSpPr>
            <a:spLocks noGrp="1" noChangeArrowheads="1"/>
          </p:cNvSpPr>
          <p:nvPr>
            <p:ph type="body" idx="1"/>
          </p:nvPr>
        </p:nvSpPr>
        <p:spPr/>
        <p:txBody>
          <a:bodyPr/>
          <a:lstStyle/>
          <a:p>
            <a:pPr>
              <a:lnSpc>
                <a:spcPct val="90000"/>
              </a:lnSpc>
            </a:pPr>
            <a:r>
              <a:rPr lang="en-US" altLang="sl-SI">
                <a:effectLst/>
              </a:rPr>
              <a:t>V Cerknici je izhodišče poti na Slivnico, pod vrhom je oskrbovana planinska koča. Pašniki na Slivnici se zaradi postopnega pogozdovanja in zaraščanja močno krčijo. Slivnica je po ljudski pripovedki domovanje čarovnic, sicer pa razgledna točka na Cerkinško polje in okoliške kraške planote. Na severnem pobočju Slivnice, v dolini Cerkniščice, so kopali kremen in ga vozili v glažuto na Javornike.</a:t>
            </a:r>
            <a:r>
              <a:rPr lang="en-US" altLang="sl-SI"/>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8BD9566F-93D7-4611-8F55-2607E662921C}"/>
              </a:ext>
            </a:extLst>
          </p:cNvPr>
          <p:cNvSpPr>
            <a:spLocks noGrp="1" noChangeArrowheads="1"/>
          </p:cNvSpPr>
          <p:nvPr>
            <p:ph type="title"/>
          </p:nvPr>
        </p:nvSpPr>
        <p:spPr/>
        <p:txBody>
          <a:bodyPr/>
          <a:lstStyle/>
          <a:p>
            <a:r>
              <a:rPr lang="sl-SI" altLang="sl-SI"/>
              <a:t>Legenda o slivniških čarovnicah</a:t>
            </a:r>
            <a:endParaRPr lang="en-US" altLang="sl-SI"/>
          </a:p>
        </p:txBody>
      </p:sp>
      <p:sp>
        <p:nvSpPr>
          <p:cNvPr id="130051" name="Rectangle 3">
            <a:extLst>
              <a:ext uri="{FF2B5EF4-FFF2-40B4-BE49-F238E27FC236}">
                <a16:creationId xmlns:a16="http://schemas.microsoft.com/office/drawing/2014/main" id="{C895DC7E-DFE6-4D85-AB13-F7EBA65AE766}"/>
              </a:ext>
            </a:extLst>
          </p:cNvPr>
          <p:cNvSpPr>
            <a:spLocks noGrp="1" noChangeArrowheads="1"/>
          </p:cNvSpPr>
          <p:nvPr>
            <p:ph type="body" idx="1"/>
          </p:nvPr>
        </p:nvSpPr>
        <p:spPr/>
        <p:txBody>
          <a:bodyPr/>
          <a:lstStyle/>
          <a:p>
            <a:pPr>
              <a:lnSpc>
                <a:spcPct val="80000"/>
              </a:lnSpc>
            </a:pPr>
            <a:r>
              <a:rPr lang="en-US" altLang="sl-SI" sz="2000"/>
              <a:t>Pod vrhom Slivnice je Coprniška jama, ki jo je opisal že Valvasor. Iz jame se pozimi dviga topel in vlažen zrak. Vlaga se kondenzira v meglo, kar je pripomoglo k nastanku legende o coprniškem domovanju na Slivnici. V mnogih legendah se Slivnica omenja kot shajališče coprnic, ki so jih obtoževali, da delajo nevihte, točo, jemljejo mleko kravam, z uroki povzročajo bolezni in škodo, se spreminjajo v živali, letajo na metlah, imajo zveze s hudičem...</a:t>
            </a:r>
            <a:endParaRPr lang="sl-SI" altLang="sl-SI" sz="2000"/>
          </a:p>
          <a:p>
            <a:pPr>
              <a:lnSpc>
                <a:spcPct val="80000"/>
              </a:lnSpc>
            </a:pPr>
            <a:r>
              <a:rPr lang="en-US" altLang="sl-SI" sz="2000"/>
              <a:t>Vzrok vsem tem nesrečam so bile baje čarovnice, ki so prebivale v tej jami. Vera v čarovnice je bila v prejšnjih stoletjih zelo razširjena, posebno okoli jezera so jih slutili vse polno, bivajočih po luknjah in jamah. Ko se je pripravljalo k nevihti, zazvonil je v cerkniškem zvoniku mali zvon, s katerim so odganjali čarovnice in točo.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C135EAC-4A48-4DB9-8848-67AE5382DEDC}"/>
              </a:ext>
            </a:extLst>
          </p:cNvPr>
          <p:cNvSpPr>
            <a:spLocks noGrp="1" noChangeArrowheads="1"/>
          </p:cNvSpPr>
          <p:nvPr>
            <p:ph type="title"/>
          </p:nvPr>
        </p:nvSpPr>
        <p:spPr/>
        <p:txBody>
          <a:bodyPr/>
          <a:lstStyle/>
          <a:p>
            <a:r>
              <a:rPr lang="sl-SI" altLang="sl-SI"/>
              <a:t>Zanimivosti</a:t>
            </a:r>
            <a:endParaRPr lang="en-US" altLang="sl-SI"/>
          </a:p>
        </p:txBody>
      </p:sp>
      <p:sp>
        <p:nvSpPr>
          <p:cNvPr id="17411" name="Rectangle 3">
            <a:extLst>
              <a:ext uri="{FF2B5EF4-FFF2-40B4-BE49-F238E27FC236}">
                <a16:creationId xmlns:a16="http://schemas.microsoft.com/office/drawing/2014/main" id="{50E6CE02-1102-46CE-A834-D9FDA2C9E15A}"/>
              </a:ext>
            </a:extLst>
          </p:cNvPr>
          <p:cNvSpPr>
            <a:spLocks noGrp="1" noChangeArrowheads="1"/>
          </p:cNvSpPr>
          <p:nvPr>
            <p:ph type="body" idx="1"/>
          </p:nvPr>
        </p:nvSpPr>
        <p:spPr/>
        <p:txBody>
          <a:bodyPr/>
          <a:lstStyle/>
          <a:p>
            <a:r>
              <a:rPr lang="sl-SI" altLang="sl-SI"/>
              <a:t>S stalnim spreminjanjem svoje podobe nudi jezero ob vsakem letnem času, ob vsakem obisku in vsakemu obiskovalcu drugačno in vedno novo podobo.</a:t>
            </a:r>
            <a:endParaRPr lang="en-US" altLang="sl-SI"/>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A178F04-D936-458D-8E10-F8C296813064}"/>
              </a:ext>
            </a:extLst>
          </p:cNvPr>
          <p:cNvSpPr>
            <a:spLocks noGrp="1" noChangeArrowheads="1"/>
          </p:cNvSpPr>
          <p:nvPr>
            <p:ph type="title"/>
          </p:nvPr>
        </p:nvSpPr>
        <p:spPr/>
        <p:txBody>
          <a:bodyPr/>
          <a:lstStyle/>
          <a:p>
            <a:r>
              <a:rPr lang="sl-SI" altLang="sl-SI"/>
              <a:t>Uvod</a:t>
            </a:r>
            <a:endParaRPr lang="en-US" altLang="sl-SI"/>
          </a:p>
        </p:txBody>
      </p:sp>
      <p:sp>
        <p:nvSpPr>
          <p:cNvPr id="3079" name="Rectangle 7">
            <a:extLst>
              <a:ext uri="{FF2B5EF4-FFF2-40B4-BE49-F238E27FC236}">
                <a16:creationId xmlns:a16="http://schemas.microsoft.com/office/drawing/2014/main" id="{B013A047-E98F-4047-B89B-BAF2BF022CC4}"/>
              </a:ext>
            </a:extLst>
          </p:cNvPr>
          <p:cNvSpPr>
            <a:spLocks noGrp="1" noChangeArrowheads="1"/>
          </p:cNvSpPr>
          <p:nvPr>
            <p:ph type="body" idx="1"/>
          </p:nvPr>
        </p:nvSpPr>
        <p:spPr/>
        <p:txBody>
          <a:bodyPr/>
          <a:lstStyle/>
          <a:p>
            <a:r>
              <a:rPr lang="sl-SI" altLang="sl-SI"/>
              <a:t>Za to temo sem se odločil, ker mi je zanimiva in ker malo ljudi pozna to jezero in bi vas rad seznanil s to naravno znamenitostjo Slovenije.</a:t>
            </a:r>
            <a:endParaRPr lang="en-US" altLang="sl-SI"/>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4A35FF9-6460-48E8-ADC8-A5AEA7C93727}"/>
              </a:ext>
            </a:extLst>
          </p:cNvPr>
          <p:cNvSpPr>
            <a:spLocks noGrp="1" noChangeArrowheads="1"/>
          </p:cNvSpPr>
          <p:nvPr>
            <p:ph type="title"/>
          </p:nvPr>
        </p:nvSpPr>
        <p:spPr/>
        <p:txBody>
          <a:bodyPr/>
          <a:lstStyle/>
          <a:p>
            <a:r>
              <a:rPr lang="sl-SI" altLang="sl-SI"/>
              <a:t>Pomlad</a:t>
            </a:r>
            <a:endParaRPr lang="en-US" altLang="sl-SI"/>
          </a:p>
        </p:txBody>
      </p:sp>
      <p:sp>
        <p:nvSpPr>
          <p:cNvPr id="18435" name="Rectangle 3">
            <a:extLst>
              <a:ext uri="{FF2B5EF4-FFF2-40B4-BE49-F238E27FC236}">
                <a16:creationId xmlns:a16="http://schemas.microsoft.com/office/drawing/2014/main" id="{C929A245-3924-49F4-A8AE-453431090331}"/>
              </a:ext>
            </a:extLst>
          </p:cNvPr>
          <p:cNvSpPr>
            <a:spLocks noGrp="1" noChangeArrowheads="1"/>
          </p:cNvSpPr>
          <p:nvPr>
            <p:ph type="body" sz="half" idx="1"/>
          </p:nvPr>
        </p:nvSpPr>
        <p:spPr>
          <a:xfrm>
            <a:off x="0" y="1600200"/>
            <a:ext cx="4038600" cy="4495800"/>
          </a:xfrm>
        </p:spPr>
        <p:txBody>
          <a:bodyPr/>
          <a:lstStyle/>
          <a:p>
            <a:r>
              <a:rPr lang="sl-SI" altLang="sl-SI" sz="2800"/>
              <a:t>Jezero se napolni </a:t>
            </a:r>
          </a:p>
          <a:p>
            <a:r>
              <a:rPr lang="sl-SI" altLang="sl-SI" sz="2800"/>
              <a:t>Vrne se veliko ptic </a:t>
            </a:r>
          </a:p>
          <a:p>
            <a:r>
              <a:rPr lang="sl-SI" altLang="sl-SI" sz="2800"/>
              <a:t>Ribolov</a:t>
            </a:r>
          </a:p>
          <a:p>
            <a:r>
              <a:rPr lang="sl-SI" altLang="sl-SI" sz="2800"/>
              <a:t>Jadralci</a:t>
            </a:r>
            <a:endParaRPr lang="en-US" altLang="sl-SI" sz="2800"/>
          </a:p>
        </p:txBody>
      </p:sp>
      <p:pic>
        <p:nvPicPr>
          <p:cNvPr id="18439" name="Picture 7" descr="IMG_6452_cerknisko_jezero_jadrnica_big">
            <a:extLst>
              <a:ext uri="{FF2B5EF4-FFF2-40B4-BE49-F238E27FC236}">
                <a16:creationId xmlns:a16="http://schemas.microsoft.com/office/drawing/2014/main" id="{72C1099F-459D-4679-890B-DE11A8D9450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57600" y="1447800"/>
            <a:ext cx="5334000" cy="4000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40" name="Text Box 8">
            <a:extLst>
              <a:ext uri="{FF2B5EF4-FFF2-40B4-BE49-F238E27FC236}">
                <a16:creationId xmlns:a16="http://schemas.microsoft.com/office/drawing/2014/main" id="{B864E5C2-80F3-4596-A5F7-25FCC2592B43}"/>
              </a:ext>
            </a:extLst>
          </p:cNvPr>
          <p:cNvSpPr txBox="1">
            <a:spLocks noChangeArrowheads="1"/>
          </p:cNvSpPr>
          <p:nvPr/>
        </p:nvSpPr>
        <p:spPr bwMode="auto">
          <a:xfrm>
            <a:off x="5867400" y="5486400"/>
            <a:ext cx="1008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Jadralec</a:t>
            </a:r>
            <a:endParaRPr lang="en-US" altLang="sl-SI"/>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E2A3728-AB9F-4B09-9D76-4BB813C5159B}"/>
              </a:ext>
            </a:extLst>
          </p:cNvPr>
          <p:cNvSpPr>
            <a:spLocks noGrp="1" noChangeArrowheads="1"/>
          </p:cNvSpPr>
          <p:nvPr>
            <p:ph type="title"/>
          </p:nvPr>
        </p:nvSpPr>
        <p:spPr/>
        <p:txBody>
          <a:bodyPr/>
          <a:lstStyle/>
          <a:p>
            <a:r>
              <a:rPr lang="sl-SI" altLang="sl-SI"/>
              <a:t>Poletje</a:t>
            </a:r>
            <a:endParaRPr lang="en-US" altLang="sl-SI"/>
          </a:p>
        </p:txBody>
      </p:sp>
      <p:sp>
        <p:nvSpPr>
          <p:cNvPr id="19459" name="Rectangle 3">
            <a:extLst>
              <a:ext uri="{FF2B5EF4-FFF2-40B4-BE49-F238E27FC236}">
                <a16:creationId xmlns:a16="http://schemas.microsoft.com/office/drawing/2014/main" id="{21ED516A-3E98-4C07-8441-061C49FAF046}"/>
              </a:ext>
            </a:extLst>
          </p:cNvPr>
          <p:cNvSpPr>
            <a:spLocks noGrp="1" noChangeArrowheads="1"/>
          </p:cNvSpPr>
          <p:nvPr>
            <p:ph type="body" idx="1"/>
          </p:nvPr>
        </p:nvSpPr>
        <p:spPr/>
        <p:txBody>
          <a:bodyPr/>
          <a:lstStyle/>
          <a:p>
            <a:r>
              <a:rPr lang="sl-SI" altLang="sl-SI" sz="2400"/>
              <a:t>na začetku poletja kopalci </a:t>
            </a:r>
          </a:p>
          <a:p>
            <a:r>
              <a:rPr lang="sl-SI" altLang="sl-SI" sz="2400"/>
              <a:t>jezero presahne</a:t>
            </a:r>
          </a:p>
          <a:p>
            <a:r>
              <a:rPr lang="sl-SI" altLang="sl-SI" sz="2400"/>
              <a:t>Kmetje kosijo visoko jezersko travo</a:t>
            </a:r>
            <a:endParaRPr lang="en-US" altLang="sl-SI" sz="2400"/>
          </a:p>
          <a:p>
            <a:endParaRPr lang="en-US" altLang="sl-SI"/>
          </a:p>
        </p:txBody>
      </p:sp>
      <p:pic>
        <p:nvPicPr>
          <p:cNvPr id="19461" name="Picture 5" descr="634523138516105337_rtr2l6yv">
            <a:extLst>
              <a:ext uri="{FF2B5EF4-FFF2-40B4-BE49-F238E27FC236}">
                <a16:creationId xmlns:a16="http://schemas.microsoft.com/office/drawing/2014/main" id="{62F124B5-1EC1-4405-A40F-8907C40EA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4419600" cy="2940050"/>
          </a:xfrm>
          <a:prstGeom prst="rect">
            <a:avLst/>
          </a:prstGeom>
          <a:noFill/>
          <a:extLst>
            <a:ext uri="{909E8E84-426E-40DD-AFC4-6F175D3DCCD1}">
              <a14:hiddenFill xmlns:a14="http://schemas.microsoft.com/office/drawing/2010/main">
                <a:solidFill>
                  <a:srgbClr val="FFFFFF"/>
                </a:solidFill>
              </a14:hiddenFill>
            </a:ext>
          </a:extLst>
        </p:spPr>
      </p:pic>
      <p:sp>
        <p:nvSpPr>
          <p:cNvPr id="19462" name="Text Box 6">
            <a:extLst>
              <a:ext uri="{FF2B5EF4-FFF2-40B4-BE49-F238E27FC236}">
                <a16:creationId xmlns:a16="http://schemas.microsoft.com/office/drawing/2014/main" id="{B8DCF127-999C-40F4-85DA-9F308CFD4682}"/>
              </a:ext>
            </a:extLst>
          </p:cNvPr>
          <p:cNvSpPr txBox="1">
            <a:spLocks noChangeArrowheads="1"/>
          </p:cNvSpPr>
          <p:nvPr/>
        </p:nvSpPr>
        <p:spPr bwMode="auto">
          <a:xfrm>
            <a:off x="3946525" y="6356350"/>
            <a:ext cx="968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Kopalec</a:t>
            </a:r>
            <a:endParaRPr lang="en-US" altLang="sl-SI"/>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5" name="Rectangle 11">
            <a:extLst>
              <a:ext uri="{FF2B5EF4-FFF2-40B4-BE49-F238E27FC236}">
                <a16:creationId xmlns:a16="http://schemas.microsoft.com/office/drawing/2014/main" id="{9C5ED0F8-65AE-42E6-B259-EDF6210D68B6}"/>
              </a:ext>
            </a:extLst>
          </p:cNvPr>
          <p:cNvSpPr>
            <a:spLocks noGrp="1" noChangeArrowheads="1"/>
          </p:cNvSpPr>
          <p:nvPr>
            <p:ph type="title"/>
          </p:nvPr>
        </p:nvSpPr>
        <p:spPr/>
        <p:txBody>
          <a:bodyPr/>
          <a:lstStyle/>
          <a:p>
            <a:endParaRPr lang="sl-SI" altLang="sl-SI"/>
          </a:p>
        </p:txBody>
      </p:sp>
      <p:pic>
        <p:nvPicPr>
          <p:cNvPr id="103434" name="Picture 10" descr="ANd9GcS3oCqZSnHbNwqHsbmDe78q-vCCdVWqQBC5veGbQx0GE6X6QcJnAfH96fmM">
            <a:extLst>
              <a:ext uri="{FF2B5EF4-FFF2-40B4-BE49-F238E27FC236}">
                <a16:creationId xmlns:a16="http://schemas.microsoft.com/office/drawing/2014/main" id="{B69DF788-4ADB-4906-9A8B-255C98E5180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2438400"/>
            <a:ext cx="4419600" cy="2895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439" name="Picture 15" descr="pri_jezero3">
            <a:extLst>
              <a:ext uri="{FF2B5EF4-FFF2-40B4-BE49-F238E27FC236}">
                <a16:creationId xmlns:a16="http://schemas.microsoft.com/office/drawing/2014/main" id="{56F38E7A-8D52-4F40-B201-EA7BBB5382D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876800" y="2438400"/>
            <a:ext cx="3962400" cy="294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40" name="Text Box 16">
            <a:extLst>
              <a:ext uri="{FF2B5EF4-FFF2-40B4-BE49-F238E27FC236}">
                <a16:creationId xmlns:a16="http://schemas.microsoft.com/office/drawing/2014/main" id="{842F161C-DFFB-49A1-9A40-0805360C7481}"/>
              </a:ext>
            </a:extLst>
          </p:cNvPr>
          <p:cNvSpPr txBox="1">
            <a:spLocks noChangeArrowheads="1"/>
          </p:cNvSpPr>
          <p:nvPr/>
        </p:nvSpPr>
        <p:spPr bwMode="auto">
          <a:xfrm>
            <a:off x="609600" y="5410200"/>
            <a:ext cx="3649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Med spreminjanjem v visoko travo</a:t>
            </a:r>
            <a:endParaRPr lang="en-US" altLang="sl-SI"/>
          </a:p>
        </p:txBody>
      </p:sp>
      <p:sp>
        <p:nvSpPr>
          <p:cNvPr id="103441" name="Text Box 17">
            <a:extLst>
              <a:ext uri="{FF2B5EF4-FFF2-40B4-BE49-F238E27FC236}">
                <a16:creationId xmlns:a16="http://schemas.microsoft.com/office/drawing/2014/main" id="{7C173DE6-9F73-4865-AFC4-74B7E2858FAA}"/>
              </a:ext>
            </a:extLst>
          </p:cNvPr>
          <p:cNvSpPr txBox="1">
            <a:spLocks noChangeArrowheads="1"/>
          </p:cNvSpPr>
          <p:nvPr/>
        </p:nvSpPr>
        <p:spPr bwMode="auto">
          <a:xfrm>
            <a:off x="5334000" y="5410200"/>
            <a:ext cx="2936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Kmetje suho travo pokosijo</a:t>
            </a:r>
            <a:endParaRPr lang="en-US" altLang="sl-SI"/>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578580A8-02FC-4168-A9FF-742510E253EF}"/>
              </a:ext>
            </a:extLst>
          </p:cNvPr>
          <p:cNvSpPr>
            <a:spLocks noGrp="1" noChangeArrowheads="1"/>
          </p:cNvSpPr>
          <p:nvPr>
            <p:ph type="title"/>
          </p:nvPr>
        </p:nvSpPr>
        <p:spPr/>
        <p:txBody>
          <a:bodyPr/>
          <a:lstStyle/>
          <a:p>
            <a:r>
              <a:rPr lang="sl-SI" altLang="sl-SI"/>
              <a:t>Jesen</a:t>
            </a:r>
            <a:endParaRPr lang="en-US" altLang="sl-SI"/>
          </a:p>
        </p:txBody>
      </p:sp>
      <p:pic>
        <p:nvPicPr>
          <p:cNvPr id="20487" name="Picture 7" descr="242850652">
            <a:extLst>
              <a:ext uri="{FF2B5EF4-FFF2-40B4-BE49-F238E27FC236}">
                <a16:creationId xmlns:a16="http://schemas.microsoft.com/office/drawing/2014/main" id="{D02237BA-9FFA-490D-9581-9868113A41F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676400"/>
            <a:ext cx="4191000" cy="288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Rectangle 3">
            <a:extLst>
              <a:ext uri="{FF2B5EF4-FFF2-40B4-BE49-F238E27FC236}">
                <a16:creationId xmlns:a16="http://schemas.microsoft.com/office/drawing/2014/main" id="{7257F25A-1CF2-4962-A4C3-4BC87DF482C7}"/>
              </a:ext>
            </a:extLst>
          </p:cNvPr>
          <p:cNvSpPr>
            <a:spLocks noGrp="1" noChangeArrowheads="1"/>
          </p:cNvSpPr>
          <p:nvPr>
            <p:ph type="body" sz="half" idx="2"/>
          </p:nvPr>
        </p:nvSpPr>
        <p:spPr>
          <a:xfrm>
            <a:off x="4953000" y="1600200"/>
            <a:ext cx="4038600" cy="4495800"/>
          </a:xfrm>
        </p:spPr>
        <p:txBody>
          <a:bodyPr/>
          <a:lstStyle/>
          <a:p>
            <a:r>
              <a:rPr lang="sl-SI" altLang="sl-SI" sz="2400"/>
              <a:t>jezero se zopet napolni</a:t>
            </a:r>
          </a:p>
          <a:p>
            <a:r>
              <a:rPr lang="sl-SI" altLang="sl-SI" sz="2400"/>
              <a:t>Jadralci </a:t>
            </a:r>
          </a:p>
          <a:p>
            <a:r>
              <a:rPr lang="sl-SI" altLang="sl-SI" sz="2400"/>
              <a:t>Sprehajalci</a:t>
            </a:r>
          </a:p>
          <a:p>
            <a:endParaRPr lang="en-US" altLang="sl-SI" sz="2800"/>
          </a:p>
        </p:txBody>
      </p:sp>
      <p:sp>
        <p:nvSpPr>
          <p:cNvPr id="20494" name="Text Box 14">
            <a:extLst>
              <a:ext uri="{FF2B5EF4-FFF2-40B4-BE49-F238E27FC236}">
                <a16:creationId xmlns:a16="http://schemas.microsoft.com/office/drawing/2014/main" id="{E2D4E98A-6210-461E-9A65-2CEDAC65A16F}"/>
              </a:ext>
            </a:extLst>
          </p:cNvPr>
          <p:cNvSpPr txBox="1">
            <a:spLocks noChangeArrowheads="1"/>
          </p:cNvSpPr>
          <p:nvPr/>
        </p:nvSpPr>
        <p:spPr bwMode="auto">
          <a:xfrm>
            <a:off x="990600" y="4648200"/>
            <a:ext cx="304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Med spreminjanjem v jezero</a:t>
            </a:r>
            <a:endParaRPr lang="en-US" altLang="sl-SI"/>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482229B-EC3C-4C4C-9AFA-486F00A2AFA5}"/>
              </a:ext>
            </a:extLst>
          </p:cNvPr>
          <p:cNvSpPr>
            <a:spLocks noGrp="1" noChangeArrowheads="1"/>
          </p:cNvSpPr>
          <p:nvPr>
            <p:ph type="title"/>
          </p:nvPr>
        </p:nvSpPr>
        <p:spPr/>
        <p:txBody>
          <a:bodyPr/>
          <a:lstStyle/>
          <a:p>
            <a:r>
              <a:rPr lang="sl-SI" altLang="sl-SI"/>
              <a:t>Zima</a:t>
            </a:r>
            <a:endParaRPr lang="en-US" altLang="sl-SI"/>
          </a:p>
        </p:txBody>
      </p:sp>
      <p:sp>
        <p:nvSpPr>
          <p:cNvPr id="21507" name="Rectangle 3">
            <a:extLst>
              <a:ext uri="{FF2B5EF4-FFF2-40B4-BE49-F238E27FC236}">
                <a16:creationId xmlns:a16="http://schemas.microsoft.com/office/drawing/2014/main" id="{DF9DD3F0-B771-4E95-A5F2-010F7A038018}"/>
              </a:ext>
            </a:extLst>
          </p:cNvPr>
          <p:cNvSpPr>
            <a:spLocks noGrp="1" noChangeArrowheads="1"/>
          </p:cNvSpPr>
          <p:nvPr>
            <p:ph type="body" sz="half" idx="2"/>
          </p:nvPr>
        </p:nvSpPr>
        <p:spPr>
          <a:xfrm>
            <a:off x="5257800" y="1524000"/>
            <a:ext cx="3733800" cy="4495800"/>
          </a:xfrm>
        </p:spPr>
        <p:txBody>
          <a:bodyPr/>
          <a:lstStyle/>
          <a:p>
            <a:r>
              <a:rPr lang="sl-SI" altLang="sl-SI" sz="2800"/>
              <a:t>Jezero zamrzne,</a:t>
            </a:r>
          </a:p>
          <a:p>
            <a:r>
              <a:rPr lang="sl-SI" altLang="sl-SI" sz="2800"/>
              <a:t>ogromno drsalcev,</a:t>
            </a:r>
          </a:p>
          <a:p>
            <a:r>
              <a:rPr lang="sl-SI" altLang="sl-SI" sz="2800"/>
              <a:t>hokej,</a:t>
            </a:r>
          </a:p>
          <a:p>
            <a:r>
              <a:rPr lang="sl-SI" altLang="sl-SI" sz="2800"/>
              <a:t>tek na smučeh</a:t>
            </a:r>
            <a:endParaRPr lang="en-US" altLang="sl-SI" sz="2800"/>
          </a:p>
        </p:txBody>
      </p:sp>
      <p:pic>
        <p:nvPicPr>
          <p:cNvPr id="21516" name="Picture 12" descr="Cerni%C5%A1ko_jezero_3a_hires">
            <a:extLst>
              <a:ext uri="{FF2B5EF4-FFF2-40B4-BE49-F238E27FC236}">
                <a16:creationId xmlns:a16="http://schemas.microsoft.com/office/drawing/2014/main" id="{0EF3E00C-E115-43AA-B17C-771002D14E4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676400"/>
            <a:ext cx="4876800" cy="3124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7" name="Text Box 13">
            <a:extLst>
              <a:ext uri="{FF2B5EF4-FFF2-40B4-BE49-F238E27FC236}">
                <a16:creationId xmlns:a16="http://schemas.microsoft.com/office/drawing/2014/main" id="{53ADDD5F-4E22-4557-A0E9-23658F09EAC0}"/>
              </a:ext>
            </a:extLst>
          </p:cNvPr>
          <p:cNvSpPr txBox="1">
            <a:spLocks noChangeArrowheads="1"/>
          </p:cNvSpPr>
          <p:nvPr/>
        </p:nvSpPr>
        <p:spPr bwMode="auto">
          <a:xfrm>
            <a:off x="1066800" y="4876800"/>
            <a:ext cx="316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Drsalca na zamrznjenem ledu</a:t>
            </a:r>
            <a:endParaRPr lang="en-US" altLang="sl-SI"/>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a:extLst>
              <a:ext uri="{FF2B5EF4-FFF2-40B4-BE49-F238E27FC236}">
                <a16:creationId xmlns:a16="http://schemas.microsoft.com/office/drawing/2014/main" id="{5CF795CF-157A-44EF-8874-D02365207131}"/>
              </a:ext>
            </a:extLst>
          </p:cNvPr>
          <p:cNvSpPr>
            <a:spLocks noChangeArrowheads="1"/>
          </p:cNvSpPr>
          <p:nvPr/>
        </p:nvSpPr>
        <p:spPr bwMode="auto">
          <a:xfrm>
            <a:off x="1949450" y="3246438"/>
            <a:ext cx="5246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sl-SI">
                <a:hlinkClick r:id="rId2"/>
              </a:rPr>
              <a:t>http://www.youtube.com/watch?v=Q8ATxAJ6GoA</a:t>
            </a:r>
            <a:endParaRPr lang="en-US" altLang="sl-S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F4655DD-183D-47AB-8E44-7693C6020053}"/>
              </a:ext>
            </a:extLst>
          </p:cNvPr>
          <p:cNvSpPr>
            <a:spLocks noGrp="1" noChangeArrowheads="1"/>
          </p:cNvSpPr>
          <p:nvPr>
            <p:ph type="title"/>
          </p:nvPr>
        </p:nvSpPr>
        <p:spPr/>
        <p:txBody>
          <a:bodyPr/>
          <a:lstStyle/>
          <a:p>
            <a:r>
              <a:rPr lang="sl-SI" altLang="sl-SI"/>
              <a:t>Literatura</a:t>
            </a:r>
            <a:endParaRPr lang="en-US" altLang="sl-SI"/>
          </a:p>
        </p:txBody>
      </p:sp>
      <p:sp>
        <p:nvSpPr>
          <p:cNvPr id="22531" name="Rectangle 3">
            <a:extLst>
              <a:ext uri="{FF2B5EF4-FFF2-40B4-BE49-F238E27FC236}">
                <a16:creationId xmlns:a16="http://schemas.microsoft.com/office/drawing/2014/main" id="{6C9DEE8B-8BA1-43DF-8793-F1767996E10F}"/>
              </a:ext>
            </a:extLst>
          </p:cNvPr>
          <p:cNvSpPr>
            <a:spLocks noGrp="1" noChangeArrowheads="1"/>
          </p:cNvSpPr>
          <p:nvPr>
            <p:ph type="body" idx="1"/>
          </p:nvPr>
        </p:nvSpPr>
        <p:spPr/>
        <p:txBody>
          <a:bodyPr/>
          <a:lstStyle/>
          <a:p>
            <a:pPr>
              <a:lnSpc>
                <a:spcPct val="80000"/>
              </a:lnSpc>
            </a:pPr>
            <a:r>
              <a:rPr lang="sl-SI" altLang="sl-SI" sz="2800"/>
              <a:t>Internet:</a:t>
            </a:r>
          </a:p>
          <a:p>
            <a:pPr>
              <a:lnSpc>
                <a:spcPct val="80000"/>
              </a:lnSpc>
              <a:buFont typeface="Wingdings" panose="05000000000000000000" pitchFamily="2" charset="2"/>
              <a:buNone/>
            </a:pPr>
            <a:r>
              <a:rPr lang="sl-SI" altLang="sl-SI" sz="2800"/>
              <a:t>     www.zrc-sazu.si/gi/ales.htm</a:t>
            </a:r>
          </a:p>
          <a:p>
            <a:pPr lvl="1">
              <a:lnSpc>
                <a:spcPct val="80000"/>
              </a:lnSpc>
              <a:buFontTx/>
              <a:buNone/>
            </a:pPr>
            <a:r>
              <a:rPr lang="sl-SI" altLang="sl-SI" sz="2400"/>
              <a:t>www.burger.si/Cerknica/CerkniskoJezero/CerkniskoJezero.htm</a:t>
            </a:r>
          </a:p>
          <a:p>
            <a:pPr lvl="1">
              <a:lnSpc>
                <a:spcPct val="80000"/>
              </a:lnSpc>
              <a:buFontTx/>
              <a:buNone/>
            </a:pPr>
            <a:r>
              <a:rPr lang="sl-SI" altLang="sl-SI" sz="2400"/>
              <a:t> www.lokotavci.com/cerknisko_</a:t>
            </a:r>
            <a:r>
              <a:rPr lang="sl-SI" altLang="sl-SI" sz="2400" b="1"/>
              <a:t>polje</a:t>
            </a:r>
            <a:r>
              <a:rPr lang="sl-SI" altLang="sl-SI" sz="2400"/>
              <a:t>.htm</a:t>
            </a:r>
          </a:p>
          <a:p>
            <a:pPr lvl="1">
              <a:lnSpc>
                <a:spcPct val="80000"/>
              </a:lnSpc>
              <a:buFontTx/>
              <a:buNone/>
            </a:pPr>
            <a:r>
              <a:rPr lang="sl-SI" altLang="sl-SI" sz="2400"/>
              <a:t> www.geocities.com/TheTropics/Island/5410/</a:t>
            </a:r>
            <a:r>
              <a:rPr lang="sl-SI" altLang="sl-SI" sz="2400" b="1"/>
              <a:t>jezero</a:t>
            </a:r>
            <a:r>
              <a:rPr lang="sl-SI" altLang="sl-SI" sz="2400"/>
              <a:t>.htm</a:t>
            </a:r>
          </a:p>
          <a:p>
            <a:pPr lvl="1">
              <a:lnSpc>
                <a:spcPct val="80000"/>
              </a:lnSpc>
              <a:buFontTx/>
              <a:buNone/>
            </a:pPr>
            <a:r>
              <a:rPr lang="sl-SI" altLang="sl-SI" sz="2400"/>
              <a:t>   </a:t>
            </a:r>
            <a:r>
              <a:rPr lang="en-US" altLang="sl-SI" sz="2400"/>
              <a:t>http://sl.wikipedia.org/wiki/Cerkni%C5%A1ko_jezero</a:t>
            </a:r>
          </a:p>
          <a:p>
            <a:pPr>
              <a:lnSpc>
                <a:spcPct val="80000"/>
              </a:lnSpc>
              <a:buFont typeface="Wingdings" panose="05000000000000000000" pitchFamily="2" charset="2"/>
              <a:buNone/>
            </a:pPr>
            <a:r>
              <a:rPr lang="sl-SI" altLang="sl-SI" sz="2400"/>
              <a:t>Veliki Družinski Atlas Sveta,Državna založba Slovenije, leto izdaje 1992 </a:t>
            </a:r>
            <a:endParaRPr lang="en-US" altLang="sl-SI" sz="2400"/>
          </a:p>
          <a:p>
            <a:pPr>
              <a:lnSpc>
                <a:spcPct val="80000"/>
              </a:lnSpc>
              <a:buFont typeface="Wingdings" panose="05000000000000000000" pitchFamily="2" charset="2"/>
              <a:buNone/>
            </a:pPr>
            <a:r>
              <a:rPr lang="sl-SI" altLang="sl-SI" sz="2400"/>
              <a:t>Enciklopedija narave, Slovenska knjiga, leto izdaje, 1999</a:t>
            </a:r>
            <a:endParaRPr lang="en-US" altLang="sl-SI" sz="24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7" name="Picture 7" descr="ali-bo-res-konec-sveta-660x495">
            <a:extLst>
              <a:ext uri="{FF2B5EF4-FFF2-40B4-BE49-F238E27FC236}">
                <a16:creationId xmlns:a16="http://schemas.microsoft.com/office/drawing/2014/main" id="{9B5D0642-D38C-40E9-9D91-F15CD8FA2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8" name="Text Box 8">
            <a:extLst>
              <a:ext uri="{FF2B5EF4-FFF2-40B4-BE49-F238E27FC236}">
                <a16:creationId xmlns:a16="http://schemas.microsoft.com/office/drawing/2014/main" id="{466E9F21-99A8-47BF-A8A4-BC85EC68426F}"/>
              </a:ext>
            </a:extLst>
          </p:cNvPr>
          <p:cNvSpPr txBox="1">
            <a:spLocks noChangeArrowheads="1"/>
          </p:cNvSpPr>
          <p:nvPr/>
        </p:nvSpPr>
        <p:spPr bwMode="auto">
          <a:xfrm>
            <a:off x="3505200" y="381000"/>
            <a:ext cx="15430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sl-SI" altLang="sl-SI" sz="4000">
                <a:solidFill>
                  <a:srgbClr val="FFFF99"/>
                </a:solidFill>
              </a:rPr>
              <a:t>Konec</a:t>
            </a:r>
            <a:endParaRPr lang="en-US" altLang="sl-SI" sz="4000">
              <a:solidFill>
                <a:srgbClr val="FFFF99"/>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7" name="Picture 5" descr="zn_slovenija">
            <a:extLst>
              <a:ext uri="{FF2B5EF4-FFF2-40B4-BE49-F238E27FC236}">
                <a16:creationId xmlns:a16="http://schemas.microsoft.com/office/drawing/2014/main" id="{FCB9D697-0827-4B71-9ACD-9697EEB66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7467600" cy="5929313"/>
          </a:xfrm>
          <a:prstGeom prst="rect">
            <a:avLst/>
          </a:prstGeom>
          <a:noFill/>
          <a:extLst>
            <a:ext uri="{909E8E84-426E-40DD-AFC4-6F175D3DCCD1}">
              <a14:hiddenFill xmlns:a14="http://schemas.microsoft.com/office/drawing/2010/main">
                <a:solidFill>
                  <a:srgbClr val="FFFFFF"/>
                </a:solidFill>
              </a14:hiddenFill>
            </a:ext>
          </a:extLst>
        </p:spPr>
      </p:pic>
      <p:sp>
        <p:nvSpPr>
          <p:cNvPr id="131078" name="Text Box 6">
            <a:extLst>
              <a:ext uri="{FF2B5EF4-FFF2-40B4-BE49-F238E27FC236}">
                <a16:creationId xmlns:a16="http://schemas.microsoft.com/office/drawing/2014/main" id="{7587A17A-381C-4F95-819C-680B589E2C03}"/>
              </a:ext>
            </a:extLst>
          </p:cNvPr>
          <p:cNvSpPr txBox="1">
            <a:spLocks noChangeArrowheads="1"/>
          </p:cNvSpPr>
          <p:nvPr/>
        </p:nvSpPr>
        <p:spPr bwMode="auto">
          <a:xfrm>
            <a:off x="3962400" y="6019800"/>
            <a:ext cx="132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198 km</a:t>
            </a:r>
          </a:p>
          <a:p>
            <a:r>
              <a:rPr lang="sl-SI" altLang="sl-SI"/>
              <a:t>2h in 5 min</a:t>
            </a:r>
            <a:endParaRPr lang="en-US" altLang="sl-S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E6BDAD0-5C97-428B-B0B8-1D0FEB7A0572}"/>
              </a:ext>
            </a:extLst>
          </p:cNvPr>
          <p:cNvSpPr>
            <a:spLocks noGrp="1" noChangeArrowheads="1"/>
          </p:cNvSpPr>
          <p:nvPr>
            <p:ph type="title"/>
          </p:nvPr>
        </p:nvSpPr>
        <p:spPr/>
        <p:txBody>
          <a:bodyPr/>
          <a:lstStyle/>
          <a:p>
            <a:r>
              <a:rPr lang="sl-SI" altLang="sl-SI"/>
              <a:t>Na splošno o jezeru</a:t>
            </a:r>
            <a:endParaRPr lang="en-US" altLang="sl-SI"/>
          </a:p>
        </p:txBody>
      </p:sp>
      <p:sp>
        <p:nvSpPr>
          <p:cNvPr id="4099" name="Rectangle 3">
            <a:extLst>
              <a:ext uri="{FF2B5EF4-FFF2-40B4-BE49-F238E27FC236}">
                <a16:creationId xmlns:a16="http://schemas.microsoft.com/office/drawing/2014/main" id="{5FEF41A7-C8B1-4CFF-AC6F-76B8C84DCE61}"/>
              </a:ext>
            </a:extLst>
          </p:cNvPr>
          <p:cNvSpPr>
            <a:spLocks noGrp="1" noChangeArrowheads="1"/>
          </p:cNvSpPr>
          <p:nvPr>
            <p:ph type="body" sz="half" idx="1"/>
          </p:nvPr>
        </p:nvSpPr>
        <p:spPr/>
        <p:txBody>
          <a:bodyPr/>
          <a:lstStyle/>
          <a:p>
            <a:r>
              <a:rPr lang="sl-SI" altLang="sl-SI" sz="2800"/>
              <a:t>Kraško presihajoče jezero</a:t>
            </a:r>
            <a:endParaRPr lang="en-US" altLang="sl-SI" sz="2800" b="1" u="sng"/>
          </a:p>
          <a:p>
            <a:r>
              <a:rPr lang="sl-SI" altLang="sl-SI" sz="2800"/>
              <a:t>Gladina: 552m  nadmorske višine</a:t>
            </a:r>
            <a:endParaRPr lang="en-US" altLang="sl-SI" sz="2800" b="1" u="sng"/>
          </a:p>
          <a:p>
            <a:r>
              <a:rPr lang="sl-SI" altLang="sl-SI" sz="2800"/>
              <a:t>Površina: 26 km</a:t>
            </a:r>
            <a:r>
              <a:rPr lang="sl-SI" altLang="sl-SI" sz="2800" baseline="30000"/>
              <a:t>2</a:t>
            </a:r>
            <a:r>
              <a:rPr lang="sl-SI" altLang="sl-SI" sz="2800"/>
              <a:t> </a:t>
            </a:r>
            <a:endParaRPr lang="en-US" altLang="sl-SI" sz="2800" b="1" u="sng"/>
          </a:p>
          <a:p>
            <a:r>
              <a:rPr lang="sl-SI" altLang="sl-SI" sz="2800"/>
              <a:t>Obseg: 40 km</a:t>
            </a:r>
            <a:endParaRPr lang="en-US" altLang="sl-SI" sz="2800" b="1" u="sng"/>
          </a:p>
          <a:p>
            <a:r>
              <a:rPr lang="sl-SI" altLang="sl-SI" sz="2800"/>
              <a:t>Dolžina: do 11 km</a:t>
            </a:r>
            <a:endParaRPr lang="en-US" altLang="sl-SI" sz="2800" b="1" u="sng"/>
          </a:p>
          <a:p>
            <a:r>
              <a:rPr lang="sl-SI" altLang="sl-SI" sz="2800"/>
              <a:t>Širina: do 5 km</a:t>
            </a:r>
            <a:endParaRPr lang="en-US" altLang="sl-SI" sz="2800" b="1" u="sng"/>
          </a:p>
          <a:p>
            <a:r>
              <a:rPr lang="sl-SI" altLang="sl-SI" sz="2800"/>
              <a:t>Globina: do 11 m</a:t>
            </a:r>
            <a:endParaRPr lang="en-US" altLang="sl-SI" sz="2800" b="1" u="sng"/>
          </a:p>
          <a:p>
            <a:endParaRPr lang="en-US" altLang="sl-SI" sz="2800"/>
          </a:p>
        </p:txBody>
      </p:sp>
      <p:sp>
        <p:nvSpPr>
          <p:cNvPr id="4100" name="Rectangle 4">
            <a:extLst>
              <a:ext uri="{FF2B5EF4-FFF2-40B4-BE49-F238E27FC236}">
                <a16:creationId xmlns:a16="http://schemas.microsoft.com/office/drawing/2014/main" id="{AE250C99-2175-4692-A409-514634CE2D19}"/>
              </a:ext>
            </a:extLst>
          </p:cNvPr>
          <p:cNvSpPr>
            <a:spLocks noGrp="1" noChangeArrowheads="1"/>
          </p:cNvSpPr>
          <p:nvPr>
            <p:ph sz="half" idx="2"/>
          </p:nvPr>
        </p:nvSpPr>
        <p:spPr/>
        <p:txBody>
          <a:bodyPr/>
          <a:lstStyle/>
          <a:p>
            <a:endParaRPr lang="sl-SI" altLang="sl-SI" sz="2800"/>
          </a:p>
        </p:txBody>
      </p:sp>
      <p:pic>
        <p:nvPicPr>
          <p:cNvPr id="4102" name="Picture 6" descr="Cerknisko%20jezero">
            <a:extLst>
              <a:ext uri="{FF2B5EF4-FFF2-40B4-BE49-F238E27FC236}">
                <a16:creationId xmlns:a16="http://schemas.microsoft.com/office/drawing/2014/main" id="{ED515EDE-22DF-49D4-9743-763CB96F18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447800"/>
            <a:ext cx="4800600" cy="4648200"/>
          </a:xfrm>
          <a:prstGeom prst="rect">
            <a:avLst/>
          </a:prstGeom>
          <a:noFill/>
          <a:extLst>
            <a:ext uri="{909E8E84-426E-40DD-AFC4-6F175D3DCCD1}">
              <a14:hiddenFill xmlns:a14="http://schemas.microsoft.com/office/drawing/2010/main">
                <a:solidFill>
                  <a:srgbClr val="FFFFFF"/>
                </a:solidFill>
              </a14:hiddenFill>
            </a:ext>
          </a:extLst>
        </p:spPr>
      </p:pic>
      <p:sp>
        <p:nvSpPr>
          <p:cNvPr id="4103" name="Text Box 7">
            <a:extLst>
              <a:ext uri="{FF2B5EF4-FFF2-40B4-BE49-F238E27FC236}">
                <a16:creationId xmlns:a16="http://schemas.microsoft.com/office/drawing/2014/main" id="{A39CD4C5-8B34-42B6-BC0E-DD894F9CB084}"/>
              </a:ext>
            </a:extLst>
          </p:cNvPr>
          <p:cNvSpPr txBox="1">
            <a:spLocks noChangeArrowheads="1"/>
          </p:cNvSpPr>
          <p:nvPr/>
        </p:nvSpPr>
        <p:spPr bwMode="auto">
          <a:xfrm>
            <a:off x="5486400" y="6172200"/>
            <a:ext cx="1843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Cerkniško jezero</a:t>
            </a:r>
            <a:endParaRPr lang="en-US" altLang="sl-SI"/>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8118D05-22B6-4F49-9312-7AEE9E128253}"/>
              </a:ext>
            </a:extLst>
          </p:cNvPr>
          <p:cNvSpPr>
            <a:spLocks noGrp="1" noChangeArrowheads="1"/>
          </p:cNvSpPr>
          <p:nvPr>
            <p:ph type="title"/>
          </p:nvPr>
        </p:nvSpPr>
        <p:spPr/>
        <p:txBody>
          <a:bodyPr/>
          <a:lstStyle/>
          <a:p>
            <a:r>
              <a:rPr lang="sl-SI" altLang="sl-SI"/>
              <a:t>Lega</a:t>
            </a:r>
            <a:endParaRPr lang="en-US" altLang="sl-SI"/>
          </a:p>
        </p:txBody>
      </p:sp>
      <p:sp>
        <p:nvSpPr>
          <p:cNvPr id="5123" name="Rectangle 3">
            <a:extLst>
              <a:ext uri="{FF2B5EF4-FFF2-40B4-BE49-F238E27FC236}">
                <a16:creationId xmlns:a16="http://schemas.microsoft.com/office/drawing/2014/main" id="{6D9844FE-08EB-4570-AF60-467372D88F7B}"/>
              </a:ext>
            </a:extLst>
          </p:cNvPr>
          <p:cNvSpPr>
            <a:spLocks noGrp="1" noChangeArrowheads="1"/>
          </p:cNvSpPr>
          <p:nvPr>
            <p:ph type="body" sz="half" idx="1"/>
          </p:nvPr>
        </p:nvSpPr>
        <p:spPr>
          <a:xfrm>
            <a:off x="0" y="1676400"/>
            <a:ext cx="4038600" cy="4495800"/>
          </a:xfrm>
        </p:spPr>
        <p:txBody>
          <a:bodyPr/>
          <a:lstStyle/>
          <a:p>
            <a:pPr>
              <a:lnSpc>
                <a:spcPct val="90000"/>
              </a:lnSpc>
            </a:pPr>
            <a:r>
              <a:rPr lang="sl-SI" altLang="sl-SI" sz="2400"/>
              <a:t>Jugozahodno od Ljubljane</a:t>
            </a:r>
          </a:p>
          <a:p>
            <a:pPr>
              <a:lnSpc>
                <a:spcPct val="90000"/>
              </a:lnSpc>
            </a:pPr>
            <a:r>
              <a:rPr lang="sl-SI" altLang="sl-SI" sz="2400"/>
              <a:t>v južnem delu Cerkniškega polja</a:t>
            </a:r>
          </a:p>
          <a:p>
            <a:pPr>
              <a:lnSpc>
                <a:spcPct val="90000"/>
              </a:lnSpc>
            </a:pPr>
            <a:r>
              <a:rPr lang="sl-SI" altLang="sl-SI" sz="2400"/>
              <a:t>Ob svojem polnem vodostaju se razteguje po vsej Cerkniški dolini </a:t>
            </a:r>
          </a:p>
          <a:p>
            <a:pPr>
              <a:lnSpc>
                <a:spcPct val="90000"/>
              </a:lnSpc>
            </a:pPr>
            <a:r>
              <a:rPr lang="sl-SI" altLang="sl-SI" sz="2400"/>
              <a:t>Od vasi Laze na vzhodu </a:t>
            </a:r>
          </a:p>
          <a:p>
            <a:pPr>
              <a:lnSpc>
                <a:spcPct val="90000"/>
              </a:lnSpc>
            </a:pPr>
            <a:r>
              <a:rPr lang="sl-SI" altLang="sl-SI" sz="2400"/>
              <a:t>Do vasi Želše na zahodu doline</a:t>
            </a:r>
          </a:p>
          <a:p>
            <a:pPr>
              <a:lnSpc>
                <a:spcPct val="90000"/>
              </a:lnSpc>
              <a:buFont typeface="Wingdings" panose="05000000000000000000" pitchFamily="2" charset="2"/>
              <a:buNone/>
            </a:pPr>
            <a:endParaRPr lang="sl-SI" altLang="sl-SI" sz="2400"/>
          </a:p>
          <a:p>
            <a:pPr>
              <a:lnSpc>
                <a:spcPct val="90000"/>
              </a:lnSpc>
            </a:pPr>
            <a:endParaRPr lang="en-US" altLang="sl-SI" sz="2400"/>
          </a:p>
        </p:txBody>
      </p:sp>
      <p:pic>
        <p:nvPicPr>
          <p:cNvPr id="6146" name="Picture 2" descr="C:\Users\Masa\Desktop\Šola\BIO\p003_0_01_01.jpg">
            <a:extLst>
              <a:ext uri="{FF2B5EF4-FFF2-40B4-BE49-F238E27FC236}">
                <a16:creationId xmlns:a16="http://schemas.microsoft.com/office/drawing/2014/main" id="{8D6B9957-A270-4DE5-B78A-BEEE48992EC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1752600"/>
            <a:ext cx="4953000" cy="4032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7" name="Text Box 7">
            <a:extLst>
              <a:ext uri="{FF2B5EF4-FFF2-40B4-BE49-F238E27FC236}">
                <a16:creationId xmlns:a16="http://schemas.microsoft.com/office/drawing/2014/main" id="{694905B8-B3EC-4733-9DAE-8C48C5F3A8A9}"/>
              </a:ext>
            </a:extLst>
          </p:cNvPr>
          <p:cNvSpPr txBox="1">
            <a:spLocks noChangeArrowheads="1"/>
          </p:cNvSpPr>
          <p:nvPr/>
        </p:nvSpPr>
        <p:spPr bwMode="auto">
          <a:xfrm>
            <a:off x="5029200" y="5867400"/>
            <a:ext cx="279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Obseg Cerkniškega jezera</a:t>
            </a:r>
            <a:endParaRPr lang="en-US" altLang="sl-SI"/>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Effect transition="in" filter="fade">
                                      <p:cBhvr>
                                        <p:cTn id="9"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4DFF1C6-DACA-4E5A-9A2C-CBE4C0945467}"/>
              </a:ext>
            </a:extLst>
          </p:cNvPr>
          <p:cNvSpPr>
            <a:spLocks noGrp="1" noChangeArrowheads="1"/>
          </p:cNvSpPr>
          <p:nvPr>
            <p:ph type="title"/>
          </p:nvPr>
        </p:nvSpPr>
        <p:spPr/>
        <p:txBody>
          <a:bodyPr/>
          <a:lstStyle/>
          <a:p>
            <a:r>
              <a:rPr lang="sl-SI" altLang="sl-SI"/>
              <a:t>Nastanek</a:t>
            </a:r>
            <a:endParaRPr lang="en-US" altLang="sl-SI"/>
          </a:p>
        </p:txBody>
      </p:sp>
      <p:sp>
        <p:nvSpPr>
          <p:cNvPr id="6147" name="Rectangle 3">
            <a:extLst>
              <a:ext uri="{FF2B5EF4-FFF2-40B4-BE49-F238E27FC236}">
                <a16:creationId xmlns:a16="http://schemas.microsoft.com/office/drawing/2014/main" id="{4FFE0419-450A-424A-9D64-6ED388543092}"/>
              </a:ext>
            </a:extLst>
          </p:cNvPr>
          <p:cNvSpPr>
            <a:spLocks noGrp="1" noChangeArrowheads="1"/>
          </p:cNvSpPr>
          <p:nvPr>
            <p:ph type="body" sz="half" idx="1"/>
          </p:nvPr>
        </p:nvSpPr>
        <p:spPr/>
        <p:txBody>
          <a:bodyPr/>
          <a:lstStyle/>
          <a:p>
            <a:pPr>
              <a:lnSpc>
                <a:spcPct val="80000"/>
              </a:lnSpc>
            </a:pPr>
            <a:r>
              <a:rPr lang="en-US" altLang="sl-SI" sz="2800"/>
              <a:t>Nastanek </a:t>
            </a:r>
            <a:r>
              <a:rPr lang="sl-SI" altLang="sl-SI" sz="2800"/>
              <a:t>Cerkniškega jezera </a:t>
            </a:r>
            <a:r>
              <a:rPr lang="en-US" altLang="sl-SI" sz="2800"/>
              <a:t>je povezan z velikim tektonskim prelomom: Idrija - Hotedršica - Planinsko polje - Cerkniško polje - Loško polje. </a:t>
            </a:r>
          </a:p>
          <a:p>
            <a:pPr>
              <a:lnSpc>
                <a:spcPct val="80000"/>
              </a:lnSpc>
            </a:pPr>
            <a:r>
              <a:rPr lang="en-US" altLang="sl-SI" sz="2800"/>
              <a:t>Janez Vajkard Valvasor je poskušal </a:t>
            </a:r>
            <a:r>
              <a:rPr lang="sl-SI" altLang="sl-SI" sz="2800"/>
              <a:t> </a:t>
            </a:r>
            <a:r>
              <a:rPr lang="en-US" altLang="sl-SI" sz="2800"/>
              <a:t>pojasniti presihanje Cerkniškega jezera.</a:t>
            </a:r>
            <a:r>
              <a:rPr lang="sl-SI" altLang="sl-SI" sz="2800"/>
              <a:t> že v 16. stoletju.</a:t>
            </a:r>
            <a:r>
              <a:rPr lang="en-US" altLang="sl-SI" sz="2800"/>
              <a:t> </a:t>
            </a:r>
          </a:p>
        </p:txBody>
      </p:sp>
      <p:sp>
        <p:nvSpPr>
          <p:cNvPr id="6150" name="Rectangle 6">
            <a:extLst>
              <a:ext uri="{FF2B5EF4-FFF2-40B4-BE49-F238E27FC236}">
                <a16:creationId xmlns:a16="http://schemas.microsoft.com/office/drawing/2014/main" id="{5B9A1EA9-48F6-4B26-826E-473049FA128C}"/>
              </a:ext>
            </a:extLst>
          </p:cNvPr>
          <p:cNvSpPr>
            <a:spLocks noGrp="1" noChangeArrowheads="1"/>
          </p:cNvSpPr>
          <p:nvPr>
            <p:ph sz="half" idx="2"/>
          </p:nvPr>
        </p:nvSpPr>
        <p:spPr>
          <a:xfrm>
            <a:off x="5029200" y="1600200"/>
            <a:ext cx="3276600" cy="4495800"/>
          </a:xfrm>
        </p:spPr>
        <p:txBody>
          <a:bodyPr/>
          <a:lstStyle/>
          <a:p>
            <a:endParaRPr lang="sl-SI" altLang="sl-SI" sz="2800"/>
          </a:p>
        </p:txBody>
      </p:sp>
      <p:pic>
        <p:nvPicPr>
          <p:cNvPr id="6149" name="Picture 5" descr="janez_vajkard_valvasor">
            <a:extLst>
              <a:ext uri="{FF2B5EF4-FFF2-40B4-BE49-F238E27FC236}">
                <a16:creationId xmlns:a16="http://schemas.microsoft.com/office/drawing/2014/main" id="{357073A6-B153-42A3-8174-2CFEB0CF3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00200"/>
            <a:ext cx="3305175" cy="4572000"/>
          </a:xfrm>
          <a:prstGeom prst="rect">
            <a:avLst/>
          </a:prstGeom>
          <a:noFill/>
          <a:extLst>
            <a:ext uri="{909E8E84-426E-40DD-AFC4-6F175D3DCCD1}">
              <a14:hiddenFill xmlns:a14="http://schemas.microsoft.com/office/drawing/2010/main">
                <a:solidFill>
                  <a:srgbClr val="FFFFFF"/>
                </a:solidFill>
              </a14:hiddenFill>
            </a:ext>
          </a:extLst>
        </p:spPr>
      </p:pic>
      <p:sp>
        <p:nvSpPr>
          <p:cNvPr id="6151" name="Text Box 7">
            <a:extLst>
              <a:ext uri="{FF2B5EF4-FFF2-40B4-BE49-F238E27FC236}">
                <a16:creationId xmlns:a16="http://schemas.microsoft.com/office/drawing/2014/main" id="{8BD58704-7C77-40D9-A049-990E13A51099}"/>
              </a:ext>
            </a:extLst>
          </p:cNvPr>
          <p:cNvSpPr txBox="1">
            <a:spLocks noChangeArrowheads="1"/>
          </p:cNvSpPr>
          <p:nvPr/>
        </p:nvSpPr>
        <p:spPr bwMode="auto">
          <a:xfrm>
            <a:off x="5470525" y="6203950"/>
            <a:ext cx="2511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Janez Vajkard Valvasor</a:t>
            </a:r>
            <a:endParaRPr lang="en-US" altLang="sl-SI"/>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AE8CE06-6F53-4EC8-9E4E-4A99331FA65F}"/>
              </a:ext>
            </a:extLst>
          </p:cNvPr>
          <p:cNvSpPr>
            <a:spLocks noGrp="1" noChangeArrowheads="1"/>
          </p:cNvSpPr>
          <p:nvPr>
            <p:ph type="title"/>
          </p:nvPr>
        </p:nvSpPr>
        <p:spPr>
          <a:xfrm>
            <a:off x="457200" y="0"/>
            <a:ext cx="8229600" cy="1143000"/>
          </a:xfrm>
        </p:spPr>
        <p:txBody>
          <a:bodyPr/>
          <a:lstStyle/>
          <a:p>
            <a:r>
              <a:rPr lang="sl-SI" altLang="sl-SI"/>
              <a:t>Živalstvo</a:t>
            </a:r>
            <a:endParaRPr lang="en-US" altLang="sl-SI"/>
          </a:p>
        </p:txBody>
      </p:sp>
      <p:sp>
        <p:nvSpPr>
          <p:cNvPr id="31747" name="Rectangle 3">
            <a:extLst>
              <a:ext uri="{FF2B5EF4-FFF2-40B4-BE49-F238E27FC236}">
                <a16:creationId xmlns:a16="http://schemas.microsoft.com/office/drawing/2014/main" id="{B21F05AA-64B0-4B9B-8802-9537E67E3D46}"/>
              </a:ext>
            </a:extLst>
          </p:cNvPr>
          <p:cNvSpPr>
            <a:spLocks noGrp="1" noChangeArrowheads="1"/>
          </p:cNvSpPr>
          <p:nvPr>
            <p:ph type="body" idx="1"/>
          </p:nvPr>
        </p:nvSpPr>
        <p:spPr>
          <a:xfrm>
            <a:off x="685800" y="1219200"/>
            <a:ext cx="8229600" cy="4525963"/>
          </a:xfrm>
        </p:spPr>
        <p:txBody>
          <a:bodyPr/>
          <a:lstStyle/>
          <a:p>
            <a:pPr>
              <a:lnSpc>
                <a:spcPct val="80000"/>
              </a:lnSpc>
              <a:buFont typeface="Wingdings" panose="05000000000000000000" pitchFamily="2" charset="2"/>
              <a:buNone/>
            </a:pPr>
            <a:r>
              <a:rPr lang="sl-SI" altLang="sl-SI" sz="2400">
                <a:latin typeface="Century Gothic" panose="020B0502020202020204" pitchFamily="34" charset="0"/>
              </a:rPr>
              <a:t>PLAZILCI:</a:t>
            </a:r>
          </a:p>
          <a:p>
            <a:pPr>
              <a:lnSpc>
                <a:spcPct val="80000"/>
              </a:lnSpc>
              <a:buFont typeface="Wingdings" panose="05000000000000000000" pitchFamily="2" charset="2"/>
              <a:buNone/>
            </a:pPr>
            <a:r>
              <a:rPr lang="sl-SI" altLang="sl-SI" sz="2400">
                <a:latin typeface="Century Gothic" panose="020B0502020202020204" pitchFamily="34" charset="0"/>
              </a:rPr>
              <a:t>Najdemo lahko </a:t>
            </a:r>
            <a:r>
              <a:rPr lang="sl-SI" altLang="sl-SI" sz="2400">
                <a:latin typeface="Arial" panose="020B0604020202020204" pitchFamily="34" charset="0"/>
              </a:rPr>
              <a:t>plazilce</a:t>
            </a:r>
            <a:r>
              <a:rPr lang="sl-SI" altLang="sl-SI" sz="2400">
                <a:latin typeface="Century Gothic" panose="020B0502020202020204" pitchFamily="34" charset="0"/>
              </a:rPr>
              <a:t>(Slepec, Živorodna kuščarica, Zelenec, Pozidna kuščarica, Belouška, Smokulja,…)</a:t>
            </a:r>
          </a:p>
          <a:p>
            <a:pPr>
              <a:lnSpc>
                <a:spcPct val="80000"/>
              </a:lnSpc>
              <a:buFont typeface="Wingdings" panose="05000000000000000000" pitchFamily="2" charset="2"/>
              <a:buNone/>
            </a:pPr>
            <a:r>
              <a:rPr lang="sl-SI" altLang="sl-SI" sz="2400">
                <a:latin typeface="Century Gothic" panose="020B0502020202020204" pitchFamily="34" charset="0"/>
              </a:rPr>
              <a:t>DVOŽIVKE:</a:t>
            </a:r>
          </a:p>
          <a:p>
            <a:pPr>
              <a:lnSpc>
                <a:spcPct val="80000"/>
              </a:lnSpc>
              <a:buFont typeface="Wingdings" panose="05000000000000000000" pitchFamily="2" charset="2"/>
              <a:buNone/>
            </a:pPr>
            <a:r>
              <a:rPr lang="sl-SI" altLang="sl-SI" sz="2400">
                <a:latin typeface="Century Gothic" panose="020B0502020202020204" pitchFamily="34" charset="0"/>
              </a:rPr>
              <a:t>Tu živi 15 vrst dvoživk (močeril ali človeška ribica -&gt; živi v jamah pod Cerkniškim jezerom, močeradi in pupki, žabe)</a:t>
            </a:r>
          </a:p>
          <a:p>
            <a:pPr>
              <a:lnSpc>
                <a:spcPct val="80000"/>
              </a:lnSpc>
              <a:buFont typeface="Wingdings" panose="05000000000000000000" pitchFamily="2" charset="2"/>
              <a:buNone/>
            </a:pPr>
            <a:endParaRPr lang="sl-SI" altLang="sl-SI" sz="2400">
              <a:latin typeface="Century Gothic" panose="020B0502020202020204" pitchFamily="34" charset="0"/>
            </a:endParaRPr>
          </a:p>
          <a:p>
            <a:pPr>
              <a:lnSpc>
                <a:spcPct val="80000"/>
              </a:lnSpc>
              <a:buFont typeface="Wingdings" panose="05000000000000000000" pitchFamily="2" charset="2"/>
              <a:buNone/>
            </a:pPr>
            <a:r>
              <a:rPr lang="sl-SI" altLang="sl-SI" sz="2400">
                <a:latin typeface="Century Gothic" panose="020B0502020202020204" pitchFamily="34" charset="0"/>
              </a:rPr>
              <a:t>Poleg naštetih živali pa tu živijo tudi vodni nevretenčarji, pajki, kačji pastirji, metulji in raki.</a:t>
            </a:r>
          </a:p>
          <a:p>
            <a:pPr>
              <a:lnSpc>
                <a:spcPct val="80000"/>
              </a:lnSpc>
              <a:buFont typeface="Wingdings" panose="05000000000000000000" pitchFamily="2" charset="2"/>
              <a:buNone/>
            </a:pPr>
            <a:r>
              <a:rPr lang="sl-SI" altLang="sl-SI" sz="2400">
                <a:latin typeface="Century Gothic" panose="020B0502020202020204" pitchFamily="34" charset="0"/>
              </a:rPr>
              <a:t> </a:t>
            </a:r>
            <a:endParaRPr lang="en-US" altLang="sl-SI"/>
          </a:p>
          <a:p>
            <a:pPr>
              <a:lnSpc>
                <a:spcPct val="80000"/>
              </a:lnSpc>
            </a:pPr>
            <a:endParaRPr lang="en-US" altLang="sl-SI"/>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4" name="Picture 14" descr="Anaximpe">
            <a:extLst>
              <a:ext uri="{FF2B5EF4-FFF2-40B4-BE49-F238E27FC236}">
                <a16:creationId xmlns:a16="http://schemas.microsoft.com/office/drawing/2014/main" id="{55715F70-BC23-48CE-B12D-22E6903D1C60}"/>
              </a:ext>
            </a:extLst>
          </p:cNvPr>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rcRect/>
          <a:stretch>
            <a:fillRect/>
          </a:stretch>
        </p:blipFill>
        <p:spPr>
          <a:xfrm>
            <a:off x="5257800" y="2362200"/>
            <a:ext cx="2857500" cy="3162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76" name="Picture 16" descr="moceril2a">
            <a:extLst>
              <a:ext uri="{FF2B5EF4-FFF2-40B4-BE49-F238E27FC236}">
                <a16:creationId xmlns:a16="http://schemas.microsoft.com/office/drawing/2014/main" id="{371DE68B-B9EC-4A5B-8E66-25A6465EFB0C}"/>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838200" y="1143000"/>
            <a:ext cx="3324225" cy="2171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1" name="Picture 21" descr="001">
            <a:extLst>
              <a:ext uri="{FF2B5EF4-FFF2-40B4-BE49-F238E27FC236}">
                <a16:creationId xmlns:a16="http://schemas.microsoft.com/office/drawing/2014/main" id="{5CB52B4E-A580-44C3-A331-DC84DCA876A8}"/>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838200" y="4038600"/>
            <a:ext cx="3276600" cy="2463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82" name="Text Box 22">
            <a:extLst>
              <a:ext uri="{FF2B5EF4-FFF2-40B4-BE49-F238E27FC236}">
                <a16:creationId xmlns:a16="http://schemas.microsoft.com/office/drawing/2014/main" id="{46BDA127-E61E-4BE2-AB32-D91B614AC038}"/>
              </a:ext>
            </a:extLst>
          </p:cNvPr>
          <p:cNvSpPr txBox="1">
            <a:spLocks noChangeArrowheads="1"/>
          </p:cNvSpPr>
          <p:nvPr/>
        </p:nvSpPr>
        <p:spPr bwMode="auto">
          <a:xfrm>
            <a:off x="1600200" y="3276600"/>
            <a:ext cx="1679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Človeška ribica</a:t>
            </a:r>
            <a:endParaRPr lang="en-US" altLang="sl-SI"/>
          </a:p>
        </p:txBody>
      </p:sp>
      <p:sp>
        <p:nvSpPr>
          <p:cNvPr id="92183" name="Text Box 23">
            <a:extLst>
              <a:ext uri="{FF2B5EF4-FFF2-40B4-BE49-F238E27FC236}">
                <a16:creationId xmlns:a16="http://schemas.microsoft.com/office/drawing/2014/main" id="{C409D9AB-88A4-403A-9159-7189B163383F}"/>
              </a:ext>
            </a:extLst>
          </p:cNvPr>
          <p:cNvSpPr txBox="1">
            <a:spLocks noChangeArrowheads="1"/>
          </p:cNvSpPr>
          <p:nvPr/>
        </p:nvSpPr>
        <p:spPr bwMode="auto">
          <a:xfrm>
            <a:off x="1905000" y="65532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Belouška</a:t>
            </a:r>
            <a:endParaRPr lang="en-US" altLang="sl-SI"/>
          </a:p>
        </p:txBody>
      </p:sp>
      <p:sp>
        <p:nvSpPr>
          <p:cNvPr id="92184" name="Text Box 24">
            <a:extLst>
              <a:ext uri="{FF2B5EF4-FFF2-40B4-BE49-F238E27FC236}">
                <a16:creationId xmlns:a16="http://schemas.microsoft.com/office/drawing/2014/main" id="{40F78F89-8536-4E51-9BD3-A0329676CF8D}"/>
              </a:ext>
            </a:extLst>
          </p:cNvPr>
          <p:cNvSpPr txBox="1">
            <a:spLocks noChangeArrowheads="1"/>
          </p:cNvSpPr>
          <p:nvPr/>
        </p:nvSpPr>
        <p:spPr bwMode="auto">
          <a:xfrm>
            <a:off x="6156325" y="5518150"/>
            <a:ext cx="12938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a:t>Kačji pastir</a:t>
            </a:r>
            <a:endParaRPr lang="en-US" altLang="sl-SI"/>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a:extLst>
              <a:ext uri="{FF2B5EF4-FFF2-40B4-BE49-F238E27FC236}">
                <a16:creationId xmlns:a16="http://schemas.microsoft.com/office/drawing/2014/main" id="{8A037420-05D6-49EE-B74F-A48C9B7AADDC}"/>
              </a:ext>
            </a:extLst>
          </p:cNvPr>
          <p:cNvSpPr>
            <a:spLocks noChangeArrowheads="1"/>
          </p:cNvSpPr>
          <p:nvPr/>
        </p:nvSpPr>
        <p:spPr bwMode="auto">
          <a:xfrm>
            <a:off x="152400" y="304800"/>
            <a:ext cx="8991600"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sl-SI" altLang="sl-SI" sz="2000">
                <a:latin typeface="Arial" panose="020B0604020202020204" pitchFamily="34" charset="0"/>
              </a:rPr>
              <a:t>PTICE:</a:t>
            </a:r>
          </a:p>
          <a:p>
            <a:r>
              <a:rPr lang="sl-SI" altLang="sl-SI" sz="2000">
                <a:latin typeface="Arial" panose="020B0604020202020204" pitchFamily="34" charset="0"/>
              </a:rPr>
              <a:t>- Kosec(  svetovno ogrožena vrsta.)</a:t>
            </a:r>
          </a:p>
          <a:p>
            <a:r>
              <a:rPr lang="sl-SI" altLang="sl-SI" sz="2000">
                <a:latin typeface="Arial" panose="020B0604020202020204" pitchFamily="34" charset="0"/>
              </a:rPr>
              <a:t>- Na jezeru ima edino gnezdišče v Sloveniji tudi Rjavovrati ponirek.</a:t>
            </a:r>
          </a:p>
          <a:p>
            <a:r>
              <a:rPr lang="sl-SI" altLang="sl-SI" sz="2000">
                <a:latin typeface="Arial" panose="020B0604020202020204" pitchFamily="34" charset="0"/>
              </a:rPr>
              <a:t>RIBE:</a:t>
            </a:r>
            <a:endParaRPr lang="sl-SI" altLang="sl-SI" sz="2000" u="sng">
              <a:latin typeface="Arial" panose="020B0604020202020204" pitchFamily="34" charset="0"/>
            </a:endParaRPr>
          </a:p>
          <a:p>
            <a:r>
              <a:rPr lang="sl-SI" altLang="sl-SI" sz="2000">
                <a:latin typeface="Arial" panose="020B0604020202020204" pitchFamily="34" charset="0"/>
              </a:rPr>
              <a:t>V jezeru živi 10 vrst rib. (Potočna postrv, Ščuka, Rdečeperka, Babica, Krap,…) </a:t>
            </a:r>
          </a:p>
          <a:p>
            <a:r>
              <a:rPr lang="sl-SI" altLang="sl-SI" sz="2000">
                <a:latin typeface="Arial" panose="020B0604020202020204" pitchFamily="34" charset="0"/>
              </a:rPr>
              <a:t>SESALCI:</a:t>
            </a:r>
          </a:p>
          <a:p>
            <a:r>
              <a:rPr lang="sl-SI" altLang="sl-SI" sz="2000">
                <a:latin typeface="Arial" panose="020B0604020202020204" pitchFamily="34" charset="0"/>
              </a:rPr>
              <a:t>medveda,</a:t>
            </a:r>
          </a:p>
          <a:p>
            <a:r>
              <a:rPr lang="sl-SI" altLang="sl-SI" sz="2000">
                <a:latin typeface="Arial" panose="020B0604020202020204" pitchFamily="34" charset="0"/>
              </a:rPr>
              <a:t> lisico,</a:t>
            </a:r>
          </a:p>
          <a:p>
            <a:r>
              <a:rPr lang="sl-SI" altLang="sl-SI" sz="2000">
                <a:latin typeface="Arial" panose="020B0604020202020204" pitchFamily="34" charset="0"/>
              </a:rPr>
              <a:t> jazbeca,</a:t>
            </a:r>
          </a:p>
          <a:p>
            <a:r>
              <a:rPr lang="sl-SI" altLang="sl-SI" sz="2000">
                <a:latin typeface="Arial" panose="020B0604020202020204" pitchFamily="34" charset="0"/>
              </a:rPr>
              <a:t> srno in jelena…</a:t>
            </a:r>
          </a:p>
          <a:p>
            <a:endParaRPr lang="sl-SI" altLang="sl-SI" sz="2000">
              <a:latin typeface="Arial" panose="020B0604020202020204" pitchFamily="34" charset="0"/>
            </a:endParaRPr>
          </a:p>
          <a:p>
            <a:endParaRPr lang="sl-SI" altLang="sl-SI" sz="2000">
              <a:latin typeface="Arial" panose="020B0604020202020204" pitchFamily="34" charset="0"/>
            </a:endParaRPr>
          </a:p>
          <a:p>
            <a:pPr>
              <a:lnSpc>
                <a:spcPct val="80000"/>
              </a:lnSpc>
              <a:spcBef>
                <a:spcPct val="50000"/>
              </a:spcBef>
            </a:pPr>
            <a:endParaRPr lang="sl-SI" altLang="sl-SI" sz="2000">
              <a:latin typeface="Century Gothic" panose="020B0502020202020204" pitchFamily="34" charset="0"/>
            </a:endParaRPr>
          </a:p>
        </p:txBody>
      </p:sp>
    </p:spTree>
  </p:cSld>
  <p:clrMapOvr>
    <a:masterClrMapping/>
  </p:clrMapOvr>
  <p:transition/>
</p:sld>
</file>

<file path=ppt/theme/theme1.xml><?xml version="1.0" encoding="utf-8"?>
<a:theme xmlns:a="http://schemas.openxmlformats.org/drawingml/2006/main" name="Reža">
  <a:themeElements>
    <a:clrScheme name="Rež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fontScheme name="Rež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ež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Rež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Rež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Rež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Rež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Rež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Rež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Rež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Rež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0</TotalTime>
  <Words>1016</Words>
  <Application>Microsoft Office PowerPoint</Application>
  <PresentationFormat>On-screen Show (4:3)</PresentationFormat>
  <Paragraphs>123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Century Gothic</vt:lpstr>
      <vt:lpstr>Tahoma</vt:lpstr>
      <vt:lpstr>Wingdings</vt:lpstr>
      <vt:lpstr>Reža</vt:lpstr>
      <vt:lpstr>Cerkniško jezero</vt:lpstr>
      <vt:lpstr>Uvod</vt:lpstr>
      <vt:lpstr>PowerPoint Presentation</vt:lpstr>
      <vt:lpstr>Na splošno o jezeru</vt:lpstr>
      <vt:lpstr>Lega</vt:lpstr>
      <vt:lpstr>Nastanek</vt:lpstr>
      <vt:lpstr>Živalstvo</vt:lpstr>
      <vt:lpstr>PowerPoint Presentation</vt:lpstr>
      <vt:lpstr>PowerPoint Presentation</vt:lpstr>
      <vt:lpstr>PowerPoint Presentation</vt:lpstr>
      <vt:lpstr>Rastlinstvo</vt:lpstr>
      <vt:lpstr>Kranjska lilija</vt:lpstr>
      <vt:lpstr>Podnebje</vt:lpstr>
      <vt:lpstr>Pritoki</vt:lpstr>
      <vt:lpstr>Gospodarstvo</vt:lpstr>
      <vt:lpstr>Turizem</vt:lpstr>
      <vt:lpstr>Slivnica</vt:lpstr>
      <vt:lpstr>Legenda o slivniških čarovnicah</vt:lpstr>
      <vt:lpstr>Zanimivosti</vt:lpstr>
      <vt:lpstr>Pomlad</vt:lpstr>
      <vt:lpstr>Poletje</vt:lpstr>
      <vt:lpstr>PowerPoint Presentation</vt:lpstr>
      <vt:lpstr>Jesen</vt:lpstr>
      <vt:lpstr>Zima</vt:lpstr>
      <vt:lpstr>PowerPoint Presentation</vt:lpstr>
      <vt:lpstr>Literatura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2019-05-31T08:39:24Z</dcterms:created>
  <dcterms:modified xsi:type="dcterms:W3CDTF">2019-05-31T08:39:24Z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