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16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70035E-4F84-45E4-97B3-A8688C9EC61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11B48-ACDD-47B5-8789-379952DA009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>
            <a:noAutofit/>
          </a:bodyPr>
          <a:lstStyle/>
          <a:p>
            <a:pPr marL="0" marR="0" lvl="0" indent="0" algn="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7D28B-4BF7-4056-AD3C-5BB8C513132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030DF-3DE7-4E14-99A5-663A8165260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>
            <a:noAutofit/>
          </a:bodyPr>
          <a:lstStyle/>
          <a:p>
            <a:pPr marL="0" marR="0" lvl="0" indent="0" algn="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AFD75C26-357E-4B3D-A1E5-B513E612D210}" type="slidenum">
              <a:t>‹#›</a:t>
            </a:fld>
            <a:endParaRPr lang="sl-SI" sz="14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0202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05864F-0281-497E-A3BB-EA6F1A7A0008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>
            <a:no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sl-SI" sz="1800" b="0" i="0" u="none" strike="noStrike" baseline="0">
              <a:ln>
                <a:noFill/>
              </a:ln>
              <a:solidFill>
                <a:srgbClr val="FFFFFF"/>
              </a:solidFill>
              <a:latin typeface="Arial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E89ACEC6-E1A9-4408-82E4-906D3E090E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11798640" y="-11796840"/>
            <a:ext cx="11798280" cy="12492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7711A452-E519-4CD4-B5DB-085DD7CC3A8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4960" cy="4113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747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buNone/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sl-SI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D93BB6-B5D6-437F-8368-04F2A355A54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57C6C-8FEC-47F3-BB11-4AAEFB32B6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0B444-9323-485B-A38F-A8774AAF855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164F6E-2394-4BD4-AC8F-3A1AA30D22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3C4F0-38CD-4D39-9911-F5E3B8E59B8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6A7C3E-B9F0-4AF8-A44E-488F970A0E4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D96D37-9EE2-41DF-8A2A-60DC8348B06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D2CA8-436D-4714-A11A-862D1E206A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030B14-E46C-4B49-8BAF-6569A987570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EDEFF-FB1C-4C68-A4DD-EC03CD821F8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0B2587-24C4-4B73-B6A4-EB3BCD901EAF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32267-08BB-4472-BE16-C147A9C475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233FD-28D6-4EAA-8420-5214E48FCFC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D361FC-A4D3-409E-A97F-73BBB4869A9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79C56D-7BF6-409C-AF6E-7DA11ADE0170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1A584-EB36-442E-AB75-50A98F18EB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856152-0B5A-4B69-8A4D-D1D2E7DA239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076B4-5D83-4368-B77C-D28BB728BA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DF778-7C26-4089-A0B0-86E41CDA0912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E359C-0766-4D12-976D-469ECCBD05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1FC5A2-863F-498D-9AF0-C6D8DA02430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04358-DA51-463E-BF52-5A72060BFF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2C4422-4B2D-4C75-908E-B51AE362B473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19E2E8-75EE-4327-828B-76CBF5FAA1B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94FC3C-A317-4ABF-AEC4-2D69BF726DF8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7642DD-1F22-4B22-8E22-8AAA096BEDC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4E5DF7-6C53-48DE-B9D5-BA2635C971D5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1E9EE-0274-4D40-979D-9EA2E6F85C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A8CC25-5362-4175-A7C6-2F6060D1CE6A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C82F7-6CEA-46DF-83EB-9A38DCD3FD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365F7-44EE-4401-B81E-2D693693FB2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FB9B7-E45E-47EF-BA71-8FD592D0651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B5F42F-110E-4BC3-8FF8-B86ABB1327AC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334B09-6321-484B-AB26-F94F126107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D1773B-00DE-4E53-AED5-9683897BEEA9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5341E-1220-4FE9-A124-12FA6CD78F0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ED92C-5AE0-4D14-853B-C548F6F90757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E72D7F-08F3-45F5-93EA-E87DC738F9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E3CC51-C41A-4A13-9BE0-863B233B4861}"/>
              </a:ext>
            </a:extLst>
          </p:cNvPr>
          <p:cNvSpPr/>
          <p:nvPr/>
        </p:nvSpPr>
        <p:spPr>
          <a:xfrm>
            <a:off x="2143080" y="695159"/>
            <a:ext cx="257183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DA496B-5875-40F7-9713-F2C022876A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960" cy="4114079"/>
          </a:xfrm>
        </p:spPr>
        <p:txBody>
          <a:bodyPr>
            <a:spAutoFit/>
          </a:bodyPr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F91B-DF95-4828-A6BE-112757116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F895D-FFD1-4856-A2CA-77992C2C5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9BA0C-00C2-4841-A75C-ACDA9A04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57F47-C037-4932-87D1-6C562643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5030-7124-4313-9FF5-2FE2E5A5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7D9935-073B-418C-A23B-E380FFD8FFA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CB6C-BFDB-4545-8AA2-0DF2D9337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C596-C145-4E97-AAE9-BD1912D4D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C7A1A-DEE8-4FB3-860C-53A54053E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9430-4C1D-43A1-BD93-72337456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F5F6A-1324-4980-98E8-4F98C4F9C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8D0DB0-4DEC-417F-A404-592ED2D586E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8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023B3-39F3-4A88-9F30-C50EC2807F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6213"/>
            <a:ext cx="205581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12C6-265E-4231-ADC8-BD1D2096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6213"/>
            <a:ext cx="6019800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714D-E7B3-4390-B4B4-A6598C31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1B11F-AE6B-4225-8E7F-9D882653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6D8D7-3161-4E67-8986-9B9637D7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D6EC74-D737-4C7A-B9A5-3FE3667F5CE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825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8018-197F-46F1-A5F9-AC8F74538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0E639-3E42-4D4A-8ACD-019825266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6E9E-9A59-471D-96B1-9FA8CB555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C7F95-1EC6-40D9-91B2-BDF13274C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75F4F-5FF8-424B-A95C-CDD1BD09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C67AAE-8425-41A9-9F5D-10D10282B1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D61D0-E7E4-4097-BABA-E70264B6B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EFF6-7AC2-40AC-B946-9A2EC546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99714-00BD-4CE0-876E-E414FA05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AC1DA-CC00-4FC5-9345-961CBC33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E1BA1-2B3B-42EE-9C3E-625B3243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6511A0-709C-4FCD-A92E-013374988CE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95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A2DB-D69F-41DA-9100-0AD2D009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A1A9B-2FDF-42C5-A00C-6D9151069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CE7A-B83C-4C8D-AF9B-4D77AA4F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EEF2-F586-4B1A-8138-A159C43F4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DD0FE-779F-4705-B312-73BFBDF6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4BEC75-414F-4C23-A41C-57142FC1D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1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3962-F6BF-4152-AA7B-7EEAB698E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21F5-EBA3-4BF9-A468-91593692D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DC85E-AC9E-4A40-BB2A-DA030DD0C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3378C-DE87-4102-9EBA-673E55D8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BD3D3-E6C1-4070-BEDD-64C6F99DB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DB91B-FC51-489E-B7C8-7680D619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C7339F-62B7-456D-8ED8-ED315701B2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16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7E5F-BC11-4CEC-80ED-D098AD37F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084CC-1D8F-4A93-BB80-4AC2F2B0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3D2C5-E4FC-4ECA-80E3-63EA22017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104D16-B58F-4FF0-8FF3-D4C3A75C3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BA17B-A36E-444C-B562-D6BB984D3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201B7-92F4-4F55-B658-7DF0F43CB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87F26-660A-4936-9A3D-21469F29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B1D7E-C37C-4FB3-A2FC-25DD3C26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55D718-3C2D-482F-9500-94E71DB04FB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6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F1E3-8949-4631-BD1B-1BF20D2E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0E91E-227E-40C6-B739-AA5BE5C9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8587B-8848-4498-B442-A1FD91A8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075C9-E7B3-478E-B437-B99D6865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A1FB64-0371-473B-9B5B-A31C1A33424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7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8DEFA-1DE4-4158-89E6-0D354444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31878-0742-4766-B9A4-DC5AB711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78AFD-5F66-476C-96DE-7994C1E0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373401-E411-40FA-9030-4407D397C49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7092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FB24-3238-40E7-9207-C0383E9C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562D3-49E2-4BBE-8C70-0D636030A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29EC9-8BBB-43DE-BA7A-6FF5F0F04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E071-4642-4056-836D-BCB02D79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5705E-0117-43BC-97FB-B4434A07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72AAE-4187-4EC2-A847-A0A17BB6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CAE0F7-7403-4C57-AAB7-A66F560D00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0C03-5AC2-44D7-BDDC-209ED625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1B69-163C-4967-8BE5-E2E64FD2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662B-96B0-4B3A-AE44-0CC8622E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A072D-10C5-42C1-85B0-E177135A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107CB-FB11-491B-8129-7474C4B8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395A9B-E829-4920-9CC9-D45AED51485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27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B52B-AD81-4063-A34A-0EAEFB55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9C7C5-7D4B-4DD3-87D4-074EEA149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E7D98-973B-4CC7-919F-726A31E10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8711F-94F3-46DD-BF56-B866315C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3D1DF-167B-4707-AF95-DF9BE014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124B0-6C4F-42AB-B505-B167766B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F0654F-4EEB-4054-ADAF-D222894F5E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6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B6CC9-FA90-4D00-BB96-5E4ED304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400E5-5585-45AF-8C46-60B3A5AC7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E8E19-ECCB-4A96-97EB-929B9661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C130-F5A1-494D-ABFC-4707AF37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FFEB8-7948-4A47-97DD-CAE0F4C7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0617FF-BC6F-4933-815A-937C1E97F2D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22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46DEE-E78D-4B6F-8561-73C652361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72D71-21ED-4713-87F2-66BA480F8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0107-41E4-40EB-8D8F-C602E986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F850-B91B-43E8-894B-FA2DFF63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38B6-8901-4786-9A9D-0667E3DD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EF8AE-B120-4CFF-93B9-13831F1F361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9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776AA-9835-4618-B006-3936077E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97857-14A9-479C-AB8C-2E9FF20DC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EEC52-BAD2-4D52-A7B3-1FECDEC2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AE67F-033B-47C3-AF97-648C06FA8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1A44D-688F-477B-A253-2175669B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70B284-C1C2-4F7E-9976-7563872DA2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6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ED0C-203E-4AC2-BC3B-402475A4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340A-1BE1-41F2-9718-8CE62CB438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A653B-0842-4E79-8D6C-865DA1B2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09706-6348-4A46-8BBB-37475FD2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A6F39-9CDB-498B-97F8-8555E9682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FBE9C-A476-4960-8BD7-A30CA09D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A21CB9-8B4B-42B6-8557-4631F36647C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0EC3-3F3C-4617-9E0E-54D2371C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55419-202B-4D56-BE12-D6A375A57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69944-4620-48DF-866E-1C48AC9F2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0651C-49F8-486E-984D-D9F89737A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21A50A-5672-416A-83F0-C53DCE0FD0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3F17E4-670D-4DC9-968B-476E4AEA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3EAE21-6FB7-47D6-825F-35D22D8A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190E2-C0BE-412F-AF2C-6AE7CC23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7C53BC-1757-4DAB-BFC8-04AE8256F4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44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BA78-EDED-40DF-8B7F-041FBCAD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72A20-4258-41C1-B224-F2BB26C5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992D9-C2A1-4CC7-827B-C8F0061C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10999-12BF-45D7-B2B8-8110329D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7C7711-1004-400D-B30A-C418804FA09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077BA-3490-4FC5-8CEF-242F8F84E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A546A-FC0D-4905-BB1F-3EEDF2EA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8702A-A86B-4FF6-9324-80D887B9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132082-E523-4B8D-A32C-E10256E30FC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762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08C9-7D6F-4481-89D8-982C40BB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A2515-2289-4F1F-80A0-9CED3BE36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4E9F4-BABD-40FB-91D1-021595CB9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E434A-F156-4D1D-87BE-E39031565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DE222-0D2A-488E-961E-1AF93493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CDFF7-BA60-4B2B-8720-35F152D6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B02FFA-C8A9-44D5-A899-EDEBC3BDADD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87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0A2F-4FB8-484E-B9CB-72C09378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ADBBF-A8FF-4710-AA18-A6D20B61A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9CF78-CD87-45C0-8370-A6B559AB7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F14B5-F93B-49F5-A69D-9CCCB3ED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0AF3A-F354-4D16-9639-C64794DA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8794C-FA79-46CD-A1FB-C0C1B029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6006C5-1061-4524-A24B-3F81E7D2D91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67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C2A3FC-0C89-4DD7-93F4-97FD4AD2A837}"/>
              </a:ext>
            </a:extLst>
          </p:cNvPr>
          <p:cNvGrpSpPr/>
          <p:nvPr/>
        </p:nvGrpSpPr>
        <p:grpSpPr>
          <a:xfrm>
            <a:off x="0" y="3902040"/>
            <a:ext cx="3400560" cy="2949480"/>
            <a:chOff x="0" y="3902040"/>
            <a:chExt cx="3400560" cy="294948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A4B39AC-6C51-4F8E-9C83-DFB80BC8B5A1}"/>
                </a:ext>
              </a:extLst>
            </p:cNvPr>
            <p:cNvSpPr/>
            <p:nvPr/>
          </p:nvSpPr>
          <p:spPr>
            <a:xfrm>
              <a:off x="0" y="3981600"/>
              <a:ext cx="3400560" cy="2863800"/>
            </a:xfrm>
            <a:custGeom>
              <a:avLst/>
              <a:gdLst>
                <a:gd name="f0" fmla="val 0"/>
                <a:gd name="f1" fmla="val 2135"/>
                <a:gd name="f2" fmla="val 1804"/>
                <a:gd name="f3" fmla="val 329"/>
                <a:gd name="f4" fmla="val 66"/>
                <a:gd name="f5" fmla="val 161"/>
                <a:gd name="f6" fmla="val 30"/>
                <a:gd name="f7" fmla="val 12"/>
                <a:gd name="f8" fmla="val 42"/>
                <a:gd name="f9" fmla="val 323"/>
                <a:gd name="f10" fmla="val 78"/>
                <a:gd name="f11" fmla="val 556"/>
                <a:gd name="f12" fmla="val 150"/>
                <a:gd name="f13" fmla="val 777"/>
                <a:gd name="f14" fmla="val 245"/>
                <a:gd name="f15" fmla="val 993"/>
                <a:gd name="f16" fmla="val 365"/>
                <a:gd name="f17" fmla="val 1196"/>
                <a:gd name="f18" fmla="val 503"/>
                <a:gd name="f19" fmla="val 1381"/>
                <a:gd name="f20" fmla="val 653"/>
                <a:gd name="f21" fmla="val 1555"/>
                <a:gd name="f22" fmla="val 827"/>
                <a:gd name="f23" fmla="val 1710"/>
                <a:gd name="f24" fmla="val 1019"/>
                <a:gd name="f25" fmla="val 1854"/>
                <a:gd name="f26" fmla="val 1229"/>
                <a:gd name="f27" fmla="val 1937"/>
                <a:gd name="f28" fmla="val 1366"/>
                <a:gd name="f29" fmla="val 2009"/>
                <a:gd name="f30" fmla="val 1510"/>
                <a:gd name="f31" fmla="val 2069"/>
                <a:gd name="f32" fmla="val 1654"/>
                <a:gd name="f33" fmla="val 2123"/>
                <a:gd name="f34" fmla="val 2081"/>
                <a:gd name="f35" fmla="val 2021"/>
                <a:gd name="f36" fmla="val 1949"/>
                <a:gd name="f37" fmla="val 1866"/>
                <a:gd name="f38" fmla="val 1223"/>
                <a:gd name="f39" fmla="val 1722"/>
                <a:gd name="f40" fmla="val 1013"/>
                <a:gd name="f41" fmla="val 1561"/>
                <a:gd name="f42" fmla="val 821"/>
                <a:gd name="f43" fmla="val 1387"/>
                <a:gd name="f44" fmla="val 647"/>
                <a:gd name="f45" fmla="val 1202"/>
                <a:gd name="f46" fmla="val 491"/>
                <a:gd name="f47" fmla="val 999"/>
                <a:gd name="f48" fmla="val 353"/>
                <a:gd name="f49" fmla="val 783"/>
                <a:gd name="f50" fmla="val 239"/>
                <a:gd name="f51" fmla="val 562"/>
                <a:gd name="f52" fmla="val 13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35" h="1804">
                  <a:moveTo>
                    <a:pt x="f3" y="f4"/>
                  </a:moveTo>
                  <a:lnTo>
                    <a:pt x="f5" y="f6"/>
                  </a:lnTo>
                  <a:lnTo>
                    <a:pt x="f0" y="f0"/>
                  </a:lnTo>
                  <a:lnTo>
                    <a:pt x="f0" y="f7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2"/>
                  </a:lnTo>
                  <a:lnTo>
                    <a:pt x="f1" y="f2"/>
                  </a:lnTo>
                  <a:lnTo>
                    <a:pt x="f34" y="f32"/>
                  </a:lnTo>
                  <a:lnTo>
                    <a:pt x="f35" y="f30"/>
                  </a:lnTo>
                  <a:lnTo>
                    <a:pt x="f36" y="f2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C65553-359D-4D02-9DAE-404E0941BD65}"/>
                </a:ext>
              </a:extLst>
            </p:cNvPr>
            <p:cNvSpPr/>
            <p:nvPr/>
          </p:nvSpPr>
          <p:spPr>
            <a:xfrm>
              <a:off x="0" y="3902040"/>
              <a:ext cx="2943360" cy="2949480"/>
            </a:xfrm>
            <a:custGeom>
              <a:avLst/>
              <a:gdLst>
                <a:gd name="f0" fmla="val 0"/>
                <a:gd name="f1" fmla="val 1854"/>
                <a:gd name="f2" fmla="val 185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54" h="1858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C856018-ADAB-48A8-8EC0-1284D8EFF29E}"/>
                </a:ext>
              </a:extLst>
            </p:cNvPr>
            <p:cNvSpPr/>
            <p:nvPr/>
          </p:nvSpPr>
          <p:spPr>
            <a:xfrm>
              <a:off x="0" y="4341960"/>
              <a:ext cx="2770200" cy="2503440"/>
            </a:xfrm>
            <a:custGeom>
              <a:avLst/>
              <a:gdLst>
                <a:gd name="f0" fmla="val 0"/>
                <a:gd name="f1" fmla="val 1745"/>
                <a:gd name="f2" fmla="val 1577"/>
                <a:gd name="f3" fmla="val 1640"/>
                <a:gd name="f4" fmla="val 1377"/>
                <a:gd name="f5" fmla="val 1692"/>
                <a:gd name="f6" fmla="val 1479"/>
                <a:gd name="f7" fmla="val 1732"/>
                <a:gd name="f8" fmla="val 1703"/>
                <a:gd name="f9" fmla="val 1469"/>
                <a:gd name="f10" fmla="val 1649"/>
                <a:gd name="f11" fmla="val 1367"/>
                <a:gd name="f12" fmla="val 1535"/>
                <a:gd name="f13" fmla="val 1157"/>
                <a:gd name="f14" fmla="val 1395"/>
                <a:gd name="f15" fmla="val 951"/>
                <a:gd name="f16" fmla="val 1236"/>
                <a:gd name="f17" fmla="val 756"/>
                <a:gd name="f18" fmla="val 1061"/>
                <a:gd name="f19" fmla="val 582"/>
                <a:gd name="f20" fmla="val 876"/>
                <a:gd name="f21" fmla="val 426"/>
                <a:gd name="f22" fmla="val 672"/>
                <a:gd name="f23" fmla="val 294"/>
                <a:gd name="f24" fmla="val 455"/>
                <a:gd name="f25" fmla="val 174"/>
                <a:gd name="f26" fmla="val 234"/>
                <a:gd name="f27" fmla="val 78"/>
                <a:gd name="f28" fmla="val 12"/>
                <a:gd name="f29" fmla="val 222"/>
                <a:gd name="f30" fmla="val 89"/>
                <a:gd name="f31" fmla="val 446"/>
                <a:gd name="f32" fmla="val 185"/>
                <a:gd name="f33" fmla="val 662"/>
                <a:gd name="f34" fmla="val 305"/>
                <a:gd name="f35" fmla="val 866"/>
                <a:gd name="f36" fmla="val 437"/>
                <a:gd name="f37" fmla="val 1052"/>
                <a:gd name="f38" fmla="val 593"/>
                <a:gd name="f39" fmla="val 1226"/>
                <a:gd name="f40" fmla="val 767"/>
                <a:gd name="f41" fmla="val 1385"/>
                <a:gd name="f42" fmla="val 960"/>
                <a:gd name="f43" fmla="val 1526"/>
                <a:gd name="f44" fmla="val 11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577">
                  <a:moveTo>
                    <a:pt x="f3" y="f4"/>
                  </a:moveTo>
                  <a:lnTo>
                    <a:pt x="f5" y="f6"/>
                  </a:lnTo>
                  <a:lnTo>
                    <a:pt x="f7" y="f2"/>
                  </a:lnTo>
                  <a:lnTo>
                    <a:pt x="f1" y="f2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0" y="f0"/>
                  </a:lnTo>
                  <a:lnTo>
                    <a:pt x="f0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B6C1B0-0456-476B-93DA-397738121244}"/>
                </a:ext>
              </a:extLst>
            </p:cNvPr>
            <p:cNvSpPr/>
            <p:nvPr/>
          </p:nvSpPr>
          <p:spPr>
            <a:xfrm>
              <a:off x="0" y="4038479"/>
              <a:ext cx="2770200" cy="2806920"/>
            </a:xfrm>
            <a:custGeom>
              <a:avLst/>
              <a:gdLst>
                <a:gd name="f0" fmla="val 0"/>
                <a:gd name="f1" fmla="val 1745"/>
                <a:gd name="f2" fmla="val 1768"/>
                <a:gd name="f3" fmla="val 12"/>
                <a:gd name="f4" fmla="val 210"/>
                <a:gd name="f5" fmla="val 88"/>
                <a:gd name="f6" fmla="val 426"/>
                <a:gd name="f7" fmla="val 190"/>
                <a:gd name="f8" fmla="val 630"/>
                <a:gd name="f9" fmla="val 304"/>
                <a:gd name="f10" fmla="val 818"/>
                <a:gd name="f11" fmla="val 442"/>
                <a:gd name="f12" fmla="val 998"/>
                <a:gd name="f13" fmla="val 592"/>
                <a:gd name="f14" fmla="val 1164"/>
                <a:gd name="f15" fmla="val 766"/>
                <a:gd name="f16" fmla="val 1310"/>
                <a:gd name="f17" fmla="val 942"/>
                <a:gd name="f18" fmla="val 1454"/>
                <a:gd name="f19" fmla="val 1146"/>
                <a:gd name="f20" fmla="val 1536"/>
                <a:gd name="f21" fmla="val 1298"/>
                <a:gd name="f22" fmla="val 1614"/>
                <a:gd name="f23" fmla="val 1456"/>
                <a:gd name="f24" fmla="val 1682"/>
                <a:gd name="f25" fmla="val 1616"/>
                <a:gd name="f26" fmla="val 1733"/>
                <a:gd name="f27" fmla="val 1691"/>
                <a:gd name="f28" fmla="val 1606"/>
                <a:gd name="f29" fmla="val 1623"/>
                <a:gd name="f30" fmla="val 1445"/>
                <a:gd name="f31" fmla="val 1547"/>
                <a:gd name="f32" fmla="val 1288"/>
                <a:gd name="f33" fmla="val 1463"/>
                <a:gd name="f34" fmla="val 1136"/>
                <a:gd name="f35" fmla="val 1320"/>
                <a:gd name="f36" fmla="val 932"/>
                <a:gd name="f37" fmla="val 1173"/>
                <a:gd name="f38" fmla="val 755"/>
                <a:gd name="f39" fmla="val 1008"/>
                <a:gd name="f40" fmla="val 581"/>
                <a:gd name="f41" fmla="val 827"/>
                <a:gd name="f42" fmla="val 431"/>
                <a:gd name="f43" fmla="val 642"/>
                <a:gd name="f44" fmla="val 293"/>
                <a:gd name="f45" fmla="val 437"/>
                <a:gd name="f46" fmla="val 179"/>
                <a:gd name="f47" fmla="val 222"/>
                <a:gd name="f4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768">
                  <a:moveTo>
                    <a:pt x="f0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"/>
                  </a:lnTo>
                  <a:lnTo>
                    <a:pt x="f1" y="f2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3830ECD-CD3E-4B83-AA90-4D49C0D07F8F}"/>
                </a:ext>
              </a:extLst>
            </p:cNvPr>
            <p:cNvSpPr/>
            <p:nvPr/>
          </p:nvSpPr>
          <p:spPr>
            <a:xfrm>
              <a:off x="331920" y="4419720"/>
              <a:ext cx="136440" cy="13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1A13E63-24ED-46E4-A2B1-E7BE19510E0D}"/>
                </a:ext>
              </a:extLst>
            </p:cNvPr>
            <p:cNvSpPr/>
            <p:nvPr/>
          </p:nvSpPr>
          <p:spPr>
            <a:xfrm>
              <a:off x="2438280" y="6165720"/>
              <a:ext cx="146160" cy="14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6B99733-D8AD-4DF4-A243-57BC799104A1}"/>
                </a:ext>
              </a:extLst>
            </p:cNvPr>
            <p:cNvSpPr/>
            <p:nvPr/>
          </p:nvSpPr>
          <p:spPr>
            <a:xfrm>
              <a:off x="1255680" y="4322880"/>
              <a:ext cx="192240" cy="191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87CFBEB5-6D3E-46F2-A255-820A0A9B5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76760"/>
            <a:ext cx="8228160" cy="1340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BF3046A-5550-4D25-92DA-DE4A3B8C5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99840"/>
            <a:ext cx="8228160" cy="45295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B5E1303-008C-4844-802D-8A5F94FEEA6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816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000" b="0" i="0" u="none" strike="noStrike" baseline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4B85744-DBA6-478C-81B3-5F6A0F3842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000" b="0" i="0" u="none" strike="noStrike" baseline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8AE45F1-72E1-46C7-A9F3-9D5737B4581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8160"/>
            <a:ext cx="2132280" cy="4557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6800" rIns="90000" bIns="46800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en-GB" sz="1000" b="0" i="0" u="none" strike="noStrike" baseline="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0C39D40F-F4D0-4B2C-AC56-514C3DC2D9E5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1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baseline="0">
          <a:ln>
            <a:noFill/>
          </a:ln>
          <a:solidFill>
            <a:srgbClr val="B2B2B2"/>
          </a:solidFill>
          <a:effectLst>
            <a:outerShdw dist="17961" dir="2700000">
              <a:scrgbClr r="0" g="0" b="0"/>
            </a:outerShdw>
          </a:effectLst>
          <a:latin typeface="Arial" pitchFamily="18"/>
          <a:cs typeface="Lucida Sans Unicode" pitchFamily="2"/>
        </a:defRPr>
      </a:lvl1pPr>
    </p:titleStyle>
    <p:bodyStyle>
      <a:lvl1pPr marL="341280" marR="0" indent="0" algn="l" rtl="0" hangingPunct="1">
        <a:lnSpc>
          <a:spcPct val="93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18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2DE209C-1567-47E8-BE15-29072AD85566}"/>
              </a:ext>
            </a:extLst>
          </p:cNvPr>
          <p:cNvGrpSpPr/>
          <p:nvPr/>
        </p:nvGrpSpPr>
        <p:grpSpPr>
          <a:xfrm>
            <a:off x="0" y="3902040"/>
            <a:ext cx="3400560" cy="2949480"/>
            <a:chOff x="0" y="3902040"/>
            <a:chExt cx="3400560" cy="294948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BF2AB33-C919-4C28-9C0F-AC61B6FD5529}"/>
                </a:ext>
              </a:extLst>
            </p:cNvPr>
            <p:cNvSpPr/>
            <p:nvPr/>
          </p:nvSpPr>
          <p:spPr>
            <a:xfrm>
              <a:off x="0" y="3981600"/>
              <a:ext cx="3400560" cy="2863800"/>
            </a:xfrm>
            <a:custGeom>
              <a:avLst/>
              <a:gdLst>
                <a:gd name="f0" fmla="val 0"/>
                <a:gd name="f1" fmla="val 2135"/>
                <a:gd name="f2" fmla="val 1804"/>
                <a:gd name="f3" fmla="val 329"/>
                <a:gd name="f4" fmla="val 66"/>
                <a:gd name="f5" fmla="val 161"/>
                <a:gd name="f6" fmla="val 30"/>
                <a:gd name="f7" fmla="val 12"/>
                <a:gd name="f8" fmla="val 42"/>
                <a:gd name="f9" fmla="val 323"/>
                <a:gd name="f10" fmla="val 78"/>
                <a:gd name="f11" fmla="val 556"/>
                <a:gd name="f12" fmla="val 150"/>
                <a:gd name="f13" fmla="val 777"/>
                <a:gd name="f14" fmla="val 245"/>
                <a:gd name="f15" fmla="val 993"/>
                <a:gd name="f16" fmla="val 365"/>
                <a:gd name="f17" fmla="val 1196"/>
                <a:gd name="f18" fmla="val 503"/>
                <a:gd name="f19" fmla="val 1381"/>
                <a:gd name="f20" fmla="val 653"/>
                <a:gd name="f21" fmla="val 1555"/>
                <a:gd name="f22" fmla="val 827"/>
                <a:gd name="f23" fmla="val 1710"/>
                <a:gd name="f24" fmla="val 1019"/>
                <a:gd name="f25" fmla="val 1854"/>
                <a:gd name="f26" fmla="val 1229"/>
                <a:gd name="f27" fmla="val 1937"/>
                <a:gd name="f28" fmla="val 1366"/>
                <a:gd name="f29" fmla="val 2009"/>
                <a:gd name="f30" fmla="val 1510"/>
                <a:gd name="f31" fmla="val 2069"/>
                <a:gd name="f32" fmla="val 1654"/>
                <a:gd name="f33" fmla="val 2123"/>
                <a:gd name="f34" fmla="val 2081"/>
                <a:gd name="f35" fmla="val 2021"/>
                <a:gd name="f36" fmla="val 1949"/>
                <a:gd name="f37" fmla="val 1866"/>
                <a:gd name="f38" fmla="val 1223"/>
                <a:gd name="f39" fmla="val 1722"/>
                <a:gd name="f40" fmla="val 1013"/>
                <a:gd name="f41" fmla="val 1561"/>
                <a:gd name="f42" fmla="val 821"/>
                <a:gd name="f43" fmla="val 1387"/>
                <a:gd name="f44" fmla="val 647"/>
                <a:gd name="f45" fmla="val 1202"/>
                <a:gd name="f46" fmla="val 491"/>
                <a:gd name="f47" fmla="val 999"/>
                <a:gd name="f48" fmla="val 353"/>
                <a:gd name="f49" fmla="val 783"/>
                <a:gd name="f50" fmla="val 239"/>
                <a:gd name="f51" fmla="val 562"/>
                <a:gd name="f52" fmla="val 13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35" h="1804">
                  <a:moveTo>
                    <a:pt x="f3" y="f4"/>
                  </a:moveTo>
                  <a:lnTo>
                    <a:pt x="f5" y="f6"/>
                  </a:lnTo>
                  <a:lnTo>
                    <a:pt x="f0" y="f0"/>
                  </a:lnTo>
                  <a:lnTo>
                    <a:pt x="f0" y="f7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2"/>
                  </a:lnTo>
                  <a:lnTo>
                    <a:pt x="f1" y="f2"/>
                  </a:lnTo>
                  <a:lnTo>
                    <a:pt x="f34" y="f32"/>
                  </a:lnTo>
                  <a:lnTo>
                    <a:pt x="f35" y="f30"/>
                  </a:lnTo>
                  <a:lnTo>
                    <a:pt x="f36" y="f2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3" y="f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4944B98-53AB-4E85-93F3-AF426E281422}"/>
                </a:ext>
              </a:extLst>
            </p:cNvPr>
            <p:cNvSpPr/>
            <p:nvPr/>
          </p:nvSpPr>
          <p:spPr>
            <a:xfrm>
              <a:off x="0" y="3902040"/>
              <a:ext cx="2943360" cy="2949480"/>
            </a:xfrm>
            <a:custGeom>
              <a:avLst/>
              <a:gdLst>
                <a:gd name="f0" fmla="val 0"/>
                <a:gd name="f1" fmla="val 1854"/>
                <a:gd name="f2" fmla="val 185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854" h="1858">
                  <a:moveTo>
                    <a:pt x="f1" y="f2"/>
                  </a:moveTo>
                  <a:lnTo>
                    <a:pt x="f0" y="f2"/>
                  </a:lnTo>
                  <a:lnTo>
                    <a:pt x="f0" y="f0"/>
                  </a:lnTo>
                  <a:lnTo>
                    <a:pt x="f1" y="f2"/>
                  </a:lnTo>
                  <a:lnTo>
                    <a:pt x="f1" y="f2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5000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15189F9-C922-417C-9DEE-B7C4420A6515}"/>
                </a:ext>
              </a:extLst>
            </p:cNvPr>
            <p:cNvSpPr/>
            <p:nvPr/>
          </p:nvSpPr>
          <p:spPr>
            <a:xfrm>
              <a:off x="0" y="4341960"/>
              <a:ext cx="2770200" cy="2503440"/>
            </a:xfrm>
            <a:custGeom>
              <a:avLst/>
              <a:gdLst>
                <a:gd name="f0" fmla="val 0"/>
                <a:gd name="f1" fmla="val 1745"/>
                <a:gd name="f2" fmla="val 1577"/>
                <a:gd name="f3" fmla="val 1640"/>
                <a:gd name="f4" fmla="val 1377"/>
                <a:gd name="f5" fmla="val 1692"/>
                <a:gd name="f6" fmla="val 1479"/>
                <a:gd name="f7" fmla="val 1732"/>
                <a:gd name="f8" fmla="val 1703"/>
                <a:gd name="f9" fmla="val 1469"/>
                <a:gd name="f10" fmla="val 1649"/>
                <a:gd name="f11" fmla="val 1367"/>
                <a:gd name="f12" fmla="val 1535"/>
                <a:gd name="f13" fmla="val 1157"/>
                <a:gd name="f14" fmla="val 1395"/>
                <a:gd name="f15" fmla="val 951"/>
                <a:gd name="f16" fmla="val 1236"/>
                <a:gd name="f17" fmla="val 756"/>
                <a:gd name="f18" fmla="val 1061"/>
                <a:gd name="f19" fmla="val 582"/>
                <a:gd name="f20" fmla="val 876"/>
                <a:gd name="f21" fmla="val 426"/>
                <a:gd name="f22" fmla="val 672"/>
                <a:gd name="f23" fmla="val 294"/>
                <a:gd name="f24" fmla="val 455"/>
                <a:gd name="f25" fmla="val 174"/>
                <a:gd name="f26" fmla="val 234"/>
                <a:gd name="f27" fmla="val 78"/>
                <a:gd name="f28" fmla="val 12"/>
                <a:gd name="f29" fmla="val 222"/>
                <a:gd name="f30" fmla="val 89"/>
                <a:gd name="f31" fmla="val 446"/>
                <a:gd name="f32" fmla="val 185"/>
                <a:gd name="f33" fmla="val 662"/>
                <a:gd name="f34" fmla="val 305"/>
                <a:gd name="f35" fmla="val 866"/>
                <a:gd name="f36" fmla="val 437"/>
                <a:gd name="f37" fmla="val 1052"/>
                <a:gd name="f38" fmla="val 593"/>
                <a:gd name="f39" fmla="val 1226"/>
                <a:gd name="f40" fmla="val 767"/>
                <a:gd name="f41" fmla="val 1385"/>
                <a:gd name="f42" fmla="val 960"/>
                <a:gd name="f43" fmla="val 1526"/>
                <a:gd name="f44" fmla="val 116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577">
                  <a:moveTo>
                    <a:pt x="f3" y="f4"/>
                  </a:moveTo>
                  <a:lnTo>
                    <a:pt x="f5" y="f6"/>
                  </a:lnTo>
                  <a:lnTo>
                    <a:pt x="f7" y="f2"/>
                  </a:lnTo>
                  <a:lnTo>
                    <a:pt x="f1" y="f2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0" y="f0"/>
                  </a:lnTo>
                  <a:lnTo>
                    <a:pt x="f0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3" y="f4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E6E74B-D988-41DE-81F3-F1C3A35905DC}"/>
                </a:ext>
              </a:extLst>
            </p:cNvPr>
            <p:cNvSpPr/>
            <p:nvPr/>
          </p:nvSpPr>
          <p:spPr>
            <a:xfrm>
              <a:off x="0" y="4038479"/>
              <a:ext cx="2770200" cy="2806920"/>
            </a:xfrm>
            <a:custGeom>
              <a:avLst/>
              <a:gdLst>
                <a:gd name="f0" fmla="val 0"/>
                <a:gd name="f1" fmla="val 1745"/>
                <a:gd name="f2" fmla="val 1768"/>
                <a:gd name="f3" fmla="val 12"/>
                <a:gd name="f4" fmla="val 210"/>
                <a:gd name="f5" fmla="val 88"/>
                <a:gd name="f6" fmla="val 426"/>
                <a:gd name="f7" fmla="val 190"/>
                <a:gd name="f8" fmla="val 630"/>
                <a:gd name="f9" fmla="val 304"/>
                <a:gd name="f10" fmla="val 818"/>
                <a:gd name="f11" fmla="val 442"/>
                <a:gd name="f12" fmla="val 998"/>
                <a:gd name="f13" fmla="val 592"/>
                <a:gd name="f14" fmla="val 1164"/>
                <a:gd name="f15" fmla="val 766"/>
                <a:gd name="f16" fmla="val 1310"/>
                <a:gd name="f17" fmla="val 942"/>
                <a:gd name="f18" fmla="val 1454"/>
                <a:gd name="f19" fmla="val 1146"/>
                <a:gd name="f20" fmla="val 1536"/>
                <a:gd name="f21" fmla="val 1298"/>
                <a:gd name="f22" fmla="val 1614"/>
                <a:gd name="f23" fmla="val 1456"/>
                <a:gd name="f24" fmla="val 1682"/>
                <a:gd name="f25" fmla="val 1616"/>
                <a:gd name="f26" fmla="val 1733"/>
                <a:gd name="f27" fmla="val 1691"/>
                <a:gd name="f28" fmla="val 1606"/>
                <a:gd name="f29" fmla="val 1623"/>
                <a:gd name="f30" fmla="val 1445"/>
                <a:gd name="f31" fmla="val 1547"/>
                <a:gd name="f32" fmla="val 1288"/>
                <a:gd name="f33" fmla="val 1463"/>
                <a:gd name="f34" fmla="val 1136"/>
                <a:gd name="f35" fmla="val 1320"/>
                <a:gd name="f36" fmla="val 932"/>
                <a:gd name="f37" fmla="val 1173"/>
                <a:gd name="f38" fmla="val 755"/>
                <a:gd name="f39" fmla="val 1008"/>
                <a:gd name="f40" fmla="val 581"/>
                <a:gd name="f41" fmla="val 827"/>
                <a:gd name="f42" fmla="val 431"/>
                <a:gd name="f43" fmla="val 642"/>
                <a:gd name="f44" fmla="val 293"/>
                <a:gd name="f45" fmla="val 437"/>
                <a:gd name="f46" fmla="val 179"/>
                <a:gd name="f47" fmla="val 222"/>
                <a:gd name="f48" fmla="val 78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745" h="1768">
                  <a:moveTo>
                    <a:pt x="f0" y="f0"/>
                  </a:moveTo>
                  <a:lnTo>
                    <a:pt x="f0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"/>
                  </a:lnTo>
                  <a:lnTo>
                    <a:pt x="f1" y="f2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0" y="f0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50000">
                  <a:srgbClr val="000000"/>
                </a:gs>
                <a:gs pos="100000">
                  <a:srgbClr val="010199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859826-43CF-4404-AF70-EAA18A75B2E0}"/>
                </a:ext>
              </a:extLst>
            </p:cNvPr>
            <p:cNvSpPr/>
            <p:nvPr/>
          </p:nvSpPr>
          <p:spPr>
            <a:xfrm>
              <a:off x="331920" y="4419720"/>
              <a:ext cx="136440" cy="136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87C46F3-E780-4B1B-81DC-1507B7CC2D32}"/>
                </a:ext>
              </a:extLst>
            </p:cNvPr>
            <p:cNvSpPr/>
            <p:nvPr/>
          </p:nvSpPr>
          <p:spPr>
            <a:xfrm>
              <a:off x="2438280" y="6165720"/>
              <a:ext cx="146160" cy="146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135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CAD991-FDD5-4F55-B8D3-6FDB50541D42}"/>
                </a:ext>
              </a:extLst>
            </p:cNvPr>
            <p:cNvSpPr/>
            <p:nvPr/>
          </p:nvSpPr>
          <p:spPr>
            <a:xfrm>
              <a:off x="1255680" y="4322880"/>
              <a:ext cx="192240" cy="1918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200 f10 1"/>
                <a:gd name="f16" fmla="*/ 18400 f10 1"/>
                <a:gd name="f17" fmla="*/ 18400 f11 1"/>
                <a:gd name="f18" fmla="*/ 3200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3160 f10 1"/>
                <a:gd name="f25" fmla="*/ 3160 f11 1"/>
                <a:gd name="f26" fmla="*/ 0 f10 1"/>
                <a:gd name="f27" fmla="*/ 10800 f11 1"/>
                <a:gd name="f28" fmla="*/ 18440 f11 1"/>
                <a:gd name="f29" fmla="*/ 21600 f11 1"/>
                <a:gd name="f30" fmla="*/ 18440 f10 1"/>
                <a:gd name="f31" fmla="*/ 21600 f10 1"/>
                <a:gd name="f32" fmla="+- 0 0 f19"/>
                <a:gd name="f33" fmla="+- f20 0 f1"/>
                <a:gd name="f34" fmla="+- f21 0 f1"/>
                <a:gd name="f35" fmla="*/ f32 f0 1"/>
                <a:gd name="f36" fmla="+- f34 0 f33"/>
                <a:gd name="f37" fmla="*/ f35 1 f5"/>
                <a:gd name="f38" fmla="+- f37 0 f1"/>
                <a:gd name="f39" fmla="cos 1 f38"/>
                <a:gd name="f40" fmla="sin 1 f38"/>
                <a:gd name="f41" fmla="+- 0 0 f39"/>
                <a:gd name="f42" fmla="+- 0 0 f40"/>
                <a:gd name="f43" fmla="*/ 10800 f41 1"/>
                <a:gd name="f44" fmla="*/ 10800 f42 1"/>
                <a:gd name="f45" fmla="*/ f43 f43 1"/>
                <a:gd name="f46" fmla="*/ f44 f44 1"/>
                <a:gd name="f47" fmla="+- f45 f46 0"/>
                <a:gd name="f48" fmla="sqrt f47"/>
                <a:gd name="f49" fmla="*/ f6 1 f48"/>
                <a:gd name="f50" fmla="*/ f41 f49 1"/>
                <a:gd name="f51" fmla="*/ f42 f49 1"/>
                <a:gd name="f52" fmla="+- 10800 0 f50"/>
                <a:gd name="f53" fmla="+- 10800 0 f5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22" y="f23"/>
                </a:cxn>
                <a:cxn ang="f33">
                  <a:pos x="f24" y="f25"/>
                </a:cxn>
                <a:cxn ang="f33">
                  <a:pos x="f26" y="f27"/>
                </a:cxn>
                <a:cxn ang="f33">
                  <a:pos x="f24" y="f28"/>
                </a:cxn>
                <a:cxn ang="f33">
                  <a:pos x="f22" y="f29"/>
                </a:cxn>
                <a:cxn ang="f33">
                  <a:pos x="f30" y="f28"/>
                </a:cxn>
                <a:cxn ang="f33">
                  <a:pos x="f31" y="f27"/>
                </a:cxn>
                <a:cxn ang="f33">
                  <a:pos x="f30" y="f25"/>
                </a:cxn>
              </a:cxnLst>
              <a:rect l="f15" t="f18" r="f16" b="f17"/>
              <a:pathLst>
                <a:path w="21600" h="21600">
                  <a:moveTo>
                    <a:pt x="f52" y="f53"/>
                  </a:moveTo>
                  <a:arcTo wR="f9" hR="f9" stAng="f33" swAng="f36"/>
                  <a:close/>
                </a:path>
              </a:pathLst>
            </a:custGeom>
            <a:gradFill>
              <a:gsLst>
                <a:gs pos="0">
                  <a:srgbClr val="010199"/>
                </a:gs>
                <a:gs pos="100000">
                  <a:srgbClr val="000000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E321B4F-B567-41BD-8BDF-B1E22D6627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799" y="1873080"/>
            <a:ext cx="7770959" cy="1554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sl-SI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A8AD54F-8172-40AD-8F65-52225F8130C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8160"/>
            <a:ext cx="213192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rtl="0" hangingPunct="0">
              <a:lnSpc>
                <a:spcPct val="100000"/>
              </a:lnSpc>
              <a:buNone/>
              <a:tabLst/>
              <a:defRPr lang="en-GB" sz="10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0DDB0EA-9D94-46BB-A79C-B52A4198C98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3720" y="6248160"/>
            <a:ext cx="289404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ctr" rtl="0" hangingPunct="0">
              <a:lnSpc>
                <a:spcPct val="100000"/>
              </a:lnSpc>
              <a:buNone/>
              <a:tabLst/>
              <a:defRPr lang="en-GB" sz="10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AC5991-1307-4DDD-B80B-E076EA8AE3F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2719" y="6248160"/>
            <a:ext cx="2132280" cy="455760"/>
          </a:xfrm>
          <a:prstGeom prst="rect">
            <a:avLst/>
          </a:prstGeom>
          <a:noFill/>
          <a:ln>
            <a:noFill/>
          </a:ln>
        </p:spPr>
        <p:txBody>
          <a:bodyPr wrap="none" lIns="90000" tIns="46800" rIns="90000" bIns="4680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buNone/>
              <a:tabLst/>
              <a:defRPr lang="en-GB" sz="1000" kern="1200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AE97ED6-B41E-4886-AC0E-69DD8A704964}" type="slidenum">
              <a:t>‹#›</a:t>
            </a:fld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9B657E-186A-4213-9AEA-F517AD95BC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880"/>
            <a:ext cx="8228160" cy="4524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1">
        <a:lnSpc>
          <a:spcPct val="93000"/>
        </a:lnSpc>
        <a:spcBef>
          <a:spcPts val="0"/>
        </a:spcBef>
        <a:spcAft>
          <a:spcPts val="0"/>
        </a:spcAft>
        <a:buNone/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sl-SI" sz="4400" b="0" i="0" u="none" strike="noStrike" kern="1200" baseline="0">
          <a:ln>
            <a:noFill/>
          </a:ln>
          <a:solidFill>
            <a:srgbClr val="B2B2B2"/>
          </a:solidFill>
          <a:effectLst>
            <a:outerShdw dist="17961" dir="2700000">
              <a:scrgbClr r="0" g="0" b="0"/>
            </a:outerShdw>
          </a:effectLst>
          <a:latin typeface="Arial" pitchFamily="18"/>
          <a:cs typeface="Lucida Sans Unicode" pitchFamily="2"/>
        </a:defRPr>
      </a:lvl1pPr>
    </p:titleStyle>
    <p:bodyStyle>
      <a:lvl1pPr marL="341280" marR="0" indent="0" algn="l" rtl="0" hangingPunct="1">
        <a:lnSpc>
          <a:spcPct val="93000"/>
        </a:lnSpc>
        <a:spcBef>
          <a:spcPts val="799"/>
        </a:spcBef>
        <a:spcAft>
          <a:spcPts val="0"/>
        </a:spcAft>
        <a:tabLst>
          <a:tab pos="448920" algn="l"/>
          <a:tab pos="898200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60" algn="l"/>
          <a:tab pos="4492439" algn="l"/>
          <a:tab pos="4941720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80" algn="l"/>
          <a:tab pos="8535599" algn="l"/>
          <a:tab pos="8984880" algn="l"/>
        </a:tabLst>
        <a:defRPr lang="sl-SI" sz="3200" b="0" i="0" u="none" strike="noStrike" kern="1200" baseline="0">
          <a:ln>
            <a:noFill/>
          </a:ln>
          <a:solidFill>
            <a:srgbClr val="FFFFFF"/>
          </a:solidFill>
          <a:effectLst>
            <a:outerShdw dist="17961" dir="2700000">
              <a:scrgbClr r="0" g="0" b="0"/>
            </a:outerShdw>
          </a:effectLst>
          <a:latin typeface="Arial" pitchFamily="18"/>
          <a:cs typeface="Lucida Sans Unicode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pr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visitcyprus.org.cy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527E-CD48-4E1F-AD50-2311DDB436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4359" y="475920"/>
            <a:ext cx="7772400" cy="1555919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 sz="8000"/>
              <a:t>Ciper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57771-D865-4AE4-8DB0-57ED9E417A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6000" y="2565360"/>
            <a:ext cx="4176720" cy="250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7B4C0-C37E-4E92-B0D2-1F2034E17A5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24360" y="3213000"/>
            <a:ext cx="2808360" cy="18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3742-219E-4EB3-9450-C4EDD745645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Državna ureditev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FBCCA-397E-4A37-A766-AB609E33EF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3644204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V </a:t>
            </a:r>
            <a:r>
              <a:rPr lang="en-GB" dirty="0" err="1"/>
              <a:t>veljavi</a:t>
            </a:r>
            <a:r>
              <a:rPr lang="en-GB" dirty="0"/>
              <a:t> </a:t>
            </a:r>
            <a:r>
              <a:rPr lang="en-GB" dirty="0" err="1"/>
              <a:t>ustava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16.8.1960 (</a:t>
            </a:r>
            <a:r>
              <a:rPr lang="en-GB" dirty="0" err="1"/>
              <a:t>delitev</a:t>
            </a:r>
            <a:r>
              <a:rPr lang="en-GB" dirty="0"/>
              <a:t> </a:t>
            </a:r>
            <a:r>
              <a:rPr lang="en-GB" dirty="0" err="1"/>
              <a:t>otoka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priključitev</a:t>
            </a:r>
            <a:r>
              <a:rPr lang="en-GB" dirty="0"/>
              <a:t> k </a:t>
            </a:r>
            <a:r>
              <a:rPr lang="en-GB" dirty="0" err="1"/>
              <a:t>drugi</a:t>
            </a:r>
            <a:r>
              <a:rPr lang="en-GB" dirty="0"/>
              <a:t> </a:t>
            </a:r>
            <a:r>
              <a:rPr lang="en-GB" dirty="0" err="1"/>
              <a:t>državi</a:t>
            </a:r>
            <a:r>
              <a:rPr lang="en-GB" dirty="0"/>
              <a:t> po </a:t>
            </a:r>
            <a:r>
              <a:rPr lang="en-GB" dirty="0" err="1"/>
              <a:t>ustavi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mogoča</a:t>
            </a:r>
            <a:r>
              <a:rPr lang="en-GB" dirty="0"/>
              <a:t>; </a:t>
            </a:r>
            <a:r>
              <a:rPr lang="en-GB" dirty="0" err="1"/>
              <a:t>britanski</a:t>
            </a:r>
            <a:r>
              <a:rPr lang="en-GB" dirty="0"/>
              <a:t> </a:t>
            </a:r>
            <a:r>
              <a:rPr lang="en-GB" dirty="0" err="1"/>
              <a:t>vojaški</a:t>
            </a:r>
            <a:r>
              <a:rPr lang="en-GB" dirty="0"/>
              <a:t> </a:t>
            </a:r>
            <a:r>
              <a:rPr lang="en-GB" dirty="0" err="1"/>
              <a:t>oporišči</a:t>
            </a:r>
            <a:r>
              <a:rPr lang="en-GB" dirty="0"/>
              <a:t> </a:t>
            </a:r>
            <a:r>
              <a:rPr lang="en-GB" dirty="0" err="1"/>
              <a:t>Akrotiri</a:t>
            </a:r>
            <a:r>
              <a:rPr lang="en-GB" dirty="0"/>
              <a:t> in </a:t>
            </a:r>
            <a:r>
              <a:rPr lang="en-GB" dirty="0" err="1"/>
              <a:t>Dhekelia</a:t>
            </a:r>
            <a:r>
              <a:rPr lang="en-GB" dirty="0"/>
              <a:t>)‏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Od </a:t>
            </a:r>
            <a:r>
              <a:rPr lang="en-GB" dirty="0" err="1"/>
              <a:t>turške</a:t>
            </a:r>
            <a:r>
              <a:rPr lang="en-GB" dirty="0"/>
              <a:t> </a:t>
            </a:r>
            <a:r>
              <a:rPr lang="en-GB" dirty="0" err="1"/>
              <a:t>invazije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severni</a:t>
            </a:r>
            <a:r>
              <a:rPr lang="en-GB" dirty="0"/>
              <a:t> del </a:t>
            </a:r>
            <a:r>
              <a:rPr lang="en-GB" dirty="0" err="1"/>
              <a:t>otoka</a:t>
            </a:r>
            <a:r>
              <a:rPr lang="en-GB" dirty="0"/>
              <a:t> (20.7.1974), je ta </a:t>
            </a:r>
            <a:r>
              <a:rPr lang="en-GB" dirty="0" err="1"/>
              <a:t>dejansko</a:t>
            </a:r>
            <a:r>
              <a:rPr lang="en-GB" dirty="0"/>
              <a:t> </a:t>
            </a:r>
            <a:r>
              <a:rPr lang="en-GB" dirty="0" err="1"/>
              <a:t>razdeljen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dve</a:t>
            </a:r>
            <a:r>
              <a:rPr lang="en-GB" dirty="0"/>
              <a:t> </a:t>
            </a:r>
            <a:r>
              <a:rPr lang="en-GB" dirty="0" err="1"/>
              <a:t>državi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4EED-E746-4396-A8B2-7C14E7EA6B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Ciper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CCE-E1B0-4DE2-AA48-DCF4FB0060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2761911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Predsednik</a:t>
            </a:r>
            <a:r>
              <a:rPr lang="en-GB" dirty="0"/>
              <a:t> </a:t>
            </a:r>
            <a:r>
              <a:rPr lang="en-GB" dirty="0" err="1"/>
              <a:t>republike</a:t>
            </a:r>
            <a:r>
              <a:rPr lang="en-GB" dirty="0"/>
              <a:t> </a:t>
            </a:r>
            <a:r>
              <a:rPr lang="en-GB" dirty="0" err="1"/>
              <a:t>izvoljen</a:t>
            </a:r>
            <a:r>
              <a:rPr lang="en-GB" dirty="0"/>
              <a:t> za 5 let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splošnih</a:t>
            </a:r>
            <a:r>
              <a:rPr lang="en-GB" dirty="0"/>
              <a:t> </a:t>
            </a:r>
            <a:r>
              <a:rPr lang="en-GB" dirty="0" err="1"/>
              <a:t>volitvah</a:t>
            </a:r>
            <a:r>
              <a:rPr lang="en-GB" dirty="0"/>
              <a:t> – </a:t>
            </a:r>
            <a:r>
              <a:rPr lang="en-GB" dirty="0" err="1"/>
              <a:t>imenuje</a:t>
            </a:r>
            <a:r>
              <a:rPr lang="en-GB" dirty="0"/>
              <a:t> in </a:t>
            </a:r>
            <a:r>
              <a:rPr lang="en-GB" dirty="0" err="1"/>
              <a:t>odstavlja</a:t>
            </a:r>
            <a:r>
              <a:rPr lang="en-GB" dirty="0"/>
              <a:t> </a:t>
            </a:r>
            <a:r>
              <a:rPr lang="en-GB" dirty="0" err="1"/>
              <a:t>ministre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Enodomni</a:t>
            </a:r>
            <a:r>
              <a:rPr lang="en-GB" dirty="0"/>
              <a:t> </a:t>
            </a:r>
            <a:r>
              <a:rPr lang="en-GB" dirty="0" err="1"/>
              <a:t>predstavniški</a:t>
            </a:r>
            <a:r>
              <a:rPr lang="en-GB" dirty="0"/>
              <a:t> </a:t>
            </a:r>
            <a:r>
              <a:rPr lang="en-GB" dirty="0" err="1"/>
              <a:t>dom</a:t>
            </a:r>
            <a:r>
              <a:rPr lang="en-GB" dirty="0"/>
              <a:t> – 80 </a:t>
            </a:r>
            <a:r>
              <a:rPr lang="en-GB" dirty="0" err="1"/>
              <a:t>članov</a:t>
            </a:r>
            <a:endParaRPr lang="en-GB" dirty="0"/>
          </a:p>
          <a:p>
            <a:pPr lvl="0" indent="-341280">
              <a:lnSpc>
                <a:spcPct val="100000"/>
              </a:lnSpc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773D5-9882-48FE-85B6-FD050CD73A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59279" y="3860639"/>
            <a:ext cx="3528720" cy="211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96D46-19BF-4057-8A6C-ED16F9FBF7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Turška republika Severni Ciper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A0EA7-03BD-4F2C-98A6-525D8F4678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2761911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Po </a:t>
            </a:r>
            <a:r>
              <a:rPr lang="en-GB" dirty="0" err="1"/>
              <a:t>ustavi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so jo </a:t>
            </a:r>
            <a:r>
              <a:rPr lang="en-GB" dirty="0" err="1"/>
              <a:t>sprejeli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referendumu</a:t>
            </a:r>
            <a:r>
              <a:rPr lang="en-GB" dirty="0"/>
              <a:t> 5.5.1985, je </a:t>
            </a:r>
            <a:r>
              <a:rPr lang="en-GB" dirty="0" err="1"/>
              <a:t>predsedniška</a:t>
            </a:r>
            <a:r>
              <a:rPr lang="en-GB" dirty="0"/>
              <a:t> </a:t>
            </a:r>
            <a:r>
              <a:rPr lang="en-GB" dirty="0" err="1"/>
              <a:t>republika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50 </a:t>
            </a:r>
            <a:r>
              <a:rPr lang="en-GB" dirty="0" err="1"/>
              <a:t>članov</a:t>
            </a:r>
            <a:r>
              <a:rPr lang="en-GB" dirty="0"/>
              <a:t> </a:t>
            </a:r>
            <a:r>
              <a:rPr lang="en-GB" dirty="0" err="1"/>
              <a:t>enodomne</a:t>
            </a:r>
            <a:r>
              <a:rPr lang="en-GB" dirty="0"/>
              <a:t> </a:t>
            </a:r>
            <a:r>
              <a:rPr lang="en-GB" dirty="0" err="1"/>
              <a:t>zakonodajne</a:t>
            </a:r>
            <a:r>
              <a:rPr lang="en-GB" dirty="0"/>
              <a:t> </a:t>
            </a:r>
            <a:r>
              <a:rPr lang="en-GB" dirty="0" err="1"/>
              <a:t>skupščine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Ni </a:t>
            </a:r>
            <a:r>
              <a:rPr lang="en-GB" dirty="0" err="1"/>
              <a:t>mednarodno</a:t>
            </a:r>
            <a:r>
              <a:rPr lang="en-GB" dirty="0"/>
              <a:t> </a:t>
            </a:r>
            <a:r>
              <a:rPr lang="en-GB" dirty="0" err="1"/>
              <a:t>priznana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BAE4EA-8C8B-4543-99D7-998142518DA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48000" y="4365720"/>
            <a:ext cx="3095640" cy="2046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6342-FB3E-49D2-88E2-72C1DD5CAA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Zgodovina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EE7DD-9583-4AC5-A2EA-DFDD539B08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4289509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 err="1"/>
              <a:t>Grški</a:t>
            </a:r>
            <a:r>
              <a:rPr lang="en-GB" sz="2400" dirty="0"/>
              <a:t> </a:t>
            </a:r>
            <a:r>
              <a:rPr lang="en-GB" sz="2400" dirty="0" err="1"/>
              <a:t>priseljenci</a:t>
            </a:r>
            <a:r>
              <a:rPr lang="en-GB" sz="2400" dirty="0"/>
              <a:t> so </a:t>
            </a:r>
            <a:r>
              <a:rPr lang="en-GB" sz="2400" dirty="0" err="1"/>
              <a:t>prišli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Ciper</a:t>
            </a:r>
            <a:r>
              <a:rPr lang="en-GB" sz="2400" dirty="0"/>
              <a:t> </a:t>
            </a:r>
            <a:r>
              <a:rPr lang="en-GB" sz="2400" dirty="0" err="1"/>
              <a:t>okoli</a:t>
            </a:r>
            <a:r>
              <a:rPr lang="en-GB" sz="2400" dirty="0"/>
              <a:t> </a:t>
            </a:r>
            <a:r>
              <a:rPr lang="en-GB" sz="2400" dirty="0" err="1"/>
              <a:t>leta</a:t>
            </a:r>
            <a:r>
              <a:rPr lang="en-GB" sz="2400" dirty="0"/>
              <a:t> 1200 pr. Kr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/>
              <a:t>58 pr. Kr. so </a:t>
            </a:r>
            <a:r>
              <a:rPr lang="en-GB" sz="2400" dirty="0" err="1"/>
              <a:t>otok</a:t>
            </a:r>
            <a:r>
              <a:rPr lang="en-GB" sz="2400" dirty="0"/>
              <a:t> </a:t>
            </a:r>
            <a:r>
              <a:rPr lang="en-GB" sz="2400" dirty="0" err="1"/>
              <a:t>osvojili</a:t>
            </a:r>
            <a:r>
              <a:rPr lang="en-GB" sz="2400" dirty="0"/>
              <a:t> </a:t>
            </a:r>
            <a:r>
              <a:rPr lang="en-GB" sz="2400" dirty="0" err="1"/>
              <a:t>Rimljani</a:t>
            </a:r>
            <a:endParaRPr lang="en-GB" sz="2400" dirty="0"/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/>
              <a:t>1571 </a:t>
            </a:r>
            <a:r>
              <a:rPr lang="en-GB" sz="2400" dirty="0" err="1"/>
              <a:t>otok</a:t>
            </a:r>
            <a:r>
              <a:rPr lang="en-GB" sz="2400" dirty="0"/>
              <a:t> </a:t>
            </a:r>
            <a:r>
              <a:rPr lang="en-GB" sz="2400" dirty="0" err="1"/>
              <a:t>osvojili</a:t>
            </a:r>
            <a:r>
              <a:rPr lang="en-GB" sz="2400" dirty="0"/>
              <a:t> </a:t>
            </a:r>
            <a:r>
              <a:rPr lang="en-GB" sz="2400" dirty="0" err="1"/>
              <a:t>Turki</a:t>
            </a:r>
            <a:r>
              <a:rPr lang="en-GB" sz="2400" dirty="0"/>
              <a:t> in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njem</a:t>
            </a:r>
            <a:r>
              <a:rPr lang="en-GB" sz="2400" dirty="0"/>
              <a:t> se je </a:t>
            </a:r>
            <a:r>
              <a:rPr lang="en-GB" sz="2400" dirty="0" err="1"/>
              <a:t>naselilo</a:t>
            </a:r>
            <a:r>
              <a:rPr lang="en-GB" sz="2400" dirty="0"/>
              <a:t> </a:t>
            </a:r>
            <a:r>
              <a:rPr lang="en-GB" sz="2400" dirty="0" err="1"/>
              <a:t>okoli</a:t>
            </a:r>
            <a:r>
              <a:rPr lang="en-GB" sz="2400" dirty="0"/>
              <a:t> 20.000 </a:t>
            </a:r>
            <a:r>
              <a:rPr lang="en-GB" sz="2400" dirty="0" err="1"/>
              <a:t>Turkov</a:t>
            </a:r>
            <a:endParaRPr lang="en-GB" sz="2400" dirty="0"/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/>
              <a:t>1955 </a:t>
            </a:r>
            <a:r>
              <a:rPr lang="en-GB" sz="2400" dirty="0" err="1"/>
              <a:t>ustanovljena</a:t>
            </a:r>
            <a:r>
              <a:rPr lang="en-GB" sz="2400" dirty="0"/>
              <a:t> </a:t>
            </a:r>
            <a:r>
              <a:rPr lang="en-GB" sz="2400" dirty="0" err="1"/>
              <a:t>Narodna</a:t>
            </a:r>
            <a:r>
              <a:rPr lang="en-GB" sz="2400" dirty="0"/>
              <a:t> </a:t>
            </a:r>
            <a:r>
              <a:rPr lang="en-GB" sz="2400" dirty="0" err="1"/>
              <a:t>organizacija</a:t>
            </a:r>
            <a:r>
              <a:rPr lang="en-GB" sz="2400" dirty="0"/>
              <a:t> </a:t>
            </a:r>
            <a:r>
              <a:rPr lang="en-GB" sz="2400" dirty="0" err="1"/>
              <a:t>boja</a:t>
            </a:r>
            <a:r>
              <a:rPr lang="en-GB" sz="2400" dirty="0"/>
              <a:t> </a:t>
            </a:r>
            <a:r>
              <a:rPr lang="en-GB" sz="2400" dirty="0" err="1"/>
              <a:t>Ciprčanov</a:t>
            </a:r>
            <a:r>
              <a:rPr lang="en-GB" sz="2400" dirty="0"/>
              <a:t> – </a:t>
            </a:r>
            <a:r>
              <a:rPr lang="en-GB" sz="2400" dirty="0" err="1"/>
              <a:t>proti</a:t>
            </a:r>
            <a:r>
              <a:rPr lang="en-GB" sz="2400" dirty="0"/>
              <a:t> </a:t>
            </a:r>
            <a:r>
              <a:rPr lang="en-GB" sz="2400" dirty="0" err="1"/>
              <a:t>delitvi</a:t>
            </a:r>
            <a:r>
              <a:rPr lang="en-GB" sz="2400" dirty="0"/>
              <a:t> </a:t>
            </a:r>
            <a:r>
              <a:rPr lang="en-GB" sz="2400" dirty="0" err="1"/>
              <a:t>otoka</a:t>
            </a:r>
            <a:r>
              <a:rPr lang="en-GB" sz="2400" dirty="0"/>
              <a:t> in </a:t>
            </a:r>
            <a:r>
              <a:rPr lang="en-GB" sz="2400" dirty="0" err="1"/>
              <a:t>britanski</a:t>
            </a:r>
            <a:r>
              <a:rPr lang="en-GB" sz="2400" dirty="0"/>
              <a:t> </a:t>
            </a:r>
            <a:r>
              <a:rPr lang="en-GB" sz="2400" dirty="0" err="1"/>
              <a:t>prisotnosti</a:t>
            </a:r>
            <a:endParaRPr lang="en-GB" sz="2400" dirty="0"/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/>
              <a:t>16.8.1960 so </a:t>
            </a:r>
            <a:r>
              <a:rPr lang="en-GB" sz="2400" dirty="0" err="1"/>
              <a:t>razglasili</a:t>
            </a:r>
            <a:r>
              <a:rPr lang="en-GB" sz="2400" dirty="0"/>
              <a:t> </a:t>
            </a:r>
            <a:r>
              <a:rPr lang="en-GB" sz="2400" dirty="0" err="1"/>
              <a:t>neodvisno</a:t>
            </a:r>
            <a:r>
              <a:rPr lang="en-GB" sz="2400" dirty="0"/>
              <a:t> </a:t>
            </a:r>
            <a:r>
              <a:rPr lang="en-GB" sz="2400" dirty="0" err="1"/>
              <a:t>republiko</a:t>
            </a:r>
            <a:r>
              <a:rPr lang="en-GB" sz="2400" dirty="0"/>
              <a:t> </a:t>
            </a:r>
            <a:r>
              <a:rPr lang="en-GB" sz="2400" dirty="0" err="1"/>
              <a:t>Ciper</a:t>
            </a:r>
            <a:endParaRPr lang="en-GB" sz="2400" dirty="0"/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/>
              <a:t>20.7.1974 pa se je v </a:t>
            </a:r>
            <a:r>
              <a:rPr lang="en-GB" sz="2400" dirty="0" err="1"/>
              <a:t>Kyreniji</a:t>
            </a:r>
            <a:r>
              <a:rPr lang="en-GB" sz="2400" dirty="0"/>
              <a:t> </a:t>
            </a:r>
            <a:r>
              <a:rPr lang="en-GB" sz="2400" dirty="0" err="1"/>
              <a:t>izkrcala</a:t>
            </a:r>
            <a:r>
              <a:rPr lang="en-GB" sz="2400" dirty="0"/>
              <a:t> </a:t>
            </a:r>
            <a:r>
              <a:rPr lang="en-GB" sz="2400" dirty="0" err="1"/>
              <a:t>turška</a:t>
            </a:r>
            <a:r>
              <a:rPr lang="en-GB" sz="2400" dirty="0"/>
              <a:t> </a:t>
            </a:r>
            <a:r>
              <a:rPr lang="en-GB" sz="2400" dirty="0" err="1"/>
              <a:t>vojska</a:t>
            </a:r>
            <a:r>
              <a:rPr lang="en-GB" sz="2400" dirty="0"/>
              <a:t> – </a:t>
            </a:r>
            <a:r>
              <a:rPr lang="en-GB" sz="2400" dirty="0" err="1"/>
              <a:t>omogočila</a:t>
            </a:r>
            <a:r>
              <a:rPr lang="en-GB" sz="2400" dirty="0"/>
              <a:t> </a:t>
            </a:r>
            <a:r>
              <a:rPr lang="en-GB" sz="2400" dirty="0" err="1"/>
              <a:t>ustanovitev</a:t>
            </a:r>
            <a:r>
              <a:rPr lang="en-GB" sz="2400" dirty="0"/>
              <a:t> </a:t>
            </a:r>
            <a:r>
              <a:rPr lang="en-GB" sz="2400" dirty="0" err="1"/>
              <a:t>Turške</a:t>
            </a:r>
            <a:r>
              <a:rPr lang="en-GB" sz="2400" dirty="0"/>
              <a:t> </a:t>
            </a:r>
            <a:r>
              <a:rPr lang="en-GB" sz="2400" dirty="0" err="1"/>
              <a:t>republike</a:t>
            </a:r>
            <a:r>
              <a:rPr lang="en-GB" sz="2400" dirty="0"/>
              <a:t> </a:t>
            </a:r>
            <a:r>
              <a:rPr lang="en-GB" sz="2400" dirty="0" err="1"/>
              <a:t>Severni</a:t>
            </a:r>
            <a:r>
              <a:rPr lang="en-GB" sz="2400" dirty="0"/>
              <a:t> </a:t>
            </a:r>
            <a:r>
              <a:rPr lang="en-GB" sz="2400" dirty="0" err="1"/>
              <a:t>Ciper</a:t>
            </a:r>
            <a:endParaRPr lang="en-GB" sz="2400" dirty="0"/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 err="1"/>
              <a:t>Atilovo</a:t>
            </a:r>
            <a:r>
              <a:rPr lang="en-GB" sz="2400" dirty="0"/>
              <a:t> </a:t>
            </a:r>
            <a:r>
              <a:rPr lang="en-GB" sz="2400" dirty="0" err="1"/>
              <a:t>črto</a:t>
            </a:r>
            <a:r>
              <a:rPr lang="en-GB" sz="2400" dirty="0"/>
              <a:t> </a:t>
            </a:r>
            <a:r>
              <a:rPr lang="en-GB" sz="2400" dirty="0" err="1"/>
              <a:t>varujejo</a:t>
            </a:r>
            <a:r>
              <a:rPr lang="en-GB" sz="2400" dirty="0"/>
              <a:t> sile OZN</a:t>
            </a:r>
          </a:p>
          <a:p>
            <a:pPr lvl="0" indent="-341280">
              <a:lnSpc>
                <a:spcPct val="9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 err="1"/>
              <a:t>Grški</a:t>
            </a:r>
            <a:r>
              <a:rPr lang="en-GB" sz="2400" dirty="0"/>
              <a:t> </a:t>
            </a:r>
            <a:r>
              <a:rPr lang="en-GB" sz="2400" dirty="0" err="1"/>
              <a:t>Ciper</a:t>
            </a:r>
            <a:r>
              <a:rPr lang="en-GB" sz="2400" dirty="0"/>
              <a:t> 1.5.2004 </a:t>
            </a:r>
            <a:r>
              <a:rPr lang="en-GB" sz="2400" dirty="0" err="1"/>
              <a:t>vstopi</a:t>
            </a:r>
            <a:r>
              <a:rPr lang="en-GB" sz="2400" dirty="0"/>
              <a:t> v EU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A8B70-47E0-4AB9-B5AC-0B2F88048F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Gospodarstvo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B7364-F24F-4BC8-9FA2-57DCFF9B82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453096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 u="sng" dirty="0" err="1"/>
              <a:t>Kmetijstvo</a:t>
            </a:r>
            <a:r>
              <a:rPr lang="en-GB" u="sng" dirty="0"/>
              <a:t>: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Krompir</a:t>
            </a:r>
            <a:r>
              <a:rPr lang="en-GB" dirty="0"/>
              <a:t>, </a:t>
            </a:r>
            <a:r>
              <a:rPr lang="en-GB" dirty="0" err="1"/>
              <a:t>povrtnine</a:t>
            </a:r>
            <a:r>
              <a:rPr lang="en-GB" dirty="0"/>
              <a:t>, </a:t>
            </a:r>
            <a:r>
              <a:rPr lang="en-GB" dirty="0" err="1"/>
              <a:t>južno</a:t>
            </a:r>
            <a:r>
              <a:rPr lang="en-GB" dirty="0"/>
              <a:t> </a:t>
            </a:r>
            <a:r>
              <a:rPr lang="en-GB" dirty="0" err="1"/>
              <a:t>sadje</a:t>
            </a:r>
            <a:r>
              <a:rPr lang="en-GB" dirty="0"/>
              <a:t> za </a:t>
            </a:r>
            <a:r>
              <a:rPr lang="en-GB" dirty="0" err="1"/>
              <a:t>izvoz</a:t>
            </a:r>
            <a:r>
              <a:rPr lang="en-GB" dirty="0"/>
              <a:t> (</a:t>
            </a:r>
            <a:r>
              <a:rPr lang="en-GB" dirty="0" err="1"/>
              <a:t>pomaranče</a:t>
            </a:r>
            <a:r>
              <a:rPr lang="en-GB" dirty="0"/>
              <a:t>, </a:t>
            </a:r>
            <a:r>
              <a:rPr lang="en-GB" dirty="0" err="1"/>
              <a:t>limone</a:t>
            </a:r>
            <a:r>
              <a:rPr lang="en-GB" dirty="0"/>
              <a:t>, </a:t>
            </a:r>
            <a:r>
              <a:rPr lang="en-GB" dirty="0" err="1"/>
              <a:t>mandarine</a:t>
            </a:r>
            <a:r>
              <a:rPr lang="en-GB" dirty="0"/>
              <a:t>, </a:t>
            </a:r>
            <a:r>
              <a:rPr lang="en-GB" dirty="0" err="1"/>
              <a:t>grenivke</a:t>
            </a:r>
            <a:r>
              <a:rPr lang="en-GB" dirty="0"/>
              <a:t>), </a:t>
            </a:r>
            <a:r>
              <a:rPr lang="en-GB" dirty="0" err="1"/>
              <a:t>grozdje</a:t>
            </a:r>
            <a:r>
              <a:rPr lang="en-GB" dirty="0"/>
              <a:t>, </a:t>
            </a:r>
            <a:r>
              <a:rPr lang="en-GB" dirty="0" err="1"/>
              <a:t>tobak</a:t>
            </a:r>
            <a:r>
              <a:rPr lang="en-GB" dirty="0"/>
              <a:t>, </a:t>
            </a:r>
            <a:r>
              <a:rPr lang="en-GB" dirty="0" err="1"/>
              <a:t>pšenica</a:t>
            </a:r>
            <a:endParaRPr lang="en-GB" dirty="0"/>
          </a:p>
          <a:p>
            <a:pPr lvl="0" indent="-341280">
              <a:lnSpc>
                <a:spcPct val="100000"/>
              </a:lnSpc>
            </a:pPr>
            <a:r>
              <a:rPr lang="en-GB" u="sng" dirty="0" err="1"/>
              <a:t>Rudarstvo</a:t>
            </a:r>
            <a:r>
              <a:rPr lang="en-GB" u="sng" dirty="0"/>
              <a:t> in </a:t>
            </a:r>
            <a:r>
              <a:rPr lang="en-GB" u="sng" dirty="0" err="1"/>
              <a:t>energetika</a:t>
            </a:r>
            <a:r>
              <a:rPr lang="en-GB" u="sng" dirty="0"/>
              <a:t>: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Brez</a:t>
            </a:r>
            <a:r>
              <a:rPr lang="en-GB" dirty="0"/>
              <a:t> </a:t>
            </a:r>
            <a:r>
              <a:rPr lang="en-GB" dirty="0" err="1"/>
              <a:t>rud</a:t>
            </a:r>
            <a:r>
              <a:rPr lang="en-GB" dirty="0"/>
              <a:t> in </a:t>
            </a:r>
            <a:r>
              <a:rPr lang="en-GB" dirty="0" err="1"/>
              <a:t>goriv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Rudniki</a:t>
            </a:r>
            <a:r>
              <a:rPr lang="en-GB" dirty="0"/>
              <a:t> </a:t>
            </a:r>
            <a:r>
              <a:rPr lang="en-GB" dirty="0" err="1"/>
              <a:t>bakra</a:t>
            </a:r>
            <a:r>
              <a:rPr lang="en-GB" dirty="0"/>
              <a:t> </a:t>
            </a:r>
            <a:r>
              <a:rPr lang="en-GB" dirty="0" err="1"/>
              <a:t>povsem</a:t>
            </a:r>
            <a:r>
              <a:rPr lang="en-GB" dirty="0"/>
              <a:t> </a:t>
            </a:r>
            <a:r>
              <a:rPr lang="en-GB" dirty="0" err="1"/>
              <a:t>izpraznjeni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Uvoz</a:t>
            </a:r>
            <a:r>
              <a:rPr lang="en-GB" dirty="0"/>
              <a:t>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FDEED7-37E7-4B7B-ADB9-D446C7F6CD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9280" y="475920"/>
            <a:ext cx="8759447" cy="453096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</a:pPr>
            <a:r>
              <a:rPr lang="en-GB" u="sng" dirty="0" err="1"/>
              <a:t>Industrija</a:t>
            </a:r>
            <a:r>
              <a:rPr lang="en-GB" u="sng" dirty="0"/>
              <a:t>: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Tobačna</a:t>
            </a:r>
            <a:r>
              <a:rPr lang="en-GB" dirty="0"/>
              <a:t>, </a:t>
            </a:r>
            <a:r>
              <a:rPr lang="en-GB" dirty="0" err="1"/>
              <a:t>živilska</a:t>
            </a:r>
            <a:r>
              <a:rPr lang="en-GB" dirty="0"/>
              <a:t>, </a:t>
            </a:r>
            <a:r>
              <a:rPr lang="en-GB" dirty="0" err="1"/>
              <a:t>farmacevtska</a:t>
            </a:r>
            <a:endParaRPr lang="en-GB" dirty="0"/>
          </a:p>
          <a:p>
            <a:pPr lvl="0" indent="-341280">
              <a:lnSpc>
                <a:spcPct val="100000"/>
              </a:lnSpc>
            </a:pPr>
            <a:r>
              <a:rPr lang="en-GB" u="sng" dirty="0" err="1"/>
              <a:t>Turizem</a:t>
            </a:r>
            <a:r>
              <a:rPr lang="en-GB" u="sng" dirty="0"/>
              <a:t>: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/>
              <a:t>Ob </a:t>
            </a:r>
            <a:r>
              <a:rPr lang="en-GB" dirty="0" err="1"/>
              <a:t>delitvi</a:t>
            </a:r>
            <a:r>
              <a:rPr lang="en-GB" dirty="0"/>
              <a:t> </a:t>
            </a:r>
            <a:r>
              <a:rPr lang="en-GB" dirty="0" err="1"/>
              <a:t>večina</a:t>
            </a:r>
            <a:r>
              <a:rPr lang="en-GB" dirty="0"/>
              <a:t> </a:t>
            </a:r>
            <a:r>
              <a:rPr lang="en-GB" dirty="0" err="1"/>
              <a:t>hotelov</a:t>
            </a:r>
            <a:r>
              <a:rPr lang="en-GB" dirty="0"/>
              <a:t> </a:t>
            </a:r>
            <a:r>
              <a:rPr lang="en-GB" dirty="0" err="1"/>
              <a:t>ostala</a:t>
            </a:r>
            <a:r>
              <a:rPr lang="en-GB" dirty="0"/>
              <a:t> v </a:t>
            </a:r>
            <a:r>
              <a:rPr lang="en-GB" dirty="0" err="1"/>
              <a:t>severnem</a:t>
            </a:r>
            <a:r>
              <a:rPr lang="en-GB" dirty="0"/>
              <a:t> </a:t>
            </a:r>
            <a:r>
              <a:rPr lang="en-GB" dirty="0" err="1"/>
              <a:t>delu</a:t>
            </a:r>
            <a:r>
              <a:rPr lang="en-GB" dirty="0"/>
              <a:t> </a:t>
            </a:r>
            <a:r>
              <a:rPr lang="en-GB" dirty="0" err="1"/>
              <a:t>otoka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Usmeritev</a:t>
            </a:r>
            <a:r>
              <a:rPr lang="en-GB" dirty="0"/>
              <a:t> v </a:t>
            </a:r>
            <a:r>
              <a:rPr lang="en-GB" dirty="0" err="1"/>
              <a:t>turizem</a:t>
            </a:r>
            <a:r>
              <a:rPr lang="en-GB" dirty="0"/>
              <a:t> </a:t>
            </a:r>
            <a:r>
              <a:rPr lang="en-GB" dirty="0" err="1"/>
              <a:t>srednjega</a:t>
            </a:r>
            <a:r>
              <a:rPr lang="en-GB" dirty="0"/>
              <a:t> in </a:t>
            </a:r>
            <a:r>
              <a:rPr lang="en-GB" dirty="0" err="1"/>
              <a:t>višjega</a:t>
            </a:r>
            <a:r>
              <a:rPr lang="en-GB" dirty="0"/>
              <a:t> </a:t>
            </a:r>
            <a:r>
              <a:rPr lang="en-GB" dirty="0" err="1"/>
              <a:t>razreda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dirty="0" err="1"/>
              <a:t>Larnaka</a:t>
            </a:r>
            <a:r>
              <a:rPr lang="en-GB" dirty="0"/>
              <a:t>, </a:t>
            </a:r>
            <a:r>
              <a:rPr lang="en-GB" dirty="0" err="1"/>
              <a:t>Pafos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A98F31-0D90-41BA-AE0F-56D9CE5B9D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92359" y="4005360"/>
            <a:ext cx="2562480" cy="259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B40B03-B5EF-4029-BEEB-56683461D0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27640" y="4005360"/>
            <a:ext cx="2476800" cy="257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52E0-EE83-4C0A-8E41-8E8CB020AF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Promet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23851-10B5-407D-B898-24C98163DF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2864503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Ni </a:t>
            </a:r>
            <a:r>
              <a:rPr lang="en-GB" dirty="0" err="1"/>
              <a:t>železniškega</a:t>
            </a:r>
            <a:r>
              <a:rPr lang="en-GB" dirty="0"/>
              <a:t> </a:t>
            </a:r>
            <a:r>
              <a:rPr lang="en-GB" dirty="0" err="1"/>
              <a:t>prometa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/>
              <a:t>10.150 km </a:t>
            </a:r>
            <a:r>
              <a:rPr lang="en-GB" dirty="0" err="1"/>
              <a:t>cest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Trgovsko</a:t>
            </a:r>
            <a:r>
              <a:rPr lang="en-GB" dirty="0"/>
              <a:t> </a:t>
            </a:r>
            <a:r>
              <a:rPr lang="en-GB" dirty="0" err="1"/>
              <a:t>ladjevje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1552 </a:t>
            </a:r>
            <a:r>
              <a:rPr lang="en-GB" dirty="0" err="1"/>
              <a:t>ladij</a:t>
            </a:r>
            <a:r>
              <a:rPr lang="en-GB" dirty="0"/>
              <a:t> s </a:t>
            </a:r>
            <a:r>
              <a:rPr lang="en-GB" dirty="0" err="1"/>
              <a:t>skupno</a:t>
            </a:r>
            <a:r>
              <a:rPr lang="en-GB" dirty="0"/>
              <a:t> </a:t>
            </a:r>
            <a:r>
              <a:rPr lang="en-GB" dirty="0" err="1"/>
              <a:t>nosilnostjo</a:t>
            </a:r>
            <a:r>
              <a:rPr lang="en-GB" dirty="0"/>
              <a:t> 3,76 </a:t>
            </a:r>
            <a:r>
              <a:rPr lang="en-GB" dirty="0" err="1"/>
              <a:t>milijonov</a:t>
            </a:r>
            <a:r>
              <a:rPr lang="en-GB" dirty="0"/>
              <a:t> ton (5.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svetu</a:t>
            </a:r>
            <a:r>
              <a:rPr lang="en-GB" dirty="0"/>
              <a:t>)‏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Mednarodni</a:t>
            </a:r>
            <a:r>
              <a:rPr lang="en-GB" dirty="0"/>
              <a:t> </a:t>
            </a:r>
            <a:r>
              <a:rPr lang="en-GB" dirty="0" err="1"/>
              <a:t>letališči</a:t>
            </a:r>
            <a:r>
              <a:rPr lang="en-GB" dirty="0"/>
              <a:t> </a:t>
            </a:r>
            <a:r>
              <a:rPr lang="en-GB" dirty="0" err="1"/>
              <a:t>Larnaka</a:t>
            </a:r>
            <a:r>
              <a:rPr lang="en-GB" dirty="0"/>
              <a:t> in </a:t>
            </a:r>
            <a:r>
              <a:rPr lang="en-GB" dirty="0" err="1"/>
              <a:t>Pafos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FA86-1198-4733-BC85-73414E170B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Zanimivosti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1A743-F534-42FC-8873-B2F203583B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4038479" cy="4530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</a:pPr>
            <a:r>
              <a:rPr lang="en-GB" sz="2800" u="sng"/>
              <a:t>Famagusta: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sz="2800"/>
              <a:t>Lala-Mustafova mošeja, zgrajena 1292-1312 kot katoliška katedrala v gotskem slogu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</a:pPr>
            <a:endParaRPr lang="en-GB" sz="2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10C87-4F57-4BA1-8E22-B35BCCF2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59280" y="1341360"/>
            <a:ext cx="3362400" cy="50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1D3B91-3C21-49EF-B91C-DE0ADFBD7E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4038479" cy="4530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</a:pPr>
            <a:r>
              <a:rPr lang="en-GB" sz="2800" u="sng"/>
              <a:t>Kyrenia: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sz="2800"/>
              <a:t>ladijski muzej (12 m dolga rimska trgovska ladja iz okoli 300 pr. Kr.)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D1523-A245-419E-80B3-88B7F158F8F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96000" y="476280"/>
            <a:ext cx="2305080" cy="30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B5F8C3-3963-4A2F-89B4-2D17A90DBEC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43280" y="3716280"/>
            <a:ext cx="2741760" cy="28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7759A-9068-4756-8D46-F641E1E068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4038479" cy="4530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</a:pPr>
            <a:r>
              <a:rPr lang="en-GB" sz="2800" u="sng"/>
              <a:t>Pafos: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sz="2800"/>
              <a:t>Amfiteater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sz="2800"/>
              <a:t>Dionizova vila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Arial" pitchFamily="34"/>
              <a:buChar char="•"/>
            </a:pPr>
            <a:r>
              <a:rPr lang="en-GB" sz="2800"/>
              <a:t>Kraljevi grobovi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428692-7BE1-4F74-85E6-B8B0AD22AC9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00720" y="907919"/>
            <a:ext cx="3671640" cy="245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6A9D67-62BB-40A1-8C3D-18B12D15B0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32360" y="3573360"/>
            <a:ext cx="3024360" cy="302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CA45-ADA4-4CD3-82BC-9B24F94BAC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Osnovni podatki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EABAA-9E9F-4FAD-B847-03DAD6AD38E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182947" cy="3936591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Uradno</a:t>
            </a:r>
            <a:r>
              <a:rPr lang="en-GB" sz="2000" b="1" dirty="0"/>
              <a:t> </a:t>
            </a:r>
            <a:r>
              <a:rPr lang="en-GB" sz="2000" b="1" dirty="0" err="1"/>
              <a:t>ime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en-GB" sz="2000" dirty="0" err="1"/>
              <a:t>Kipriaki</a:t>
            </a:r>
            <a:r>
              <a:rPr lang="en-GB" sz="2000" dirty="0"/>
              <a:t> </a:t>
            </a:r>
            <a:r>
              <a:rPr lang="en-GB" sz="2000" dirty="0" err="1"/>
              <a:t>Dimokratia</a:t>
            </a:r>
            <a:r>
              <a:rPr lang="en-GB" sz="2000" dirty="0"/>
              <a:t> (</a:t>
            </a:r>
            <a:r>
              <a:rPr lang="en-GB" sz="2000" dirty="0" err="1"/>
              <a:t>grško</a:t>
            </a:r>
            <a:r>
              <a:rPr lang="en-GB" sz="2000" dirty="0"/>
              <a:t>), </a:t>
            </a:r>
            <a:r>
              <a:rPr lang="en-GB" sz="2000" dirty="0" err="1"/>
              <a:t>Kibris</a:t>
            </a:r>
            <a:r>
              <a:rPr lang="en-GB" sz="2000" dirty="0"/>
              <a:t> </a:t>
            </a:r>
            <a:r>
              <a:rPr lang="en-GB" sz="2000" dirty="0" err="1"/>
              <a:t>Cumhuriyeti</a:t>
            </a:r>
            <a:r>
              <a:rPr lang="en-GB" sz="2000" dirty="0"/>
              <a:t> (</a:t>
            </a:r>
            <a:r>
              <a:rPr lang="en-GB" sz="2000" dirty="0" err="1"/>
              <a:t>turško</a:t>
            </a:r>
            <a:r>
              <a:rPr lang="en-GB" sz="2000" dirty="0"/>
              <a:t>), </a:t>
            </a:r>
            <a:r>
              <a:rPr lang="en-GB" sz="2000" dirty="0" err="1"/>
              <a:t>Republika</a:t>
            </a:r>
            <a:r>
              <a:rPr lang="en-GB" sz="2000" dirty="0"/>
              <a:t> </a:t>
            </a:r>
            <a:r>
              <a:rPr lang="en-GB" sz="2000" dirty="0" err="1"/>
              <a:t>Ciper</a:t>
            </a:r>
            <a:endParaRPr lang="en-GB" sz="2000" dirty="0"/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Državna</a:t>
            </a:r>
            <a:r>
              <a:rPr lang="en-GB" sz="2000" b="1" dirty="0"/>
              <a:t> </a:t>
            </a:r>
            <a:r>
              <a:rPr lang="en-GB" sz="2000" b="1" dirty="0" err="1"/>
              <a:t>ureditev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en-GB" sz="2000" dirty="0" err="1"/>
              <a:t>predsedniška</a:t>
            </a:r>
            <a:r>
              <a:rPr lang="en-GB" sz="2000" dirty="0"/>
              <a:t> </a:t>
            </a:r>
            <a:r>
              <a:rPr lang="en-GB" sz="2000" dirty="0" err="1"/>
              <a:t>republika</a:t>
            </a:r>
            <a:r>
              <a:rPr lang="en-GB" sz="2000" dirty="0"/>
              <a:t> z </a:t>
            </a:r>
            <a:r>
              <a:rPr lang="en-GB" sz="2000" dirty="0" err="1"/>
              <a:t>enodomnim</a:t>
            </a:r>
            <a:r>
              <a:rPr lang="en-GB" sz="2000" dirty="0"/>
              <a:t> </a:t>
            </a:r>
            <a:r>
              <a:rPr lang="en-GB" sz="2000" dirty="0" err="1"/>
              <a:t>parlamentom</a:t>
            </a:r>
            <a:endParaRPr lang="en-GB" sz="2000" dirty="0"/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Površina</a:t>
            </a:r>
            <a:r>
              <a:rPr lang="en-GB" sz="2000" b="1" dirty="0"/>
              <a:t>: </a:t>
            </a:r>
            <a:r>
              <a:rPr lang="en-GB" sz="2000" dirty="0"/>
              <a:t>9251 km</a:t>
            </a:r>
            <a:r>
              <a:rPr lang="en-GB" sz="2000" baseline="30000" dirty="0"/>
              <a:t>2</a:t>
            </a:r>
            <a:r>
              <a:rPr lang="en-GB" sz="2000" dirty="0"/>
              <a:t> (3355 km</a:t>
            </a:r>
            <a:r>
              <a:rPr lang="en-GB" sz="2000" baseline="30000" dirty="0"/>
              <a:t>2</a:t>
            </a:r>
            <a:r>
              <a:rPr lang="en-GB" sz="2000" dirty="0"/>
              <a:t> </a:t>
            </a:r>
            <a:r>
              <a:rPr lang="en-GB" sz="2000" dirty="0" err="1"/>
              <a:t>turški</a:t>
            </a:r>
            <a:r>
              <a:rPr lang="en-GB" sz="2000" dirty="0"/>
              <a:t> del)‏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dirty="0" err="1"/>
              <a:t>Število</a:t>
            </a:r>
            <a:r>
              <a:rPr lang="en-GB" sz="2000" dirty="0"/>
              <a:t> </a:t>
            </a:r>
            <a:r>
              <a:rPr lang="en-GB" sz="2000" dirty="0" err="1"/>
              <a:t>prebivalcev</a:t>
            </a:r>
            <a:r>
              <a:rPr lang="en-GB" sz="2000" dirty="0"/>
              <a:t>: 855.000 (2005)‏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dirty="0" err="1"/>
              <a:t>Gostota</a:t>
            </a:r>
            <a:r>
              <a:rPr lang="en-GB" sz="2000" dirty="0"/>
              <a:t> </a:t>
            </a:r>
            <a:r>
              <a:rPr lang="en-GB" sz="2000" dirty="0" err="1"/>
              <a:t>poselitve</a:t>
            </a:r>
            <a:r>
              <a:rPr lang="en-GB" sz="2000" dirty="0"/>
              <a:t>: 90 </a:t>
            </a:r>
            <a:r>
              <a:rPr lang="en-GB" sz="2000" dirty="0" err="1"/>
              <a:t>preb</a:t>
            </a:r>
            <a:r>
              <a:rPr lang="en-GB" sz="2000" dirty="0"/>
              <a:t>/km</a:t>
            </a:r>
            <a:r>
              <a:rPr lang="en-GB" sz="2000" baseline="30000" dirty="0"/>
              <a:t>2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Glavno</a:t>
            </a:r>
            <a:r>
              <a:rPr lang="en-GB" sz="2000" b="1" dirty="0"/>
              <a:t> mesto:</a:t>
            </a:r>
            <a:r>
              <a:rPr lang="en-GB" sz="2000" dirty="0"/>
              <a:t> </a:t>
            </a:r>
            <a:r>
              <a:rPr lang="en-GB" sz="2000" dirty="0" err="1"/>
              <a:t>Nikozija</a:t>
            </a:r>
            <a:r>
              <a:rPr lang="en-GB" sz="2000" dirty="0"/>
              <a:t> (</a:t>
            </a:r>
            <a:r>
              <a:rPr lang="en-GB" sz="2000" dirty="0" err="1"/>
              <a:t>grško</a:t>
            </a:r>
            <a:r>
              <a:rPr lang="en-GB" sz="2000" dirty="0"/>
              <a:t> </a:t>
            </a:r>
            <a:r>
              <a:rPr lang="en-GB" sz="2000" dirty="0" err="1"/>
              <a:t>Levkosia</a:t>
            </a:r>
            <a:r>
              <a:rPr lang="en-GB" sz="2000" dirty="0"/>
              <a:t>, </a:t>
            </a:r>
            <a:r>
              <a:rPr lang="en-GB" sz="2000" dirty="0" err="1"/>
              <a:t>turško</a:t>
            </a:r>
            <a:r>
              <a:rPr lang="en-GB" sz="2000" dirty="0"/>
              <a:t> </a:t>
            </a:r>
            <a:r>
              <a:rPr lang="en-GB" sz="2000" dirty="0" err="1"/>
              <a:t>Lefkosa</a:t>
            </a:r>
            <a:r>
              <a:rPr lang="en-GB" sz="2000" dirty="0"/>
              <a:t>)‏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Uradna</a:t>
            </a:r>
            <a:r>
              <a:rPr lang="en-GB" sz="2000" b="1" dirty="0"/>
              <a:t> </a:t>
            </a:r>
            <a:r>
              <a:rPr lang="en-GB" sz="2000" b="1" dirty="0" err="1"/>
              <a:t>jezika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en-GB" sz="2000" dirty="0" err="1"/>
              <a:t>grški</a:t>
            </a:r>
            <a:r>
              <a:rPr lang="en-GB" sz="2000" dirty="0"/>
              <a:t>, </a:t>
            </a:r>
            <a:r>
              <a:rPr lang="en-GB" sz="2000" dirty="0" err="1"/>
              <a:t>turški</a:t>
            </a:r>
            <a:endParaRPr lang="en-GB" sz="2000" dirty="0"/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/>
              <a:t>BDP:</a:t>
            </a:r>
            <a:r>
              <a:rPr lang="en-GB" sz="2000" dirty="0"/>
              <a:t> $20.028/</a:t>
            </a:r>
            <a:r>
              <a:rPr lang="en-GB" sz="2000" dirty="0" err="1"/>
              <a:t>preb</a:t>
            </a:r>
            <a:r>
              <a:rPr lang="en-GB" sz="2000" dirty="0"/>
              <a:t> (2005)‏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Denarni</a:t>
            </a:r>
            <a:r>
              <a:rPr lang="en-GB" sz="2000" b="1" dirty="0"/>
              <a:t> </a:t>
            </a:r>
            <a:r>
              <a:rPr lang="en-GB" sz="2000" b="1" dirty="0" err="1"/>
              <a:t>enoti</a:t>
            </a:r>
            <a:r>
              <a:rPr lang="en-GB" sz="2000" b="1" dirty="0"/>
              <a:t>:</a:t>
            </a:r>
            <a:r>
              <a:rPr lang="en-GB" sz="2000" dirty="0"/>
              <a:t> </a:t>
            </a:r>
            <a:r>
              <a:rPr lang="en-GB" sz="2000" dirty="0" err="1"/>
              <a:t>ciprski</a:t>
            </a:r>
            <a:r>
              <a:rPr lang="en-GB" sz="2000" dirty="0"/>
              <a:t> </a:t>
            </a:r>
            <a:r>
              <a:rPr lang="en-GB" sz="2000" dirty="0" err="1"/>
              <a:t>funt</a:t>
            </a:r>
            <a:r>
              <a:rPr lang="en-GB" sz="2000" dirty="0"/>
              <a:t> (CYP), </a:t>
            </a:r>
            <a:r>
              <a:rPr lang="en-GB" sz="2000" dirty="0" err="1"/>
              <a:t>turška</a:t>
            </a:r>
            <a:r>
              <a:rPr lang="en-GB" sz="2000" dirty="0"/>
              <a:t> lira (TRL)‏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Narodnostna</a:t>
            </a:r>
            <a:r>
              <a:rPr lang="en-GB" sz="2000" b="1" dirty="0"/>
              <a:t> </a:t>
            </a:r>
            <a:r>
              <a:rPr lang="en-GB" sz="2000" b="1" dirty="0" err="1"/>
              <a:t>sestava</a:t>
            </a:r>
            <a:r>
              <a:rPr lang="en-GB" sz="2000" b="1" dirty="0"/>
              <a:t>: </a:t>
            </a:r>
            <a:r>
              <a:rPr lang="en-GB" sz="2000" dirty="0" err="1"/>
              <a:t>Grki</a:t>
            </a:r>
            <a:r>
              <a:rPr lang="en-GB" sz="2000" dirty="0"/>
              <a:t> 77%, </a:t>
            </a:r>
            <a:r>
              <a:rPr lang="en-GB" sz="2000" dirty="0" err="1"/>
              <a:t>Turki</a:t>
            </a:r>
            <a:r>
              <a:rPr lang="en-GB" sz="2000" dirty="0"/>
              <a:t> 18%, </a:t>
            </a:r>
            <a:r>
              <a:rPr lang="en-GB" sz="2000" dirty="0" err="1"/>
              <a:t>drugi</a:t>
            </a:r>
            <a:r>
              <a:rPr lang="en-GB" sz="2000" dirty="0"/>
              <a:t> 5%</a:t>
            </a:r>
          </a:p>
          <a:p>
            <a:pPr lvl="0" indent="-341280">
              <a:lnSpc>
                <a:spcPct val="80000"/>
              </a:lnSpc>
              <a:spcBef>
                <a:spcPts val="499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000" b="1" dirty="0" err="1"/>
              <a:t>Kodi</a:t>
            </a:r>
            <a:r>
              <a:rPr lang="en-GB" sz="2000" b="1" dirty="0"/>
              <a:t> po </a:t>
            </a:r>
            <a:r>
              <a:rPr lang="en-GB" sz="2000" b="1" dirty="0" err="1"/>
              <a:t>standardu</a:t>
            </a:r>
            <a:r>
              <a:rPr lang="en-GB" sz="2000" b="1" dirty="0"/>
              <a:t> ISO 3166:</a:t>
            </a:r>
            <a:r>
              <a:rPr lang="en-GB" sz="2000" dirty="0"/>
              <a:t> CYP, CY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63E-04FA-4F31-A902-D28DF60984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Viri in literatura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FB7A8-EBC5-4C66-A874-F0FD93A31C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4245394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8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Jurij</a:t>
            </a:r>
            <a:r>
              <a:rPr lang="en-GB" sz="2800" dirty="0"/>
              <a:t> </a:t>
            </a:r>
            <a:r>
              <a:rPr lang="en-GB" sz="2800" dirty="0" err="1"/>
              <a:t>Senegačnik</a:t>
            </a:r>
            <a:r>
              <a:rPr lang="en-GB" sz="2800" dirty="0"/>
              <a:t>, Igor </a:t>
            </a:r>
            <a:r>
              <a:rPr lang="en-GB" sz="2800" dirty="0" err="1"/>
              <a:t>Lipovšek</a:t>
            </a:r>
            <a:r>
              <a:rPr lang="en-GB" sz="2800" dirty="0"/>
              <a:t>, Mirko Pak: EVROPA </a:t>
            </a:r>
            <a:r>
              <a:rPr lang="en-GB" sz="2800" dirty="0" err="1"/>
              <a:t>geografija</a:t>
            </a:r>
            <a:r>
              <a:rPr lang="en-GB" sz="2800" dirty="0"/>
              <a:t> za 2. in 3. </a:t>
            </a:r>
            <a:r>
              <a:rPr lang="en-GB" sz="2800" dirty="0" err="1"/>
              <a:t>letnik</a:t>
            </a:r>
            <a:r>
              <a:rPr lang="en-GB" sz="2800" dirty="0"/>
              <a:t> </a:t>
            </a:r>
            <a:r>
              <a:rPr lang="en-GB" sz="2800" dirty="0" err="1"/>
              <a:t>gimnazij</a:t>
            </a:r>
            <a:r>
              <a:rPr lang="en-GB" sz="2800" dirty="0"/>
              <a:t>, </a:t>
            </a:r>
            <a:r>
              <a:rPr lang="en-GB" sz="2800" dirty="0" err="1"/>
              <a:t>založba</a:t>
            </a:r>
            <a:r>
              <a:rPr lang="en-GB" sz="2800" dirty="0"/>
              <a:t> </a:t>
            </a:r>
            <a:r>
              <a:rPr lang="en-GB" sz="2800" dirty="0" err="1"/>
              <a:t>Modrijan</a:t>
            </a:r>
            <a:r>
              <a:rPr lang="en-GB" sz="2800" dirty="0"/>
              <a:t>, Ljubljana 2006</a:t>
            </a:r>
          </a:p>
          <a:p>
            <a:pPr lvl="0" indent="-341280">
              <a:lnSpc>
                <a:spcPct val="8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/>
              <a:t>Wikipedia: </a:t>
            </a:r>
            <a:r>
              <a:rPr lang="en-GB" sz="2800" dirty="0" err="1"/>
              <a:t>stran</a:t>
            </a:r>
            <a:r>
              <a:rPr lang="en-GB" sz="2800" dirty="0"/>
              <a:t> o </a:t>
            </a:r>
            <a:r>
              <a:rPr lang="en-GB" sz="2800" dirty="0" err="1"/>
              <a:t>Cipru</a:t>
            </a:r>
            <a:r>
              <a:rPr lang="en-GB" sz="2800" dirty="0"/>
              <a:t>: </a:t>
            </a:r>
            <a:r>
              <a:rPr lang="en-GB" sz="2800" u="sng" dirty="0">
                <a:solidFill>
                  <a:srgbClr val="CCCCFF"/>
                </a:solidFill>
                <a:hlinkClick r:id="rId3"/>
              </a:rPr>
              <a:t>http://en.wikipedia.org/wiki/Cyprus</a:t>
            </a:r>
          </a:p>
          <a:p>
            <a:pPr lvl="0" indent="-341280">
              <a:lnSpc>
                <a:spcPct val="8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Uradna</a:t>
            </a:r>
            <a:r>
              <a:rPr lang="en-GB" sz="2800" dirty="0"/>
              <a:t> </a:t>
            </a:r>
            <a:r>
              <a:rPr lang="en-GB" sz="2800" dirty="0" err="1"/>
              <a:t>stran</a:t>
            </a:r>
            <a:r>
              <a:rPr lang="en-GB" sz="2800" dirty="0"/>
              <a:t> </a:t>
            </a:r>
            <a:r>
              <a:rPr lang="en-GB" sz="2800" dirty="0" err="1"/>
              <a:t>urada</a:t>
            </a:r>
            <a:r>
              <a:rPr lang="en-GB" sz="2800" dirty="0"/>
              <a:t> za </a:t>
            </a:r>
            <a:r>
              <a:rPr lang="en-GB" sz="2800" dirty="0" err="1"/>
              <a:t>turizem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Cipru</a:t>
            </a:r>
            <a:r>
              <a:rPr lang="en-GB" sz="2800" dirty="0"/>
              <a:t>: </a:t>
            </a:r>
            <a:r>
              <a:rPr lang="en-GB" sz="2800" u="sng" dirty="0">
                <a:solidFill>
                  <a:srgbClr val="CCCCFF"/>
                </a:solidFill>
                <a:hlinkClick r:id="rId4"/>
              </a:rPr>
              <a:t>www.visitcyprus.org.cy/</a:t>
            </a:r>
          </a:p>
          <a:p>
            <a:pPr lvl="0" indent="-341280">
              <a:lnSpc>
                <a:spcPct val="8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/>
              <a:t>NATEK, </a:t>
            </a:r>
            <a:r>
              <a:rPr lang="en-GB" sz="2800" dirty="0" err="1"/>
              <a:t>Marjeta</a:t>
            </a:r>
            <a:r>
              <a:rPr lang="en-GB" sz="2800" dirty="0"/>
              <a:t>, NATEK, Karel. </a:t>
            </a:r>
            <a:r>
              <a:rPr lang="en-GB" sz="2800" dirty="0" err="1"/>
              <a:t>Države</a:t>
            </a:r>
            <a:r>
              <a:rPr lang="en-GB" sz="2800" dirty="0"/>
              <a:t> Sveta 2000. Ljubljana: </a:t>
            </a:r>
            <a:r>
              <a:rPr lang="en-GB" sz="2800" dirty="0" err="1"/>
              <a:t>Mladinska</a:t>
            </a:r>
            <a:r>
              <a:rPr lang="en-GB" sz="2800" dirty="0"/>
              <a:t> </a:t>
            </a:r>
            <a:r>
              <a:rPr lang="en-GB" sz="2800" dirty="0" err="1"/>
              <a:t>Knjiga</a:t>
            </a:r>
            <a:r>
              <a:rPr lang="en-GB" sz="2800" dirty="0"/>
              <a:t>, 1999</a:t>
            </a:r>
          </a:p>
          <a:p>
            <a:pPr lvl="0" indent="-341280">
              <a:lnSpc>
                <a:spcPct val="8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Članek</a:t>
            </a:r>
            <a:r>
              <a:rPr lang="en-GB" sz="2800" dirty="0"/>
              <a:t> </a:t>
            </a:r>
            <a:r>
              <a:rPr lang="en-GB" sz="2800" dirty="0" err="1"/>
              <a:t>Ciper</a:t>
            </a:r>
            <a:r>
              <a:rPr lang="en-GB" sz="2800" dirty="0"/>
              <a:t> – </a:t>
            </a:r>
            <a:r>
              <a:rPr lang="en-GB" sz="2800" dirty="0" err="1"/>
              <a:t>otok</a:t>
            </a:r>
            <a:r>
              <a:rPr lang="en-GB" sz="2800" dirty="0"/>
              <a:t> </a:t>
            </a:r>
            <a:r>
              <a:rPr lang="en-GB" sz="2800" dirty="0" err="1"/>
              <a:t>razdeljen</a:t>
            </a:r>
            <a:r>
              <a:rPr lang="en-GB" sz="2800" dirty="0"/>
              <a:t> med </a:t>
            </a:r>
            <a:r>
              <a:rPr lang="en-GB" sz="2800" dirty="0" err="1"/>
              <a:t>dve</a:t>
            </a:r>
            <a:r>
              <a:rPr lang="en-GB" sz="2800" dirty="0"/>
              <a:t> </a:t>
            </a:r>
            <a:r>
              <a:rPr lang="en-GB" sz="2800" dirty="0" err="1"/>
              <a:t>državi</a:t>
            </a:r>
            <a:r>
              <a:rPr lang="en-GB" sz="2800" dirty="0"/>
              <a:t>, </a:t>
            </a:r>
            <a:r>
              <a:rPr lang="en-GB" sz="2800" dirty="0" err="1"/>
              <a:t>izdaja</a:t>
            </a:r>
            <a:r>
              <a:rPr lang="en-GB" sz="2800" dirty="0"/>
              <a:t> </a:t>
            </a:r>
            <a:r>
              <a:rPr lang="en-GB" sz="2800" dirty="0" err="1"/>
              <a:t>revije</a:t>
            </a:r>
            <a:r>
              <a:rPr lang="en-GB" sz="2800" dirty="0"/>
              <a:t> GEA, </a:t>
            </a:r>
            <a:r>
              <a:rPr lang="en-GB" sz="2800" dirty="0" err="1"/>
              <a:t>maj</a:t>
            </a:r>
            <a:r>
              <a:rPr lang="en-GB" sz="2800" dirty="0"/>
              <a:t> 2007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EF93-6A02-4036-BA71-51A65C9213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Lega in površje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94EBE-0C9E-40EC-9911-ED58A67311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4920" y="1699919"/>
            <a:ext cx="8229600" cy="348480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Leži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istoimenskem</a:t>
            </a:r>
            <a:r>
              <a:rPr lang="en-GB" sz="2800" dirty="0"/>
              <a:t> </a:t>
            </a:r>
            <a:r>
              <a:rPr lang="en-GB" sz="2800" dirty="0" err="1"/>
              <a:t>otoku</a:t>
            </a:r>
            <a:r>
              <a:rPr lang="en-GB" sz="2800" dirty="0"/>
              <a:t> v </a:t>
            </a:r>
            <a:r>
              <a:rPr lang="en-GB" sz="2800" dirty="0" err="1"/>
              <a:t>vzhodnem</a:t>
            </a:r>
            <a:r>
              <a:rPr lang="en-GB" sz="2800" dirty="0"/>
              <a:t> </a:t>
            </a:r>
            <a:r>
              <a:rPr lang="en-GB" sz="2800" dirty="0" err="1"/>
              <a:t>delu</a:t>
            </a:r>
            <a:r>
              <a:rPr lang="en-GB" sz="2800" dirty="0"/>
              <a:t> </a:t>
            </a:r>
            <a:r>
              <a:rPr lang="en-GB" sz="2800" dirty="0" err="1"/>
              <a:t>Sredozemskega</a:t>
            </a:r>
            <a:r>
              <a:rPr lang="en-GB" sz="2800" dirty="0"/>
              <a:t> </a:t>
            </a:r>
            <a:r>
              <a:rPr lang="en-GB" sz="2800" dirty="0" err="1"/>
              <a:t>morja</a:t>
            </a:r>
            <a:endParaRPr lang="en-GB" sz="2800" dirty="0"/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/>
              <a:t>225 km </a:t>
            </a:r>
            <a:r>
              <a:rPr lang="en-GB" sz="2800" dirty="0" err="1"/>
              <a:t>dolg</a:t>
            </a:r>
            <a:r>
              <a:rPr lang="en-GB" sz="2800" dirty="0"/>
              <a:t> in 90 km </a:t>
            </a:r>
            <a:r>
              <a:rPr lang="en-GB" sz="2800" dirty="0" err="1"/>
              <a:t>širok</a:t>
            </a:r>
            <a:r>
              <a:rPr lang="en-GB" sz="2800" dirty="0"/>
              <a:t> </a:t>
            </a:r>
            <a:r>
              <a:rPr lang="en-GB" sz="2800" dirty="0" err="1"/>
              <a:t>otok</a:t>
            </a:r>
            <a:endParaRPr lang="en-GB" sz="2800" dirty="0"/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Najvišji</a:t>
            </a:r>
            <a:r>
              <a:rPr lang="en-GB" sz="2800" dirty="0"/>
              <a:t> </a:t>
            </a:r>
            <a:r>
              <a:rPr lang="en-GB" sz="2800" dirty="0" err="1"/>
              <a:t>vrh</a:t>
            </a:r>
            <a:r>
              <a:rPr lang="en-GB" sz="2800" dirty="0"/>
              <a:t> </a:t>
            </a:r>
            <a:r>
              <a:rPr lang="en-GB" sz="2800" dirty="0" err="1"/>
              <a:t>Chionistra</a:t>
            </a:r>
            <a:r>
              <a:rPr lang="en-GB" sz="2800" dirty="0"/>
              <a:t> (</a:t>
            </a:r>
            <a:r>
              <a:rPr lang="en-GB" sz="2800" dirty="0" err="1"/>
              <a:t>tudi</a:t>
            </a:r>
            <a:r>
              <a:rPr lang="en-GB" sz="2800" dirty="0"/>
              <a:t> </a:t>
            </a:r>
            <a:r>
              <a:rPr lang="en-GB" sz="2800" dirty="0" err="1"/>
              <a:t>imenovan</a:t>
            </a:r>
            <a:r>
              <a:rPr lang="en-GB" sz="2800" dirty="0"/>
              <a:t> Olympus) - 1951m</a:t>
            </a:r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gorovje</a:t>
            </a:r>
            <a:r>
              <a:rPr lang="en-GB" sz="2800" dirty="0"/>
              <a:t> Troodos, </a:t>
            </a:r>
            <a:r>
              <a:rPr lang="en-GB" sz="2800" dirty="0" err="1"/>
              <a:t>ravnina</a:t>
            </a:r>
            <a:r>
              <a:rPr lang="en-GB" sz="2800" dirty="0"/>
              <a:t> </a:t>
            </a:r>
            <a:r>
              <a:rPr lang="en-GB" sz="2800" dirty="0" err="1"/>
              <a:t>Mesaoria</a:t>
            </a:r>
            <a:endParaRPr lang="en-GB" sz="2800" dirty="0"/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/>
              <a:t>SV </a:t>
            </a:r>
            <a:r>
              <a:rPr lang="en-GB" sz="2800" dirty="0" err="1"/>
              <a:t>dolg</a:t>
            </a:r>
            <a:r>
              <a:rPr lang="en-GB" sz="2800" dirty="0"/>
              <a:t> </a:t>
            </a:r>
            <a:r>
              <a:rPr lang="en-GB" sz="2800" dirty="0" err="1"/>
              <a:t>polotok</a:t>
            </a:r>
            <a:r>
              <a:rPr lang="en-GB" sz="2800" dirty="0"/>
              <a:t> </a:t>
            </a:r>
            <a:r>
              <a:rPr lang="en-GB" sz="2800" dirty="0" err="1"/>
              <a:t>dolg</a:t>
            </a:r>
            <a:r>
              <a:rPr lang="en-GB" sz="2800" dirty="0"/>
              <a:t> </a:t>
            </a:r>
            <a:r>
              <a:rPr lang="en-GB" sz="2800" dirty="0" err="1"/>
              <a:t>Karpassos</a:t>
            </a:r>
            <a:endParaRPr lang="en-GB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C6DF3-8F01-4A34-A57A-C971B373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32000" y="907919"/>
            <a:ext cx="6667560" cy="51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0C349A-B968-4847-A993-538B2759E08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000" y="1052640"/>
            <a:ext cx="7561440" cy="484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1F260B-5636-498D-AB29-E829AAAFA2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24000" y="765000"/>
            <a:ext cx="8567640" cy="544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35929-A325-4CC5-984B-3B75A45977C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340000" y="1125360"/>
            <a:ext cx="4467240" cy="4818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3C35-0908-4D70-A3E0-DE0F28000E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Podnebje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B7DCE-8354-4E5B-AB69-C78F27B7AE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1751378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 err="1"/>
              <a:t>sredozemsko</a:t>
            </a:r>
            <a:r>
              <a:rPr lang="en-GB" sz="2400" dirty="0"/>
              <a:t> z </a:t>
            </a:r>
            <a:r>
              <a:rPr lang="en-GB" sz="2400" dirty="0" err="1"/>
              <a:t>vročimi</a:t>
            </a:r>
            <a:r>
              <a:rPr lang="en-GB" sz="2400" dirty="0"/>
              <a:t> </a:t>
            </a:r>
            <a:r>
              <a:rPr lang="en-GB" sz="2400" dirty="0" err="1"/>
              <a:t>poletji</a:t>
            </a:r>
            <a:r>
              <a:rPr lang="en-GB" sz="2400" dirty="0"/>
              <a:t> in </a:t>
            </a:r>
            <a:r>
              <a:rPr lang="en-GB" sz="2400" dirty="0" err="1"/>
              <a:t>milimi</a:t>
            </a:r>
            <a:r>
              <a:rPr lang="en-GB" sz="2400" dirty="0"/>
              <a:t> </a:t>
            </a:r>
            <a:r>
              <a:rPr lang="en-GB" sz="2400" dirty="0" err="1"/>
              <a:t>zimami</a:t>
            </a:r>
            <a:endParaRPr lang="en-GB" sz="2400" dirty="0"/>
          </a:p>
          <a:p>
            <a:pPr lvl="0" indent="-341280">
              <a:lnSpc>
                <a:spcPct val="100000"/>
              </a:lnSpc>
              <a:spcBef>
                <a:spcPts val="598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 err="1"/>
              <a:t>Večina</a:t>
            </a:r>
            <a:r>
              <a:rPr lang="en-GB" sz="2400" dirty="0"/>
              <a:t> </a:t>
            </a:r>
            <a:r>
              <a:rPr lang="en-GB" sz="2400" dirty="0" err="1"/>
              <a:t>padavin</a:t>
            </a:r>
            <a:r>
              <a:rPr lang="en-GB" sz="2400" dirty="0"/>
              <a:t> </a:t>
            </a:r>
            <a:r>
              <a:rPr lang="en-GB" sz="2400" dirty="0" err="1"/>
              <a:t>pade</a:t>
            </a:r>
            <a:r>
              <a:rPr lang="en-GB" sz="2400" dirty="0"/>
              <a:t> od </a:t>
            </a:r>
            <a:r>
              <a:rPr lang="en-GB" sz="2400" dirty="0" err="1"/>
              <a:t>novembra</a:t>
            </a:r>
            <a:r>
              <a:rPr lang="en-GB" sz="2400" dirty="0"/>
              <a:t> do </a:t>
            </a:r>
            <a:r>
              <a:rPr lang="en-GB" sz="2400" dirty="0" err="1"/>
              <a:t>marca</a:t>
            </a:r>
            <a:endParaRPr lang="en-GB" sz="2400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400" dirty="0"/>
              <a:t>v </a:t>
            </a:r>
            <a:r>
              <a:rPr lang="en-GB" sz="2400" dirty="0" err="1"/>
              <a:t>osrednji</a:t>
            </a:r>
            <a:r>
              <a:rPr lang="en-GB" sz="2400" dirty="0"/>
              <a:t> </a:t>
            </a:r>
            <a:r>
              <a:rPr lang="en-GB" sz="2400" dirty="0" err="1"/>
              <a:t>ravnini</a:t>
            </a:r>
            <a:r>
              <a:rPr lang="en-GB" sz="2400" dirty="0"/>
              <a:t> 350-500mm, v </a:t>
            </a:r>
            <a:r>
              <a:rPr lang="en-GB" sz="2400" dirty="0" err="1"/>
              <a:t>hribovju</a:t>
            </a:r>
            <a:r>
              <a:rPr lang="en-GB" sz="2400" dirty="0"/>
              <a:t> do 1000mm </a:t>
            </a:r>
            <a:r>
              <a:rPr lang="en-GB" sz="2400" dirty="0" err="1"/>
              <a:t>padavin</a:t>
            </a: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F8C05-E619-4FD1-8DF7-1343AB40D5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9280" y="3429000"/>
            <a:ext cx="3078360" cy="323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044418-B864-469C-B614-34A2EFFEB71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19640" y="3933720"/>
            <a:ext cx="5508360" cy="20541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382E-9642-4765-BC83-FFE8AAD5DE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Vodovja in reke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600F-EC22-4CB9-9732-13CBCE73FB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485001" cy="2338718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Vodni</a:t>
            </a:r>
            <a:r>
              <a:rPr lang="en-GB" sz="2800" dirty="0"/>
              <a:t> </a:t>
            </a:r>
            <a:r>
              <a:rPr lang="en-GB" sz="2800" dirty="0" err="1"/>
              <a:t>tokovi</a:t>
            </a:r>
            <a:r>
              <a:rPr lang="en-GB" sz="2800" dirty="0"/>
              <a:t> so </a:t>
            </a:r>
            <a:r>
              <a:rPr lang="en-GB" sz="2800" dirty="0" err="1"/>
              <a:t>kratki</a:t>
            </a:r>
            <a:r>
              <a:rPr lang="en-GB" sz="2800" dirty="0"/>
              <a:t> in </a:t>
            </a:r>
            <a:r>
              <a:rPr lang="en-GB" sz="2800" dirty="0" err="1"/>
              <a:t>poleti</a:t>
            </a:r>
            <a:r>
              <a:rPr lang="en-GB" sz="2800" dirty="0"/>
              <a:t> </a:t>
            </a:r>
            <a:r>
              <a:rPr lang="en-GB" sz="2800" dirty="0" err="1"/>
              <a:t>večinoma</a:t>
            </a:r>
            <a:r>
              <a:rPr lang="en-GB" sz="2800" dirty="0"/>
              <a:t> </a:t>
            </a:r>
            <a:r>
              <a:rPr lang="en-GB" sz="2800" dirty="0" err="1"/>
              <a:t>presahnejo</a:t>
            </a:r>
            <a:endParaRPr lang="en-GB" sz="2800" dirty="0"/>
          </a:p>
          <a:p>
            <a:pPr lvl="0" indent="-341280">
              <a:lnSpc>
                <a:spcPct val="100000"/>
              </a:lnSpc>
              <a:spcBef>
                <a:spcPts val="697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800" dirty="0" err="1"/>
              <a:t>najdaljša</a:t>
            </a:r>
            <a:r>
              <a:rPr lang="en-GB" sz="2800" dirty="0"/>
              <a:t> </a:t>
            </a:r>
            <a:r>
              <a:rPr lang="en-GB" sz="2800" dirty="0" err="1"/>
              <a:t>reka</a:t>
            </a:r>
            <a:r>
              <a:rPr lang="en-GB" sz="2800" dirty="0"/>
              <a:t> </a:t>
            </a:r>
            <a:r>
              <a:rPr lang="en-GB" sz="2800" dirty="0" err="1"/>
              <a:t>Pedieos</a:t>
            </a:r>
            <a:r>
              <a:rPr lang="en-GB" sz="2800" dirty="0"/>
              <a:t> - </a:t>
            </a:r>
            <a:r>
              <a:rPr lang="en-GB" sz="2800" dirty="0" err="1"/>
              <a:t>izvira</a:t>
            </a:r>
            <a:r>
              <a:rPr lang="en-GB" sz="2800" dirty="0"/>
              <a:t> v </a:t>
            </a:r>
            <a:r>
              <a:rPr lang="en-GB" sz="2800" dirty="0" err="1"/>
              <a:t>gorovju</a:t>
            </a:r>
            <a:r>
              <a:rPr lang="en-GB" sz="2800" dirty="0"/>
              <a:t> Troodos, </a:t>
            </a:r>
            <a:r>
              <a:rPr lang="en-GB" sz="2800" dirty="0" err="1"/>
              <a:t>teče</a:t>
            </a:r>
            <a:r>
              <a:rPr lang="en-GB" sz="2800" dirty="0"/>
              <a:t> </a:t>
            </a:r>
            <a:r>
              <a:rPr lang="en-GB" sz="2800" dirty="0" err="1"/>
              <a:t>skozi</a:t>
            </a:r>
            <a:r>
              <a:rPr lang="en-GB" sz="2800" dirty="0"/>
              <a:t> </a:t>
            </a:r>
            <a:r>
              <a:rPr lang="en-GB" sz="2800" dirty="0" err="1"/>
              <a:t>Mesaoriom</a:t>
            </a:r>
            <a:r>
              <a:rPr lang="en-GB" sz="2800" dirty="0"/>
              <a:t>, </a:t>
            </a:r>
            <a:r>
              <a:rPr lang="en-GB" sz="2800" dirty="0" err="1"/>
              <a:t>skozi</a:t>
            </a:r>
            <a:r>
              <a:rPr lang="en-GB" sz="2800" dirty="0"/>
              <a:t> </a:t>
            </a:r>
            <a:r>
              <a:rPr lang="en-GB" sz="2800" dirty="0" err="1"/>
              <a:t>Nikozijo</a:t>
            </a:r>
            <a:r>
              <a:rPr lang="en-GB" sz="2800" dirty="0"/>
              <a:t> in se </a:t>
            </a:r>
            <a:r>
              <a:rPr lang="en-GB" sz="2800" dirty="0" err="1"/>
              <a:t>izliva</a:t>
            </a:r>
            <a:r>
              <a:rPr lang="en-GB" sz="2800" dirty="0"/>
              <a:t> v </a:t>
            </a:r>
            <a:r>
              <a:rPr lang="en-GB" sz="2800" dirty="0" err="1"/>
              <a:t>zalivu</a:t>
            </a:r>
            <a:r>
              <a:rPr lang="en-GB" sz="2800" dirty="0"/>
              <a:t> Famagusta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0D132F-8F39-4F4E-88D0-5802685B02C4}"/>
              </a:ext>
            </a:extLst>
          </p:cNvPr>
          <p:cNvGrpSpPr/>
          <p:nvPr/>
        </p:nvGrpSpPr>
        <p:grpSpPr>
          <a:xfrm>
            <a:off x="2411280" y="4221000"/>
            <a:ext cx="4029120" cy="1943280"/>
            <a:chOff x="2411280" y="4221000"/>
            <a:chExt cx="4029120" cy="194328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2F17D44-FF70-47AE-B35E-C5CDF2735BC4}"/>
                </a:ext>
              </a:extLst>
            </p:cNvPr>
            <p:cNvSpPr/>
            <p:nvPr/>
          </p:nvSpPr>
          <p:spPr>
            <a:xfrm>
              <a:off x="4468680" y="5889600"/>
              <a:ext cx="197028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41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9E3BFD4-75C5-4F53-9F0A-10351DAB9702}"/>
                </a:ext>
              </a:extLst>
            </p:cNvPr>
            <p:cNvSpPr/>
            <p:nvPr/>
          </p:nvSpPr>
          <p:spPr>
            <a:xfrm>
              <a:off x="2411280" y="5889600"/>
              <a:ext cx="205740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Ezousa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1F6910E-16D1-48B6-990F-DC16E8D38CE0}"/>
                </a:ext>
              </a:extLst>
            </p:cNvPr>
            <p:cNvSpPr/>
            <p:nvPr/>
          </p:nvSpPr>
          <p:spPr>
            <a:xfrm>
              <a:off x="4468680" y="5616720"/>
              <a:ext cx="1970280" cy="27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41,5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0CA7CC-0C1D-43B5-A2E7-E7130E83D0EE}"/>
                </a:ext>
              </a:extLst>
            </p:cNvPr>
            <p:cNvSpPr/>
            <p:nvPr/>
          </p:nvSpPr>
          <p:spPr>
            <a:xfrm>
              <a:off x="2411280" y="5616720"/>
              <a:ext cx="2057400" cy="27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Xeropotamos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1420DD3-9223-4F42-97BB-CACCC83E9771}"/>
                </a:ext>
              </a:extLst>
            </p:cNvPr>
            <p:cNvSpPr/>
            <p:nvPr/>
          </p:nvSpPr>
          <p:spPr>
            <a:xfrm>
              <a:off x="4468680" y="5343480"/>
              <a:ext cx="197028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42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656134-C35D-4402-AA35-4A7411626376}"/>
                </a:ext>
              </a:extLst>
            </p:cNvPr>
            <p:cNvSpPr/>
            <p:nvPr/>
          </p:nvSpPr>
          <p:spPr>
            <a:xfrm>
              <a:off x="2411280" y="5343480"/>
              <a:ext cx="205740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Dhiarizos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F0AE95-62AF-4EF7-8DBF-313DEB147ABF}"/>
                </a:ext>
              </a:extLst>
            </p:cNvPr>
            <p:cNvSpPr/>
            <p:nvPr/>
          </p:nvSpPr>
          <p:spPr>
            <a:xfrm>
              <a:off x="4468680" y="5070600"/>
              <a:ext cx="1970280" cy="27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55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B034BEF-C001-4B67-A26A-10CE83DDD641}"/>
                </a:ext>
              </a:extLst>
            </p:cNvPr>
            <p:cNvSpPr/>
            <p:nvPr/>
          </p:nvSpPr>
          <p:spPr>
            <a:xfrm>
              <a:off x="2411280" y="5070600"/>
              <a:ext cx="2057400" cy="27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Serakhis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5A8B963-BC67-4B9C-AAFF-F0975290491A}"/>
                </a:ext>
              </a:extLst>
            </p:cNvPr>
            <p:cNvSpPr/>
            <p:nvPr/>
          </p:nvSpPr>
          <p:spPr>
            <a:xfrm>
              <a:off x="4468680" y="4797360"/>
              <a:ext cx="197028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88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7F53387-C1A9-48D9-AEB0-460F64F05621}"/>
                </a:ext>
              </a:extLst>
            </p:cNvPr>
            <p:cNvSpPr/>
            <p:nvPr/>
          </p:nvSpPr>
          <p:spPr>
            <a:xfrm>
              <a:off x="2411280" y="4797360"/>
              <a:ext cx="205740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Yialias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4915BE-C528-44E9-B469-1CAE29355C81}"/>
                </a:ext>
              </a:extLst>
            </p:cNvPr>
            <p:cNvSpPr/>
            <p:nvPr/>
          </p:nvSpPr>
          <p:spPr>
            <a:xfrm>
              <a:off x="4468680" y="4494240"/>
              <a:ext cx="1970280" cy="303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100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BD2C3A-2E94-4BE4-BDDF-F5E0BA7F1075}"/>
                </a:ext>
              </a:extLst>
            </p:cNvPr>
            <p:cNvSpPr/>
            <p:nvPr/>
          </p:nvSpPr>
          <p:spPr>
            <a:xfrm>
              <a:off x="2411280" y="4494240"/>
              <a:ext cx="2057400" cy="303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Pedieos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8EC222-2ECB-47DB-AB15-851235DA7050}"/>
                </a:ext>
              </a:extLst>
            </p:cNvPr>
            <p:cNvSpPr/>
            <p:nvPr/>
          </p:nvSpPr>
          <p:spPr>
            <a:xfrm>
              <a:off x="4468680" y="4221000"/>
              <a:ext cx="197028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Dolžina v km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82E3D04-9D0C-41F2-B0B8-149034D8D30D}"/>
                </a:ext>
              </a:extLst>
            </p:cNvPr>
            <p:cNvSpPr/>
            <p:nvPr/>
          </p:nvSpPr>
          <p:spPr>
            <a:xfrm>
              <a:off x="2411280" y="4221000"/>
              <a:ext cx="2057400" cy="2732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12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Times New Roman" pitchFamily="18"/>
                  <a:cs typeface="Times New Roman" pitchFamily="18"/>
                </a:rPr>
                <a:t>Najdaljše reke</a:t>
              </a:r>
            </a:p>
          </p:txBody>
        </p:sp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9DA66321-E6EA-42F3-836B-6946E7A64B05}"/>
                </a:ext>
              </a:extLst>
            </p:cNvPr>
            <p:cNvSpPr/>
            <p:nvPr/>
          </p:nvSpPr>
          <p:spPr>
            <a:xfrm>
              <a:off x="2411280" y="4221000"/>
              <a:ext cx="4027680" cy="179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35049DF0-7DE6-42FB-96E7-B5BB3B665631}"/>
                </a:ext>
              </a:extLst>
            </p:cNvPr>
            <p:cNvSpPr/>
            <p:nvPr/>
          </p:nvSpPr>
          <p:spPr>
            <a:xfrm>
              <a:off x="2411280" y="6162840"/>
              <a:ext cx="40276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F8C73381-6C63-4831-837D-27BC866C643C}"/>
                </a:ext>
              </a:extLst>
            </p:cNvPr>
            <p:cNvSpPr/>
            <p:nvPr/>
          </p:nvSpPr>
          <p:spPr>
            <a:xfrm>
              <a:off x="2411280" y="4221000"/>
              <a:ext cx="1800" cy="19418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ABC81328-4AE4-4D21-BBE9-BBC884755DAA}"/>
                </a:ext>
              </a:extLst>
            </p:cNvPr>
            <p:cNvSpPr/>
            <p:nvPr/>
          </p:nvSpPr>
          <p:spPr>
            <a:xfrm>
              <a:off x="6438960" y="4221000"/>
              <a:ext cx="1440" cy="19418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BACE0254-5EF9-4C8D-B3BD-646556D147FC}"/>
                </a:ext>
              </a:extLst>
            </p:cNvPr>
            <p:cNvSpPr/>
            <p:nvPr/>
          </p:nvSpPr>
          <p:spPr>
            <a:xfrm>
              <a:off x="2411280" y="4494240"/>
              <a:ext cx="40276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CE88F233-61D9-4D03-AEF5-F89CA5F85515}"/>
                </a:ext>
              </a:extLst>
            </p:cNvPr>
            <p:cNvSpPr/>
            <p:nvPr/>
          </p:nvSpPr>
          <p:spPr>
            <a:xfrm>
              <a:off x="4468680" y="4221000"/>
              <a:ext cx="1800" cy="19418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5" name="Straight Connector 24">
              <a:extLst>
                <a:ext uri="{FF2B5EF4-FFF2-40B4-BE49-F238E27FC236}">
                  <a16:creationId xmlns:a16="http://schemas.microsoft.com/office/drawing/2014/main" id="{EEC77D90-E58C-4DF4-B4E6-B64CC7C49970}"/>
                </a:ext>
              </a:extLst>
            </p:cNvPr>
            <p:cNvSpPr/>
            <p:nvPr/>
          </p:nvSpPr>
          <p:spPr>
            <a:xfrm>
              <a:off x="2411280" y="4797360"/>
              <a:ext cx="4027680" cy="18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6" name="Straight Connector 25">
              <a:extLst>
                <a:ext uri="{FF2B5EF4-FFF2-40B4-BE49-F238E27FC236}">
                  <a16:creationId xmlns:a16="http://schemas.microsoft.com/office/drawing/2014/main" id="{B5873EF2-8520-4FB0-913F-46A2501FB11E}"/>
                </a:ext>
              </a:extLst>
            </p:cNvPr>
            <p:cNvSpPr/>
            <p:nvPr/>
          </p:nvSpPr>
          <p:spPr>
            <a:xfrm>
              <a:off x="2411280" y="5070600"/>
              <a:ext cx="40276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7" name="Straight Connector 26">
              <a:extLst>
                <a:ext uri="{FF2B5EF4-FFF2-40B4-BE49-F238E27FC236}">
                  <a16:creationId xmlns:a16="http://schemas.microsoft.com/office/drawing/2014/main" id="{0689DDAC-6528-49AC-84B2-264DC6835C9E}"/>
                </a:ext>
              </a:extLst>
            </p:cNvPr>
            <p:cNvSpPr/>
            <p:nvPr/>
          </p:nvSpPr>
          <p:spPr>
            <a:xfrm>
              <a:off x="2411280" y="5343480"/>
              <a:ext cx="4027680" cy="180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8" name="Straight Connector 27">
              <a:extLst>
                <a:ext uri="{FF2B5EF4-FFF2-40B4-BE49-F238E27FC236}">
                  <a16:creationId xmlns:a16="http://schemas.microsoft.com/office/drawing/2014/main" id="{9FF90C34-1CCE-4E3A-AE21-E03B7F3A29F6}"/>
                </a:ext>
              </a:extLst>
            </p:cNvPr>
            <p:cNvSpPr/>
            <p:nvPr/>
          </p:nvSpPr>
          <p:spPr>
            <a:xfrm>
              <a:off x="2411280" y="5616720"/>
              <a:ext cx="40276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9" name="Straight Connector 28">
              <a:extLst>
                <a:ext uri="{FF2B5EF4-FFF2-40B4-BE49-F238E27FC236}">
                  <a16:creationId xmlns:a16="http://schemas.microsoft.com/office/drawing/2014/main" id="{79388380-A0AA-4ED3-AC29-23750553EB4C}"/>
                </a:ext>
              </a:extLst>
            </p:cNvPr>
            <p:cNvSpPr/>
            <p:nvPr/>
          </p:nvSpPr>
          <p:spPr>
            <a:xfrm>
              <a:off x="2411280" y="5889600"/>
              <a:ext cx="40276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0E30-9CFF-4946-9309-156733BF8C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Tla in rastje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9386D-6558-4EF6-91D9-147E8F68D2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333880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Najrodovitnejša</a:t>
            </a:r>
            <a:r>
              <a:rPr lang="en-GB" dirty="0"/>
              <a:t> </a:t>
            </a:r>
            <a:r>
              <a:rPr lang="en-GB" dirty="0" err="1"/>
              <a:t>tla</a:t>
            </a:r>
            <a:r>
              <a:rPr lang="en-GB" dirty="0"/>
              <a:t> v </a:t>
            </a:r>
            <a:r>
              <a:rPr lang="en-GB" dirty="0" err="1"/>
              <a:t>osrednji</a:t>
            </a:r>
            <a:r>
              <a:rPr lang="en-GB" dirty="0"/>
              <a:t> </a:t>
            </a:r>
            <a:r>
              <a:rPr lang="en-GB" dirty="0" err="1"/>
              <a:t>ravnini</a:t>
            </a:r>
            <a:r>
              <a:rPr lang="en-GB" dirty="0"/>
              <a:t>; </a:t>
            </a:r>
            <a:r>
              <a:rPr lang="en-GB" dirty="0" err="1"/>
              <a:t>pogosta</a:t>
            </a:r>
            <a:r>
              <a:rPr lang="en-GB" dirty="0"/>
              <a:t> </a:t>
            </a:r>
            <a:r>
              <a:rPr lang="en-GB" dirty="0" err="1"/>
              <a:t>erozija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Makija</a:t>
            </a:r>
            <a:r>
              <a:rPr lang="en-GB" dirty="0"/>
              <a:t>, </a:t>
            </a:r>
            <a:r>
              <a:rPr lang="en-GB" dirty="0" err="1"/>
              <a:t>bori</a:t>
            </a:r>
            <a:r>
              <a:rPr lang="en-GB" dirty="0"/>
              <a:t>, </a:t>
            </a:r>
            <a:r>
              <a:rPr lang="en-GB" dirty="0" err="1"/>
              <a:t>hrasti</a:t>
            </a:r>
            <a:r>
              <a:rPr lang="en-GB" dirty="0"/>
              <a:t>, </a:t>
            </a:r>
            <a:r>
              <a:rPr lang="en-GB" dirty="0" err="1"/>
              <a:t>libanonske</a:t>
            </a:r>
            <a:r>
              <a:rPr lang="en-GB" dirty="0"/>
              <a:t> </a:t>
            </a:r>
            <a:r>
              <a:rPr lang="en-GB" dirty="0" err="1"/>
              <a:t>cedre</a:t>
            </a:r>
            <a:endParaRPr lang="en-GB" dirty="0"/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dirty="0" err="1"/>
              <a:t>Gozdovi</a:t>
            </a:r>
            <a:r>
              <a:rPr lang="en-GB" dirty="0"/>
              <a:t> </a:t>
            </a:r>
            <a:r>
              <a:rPr lang="en-GB" dirty="0" err="1"/>
              <a:t>pokrivajo</a:t>
            </a:r>
            <a:r>
              <a:rPr lang="en-GB" dirty="0"/>
              <a:t> 20% </a:t>
            </a:r>
            <a:r>
              <a:rPr lang="en-GB" dirty="0" err="1"/>
              <a:t>površine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0B01B-968C-4C53-8EC1-81D4694D70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720" y="3933720"/>
            <a:ext cx="1816200" cy="24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9E995C-208F-4C72-BA30-1102CB88DE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58920" y="4076640"/>
            <a:ext cx="2827439" cy="2121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6B95-F084-4405-905E-BC3B2DDCC5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Prebivalstvo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BA22B-A388-4B9A-9BCF-BA06BAF7ED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6839" y="1599840"/>
            <a:ext cx="8412023" cy="2356672"/>
          </a:xfrm>
        </p:spPr>
        <p:txBody>
          <a:bodyPr wrap="squar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200" dirty="0" err="1"/>
              <a:t>Otok</a:t>
            </a:r>
            <a:r>
              <a:rPr lang="en-GB" sz="2200" dirty="0"/>
              <a:t> </a:t>
            </a:r>
            <a:r>
              <a:rPr lang="en-GB" sz="2200" dirty="0" err="1"/>
              <a:t>razdeljen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dva</a:t>
            </a:r>
            <a:r>
              <a:rPr lang="en-GB" sz="2200" dirty="0"/>
              <a:t> </a:t>
            </a:r>
            <a:r>
              <a:rPr lang="en-GB" sz="2200" dirty="0" err="1"/>
              <a:t>dela</a:t>
            </a:r>
            <a:r>
              <a:rPr lang="en-GB" sz="2200" dirty="0"/>
              <a:t>: </a:t>
            </a:r>
            <a:r>
              <a:rPr lang="en-GB" sz="2200" dirty="0" err="1"/>
              <a:t>grškega</a:t>
            </a:r>
            <a:r>
              <a:rPr lang="en-GB" sz="2200" dirty="0"/>
              <a:t> in </a:t>
            </a:r>
            <a:r>
              <a:rPr lang="en-GB" sz="2200" dirty="0" err="1"/>
              <a:t>turškega</a:t>
            </a:r>
            <a:endParaRPr lang="en-GB" sz="2200" dirty="0"/>
          </a:p>
          <a:p>
            <a:pPr lvl="0" indent="-341280">
              <a:lnSpc>
                <a:spcPct val="10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200" dirty="0" err="1"/>
              <a:t>Pred</a:t>
            </a:r>
            <a:r>
              <a:rPr lang="en-GB" sz="2200" dirty="0"/>
              <a:t> </a:t>
            </a:r>
            <a:r>
              <a:rPr lang="en-GB" sz="2200" dirty="0" err="1"/>
              <a:t>turško</a:t>
            </a:r>
            <a:r>
              <a:rPr lang="en-GB" sz="2200" dirty="0"/>
              <a:t> </a:t>
            </a:r>
            <a:r>
              <a:rPr lang="en-GB" sz="2200" dirty="0" err="1"/>
              <a:t>invazijo</a:t>
            </a:r>
            <a:r>
              <a:rPr lang="en-GB" sz="2200" dirty="0"/>
              <a:t> (1974) </a:t>
            </a:r>
            <a:r>
              <a:rPr lang="en-GB" sz="2200" dirty="0" err="1"/>
              <a:t>sta</a:t>
            </a:r>
            <a:r>
              <a:rPr lang="en-GB" sz="2200" dirty="0"/>
              <a:t> </a:t>
            </a:r>
            <a:r>
              <a:rPr lang="en-GB" sz="2200" dirty="0" err="1"/>
              <a:t>obe</a:t>
            </a:r>
            <a:r>
              <a:rPr lang="en-GB" sz="2200" dirty="0"/>
              <a:t> </a:t>
            </a:r>
            <a:r>
              <a:rPr lang="en-GB" sz="2200" dirty="0" err="1"/>
              <a:t>narodni</a:t>
            </a:r>
            <a:r>
              <a:rPr lang="en-GB" sz="2200" dirty="0"/>
              <a:t> </a:t>
            </a:r>
            <a:r>
              <a:rPr lang="en-GB" sz="2200" dirty="0" err="1"/>
              <a:t>skupnosti</a:t>
            </a:r>
            <a:r>
              <a:rPr lang="en-GB" sz="2200" dirty="0"/>
              <a:t> </a:t>
            </a:r>
            <a:r>
              <a:rPr lang="en-GB" sz="2200" dirty="0" err="1"/>
              <a:t>sicer</a:t>
            </a:r>
            <a:r>
              <a:rPr lang="en-GB" sz="2200" dirty="0"/>
              <a:t> </a:t>
            </a:r>
            <a:r>
              <a:rPr lang="en-GB" sz="2200" dirty="0" err="1"/>
              <a:t>živeli</a:t>
            </a:r>
            <a:r>
              <a:rPr lang="en-GB" sz="2200" dirty="0"/>
              <a:t> po </a:t>
            </a:r>
            <a:r>
              <a:rPr lang="en-GB" sz="2200" dirty="0" err="1"/>
              <a:t>vsem</a:t>
            </a:r>
            <a:r>
              <a:rPr lang="en-GB" sz="2200" dirty="0"/>
              <a:t> </a:t>
            </a:r>
            <a:r>
              <a:rPr lang="en-GB" sz="2200" dirty="0" err="1"/>
              <a:t>otoku</a:t>
            </a:r>
            <a:endParaRPr lang="en-GB" sz="2200" dirty="0"/>
          </a:p>
          <a:p>
            <a:pPr lvl="0" indent="-341280">
              <a:lnSpc>
                <a:spcPct val="10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200" dirty="0" err="1"/>
              <a:t>Skupnosti</a:t>
            </a:r>
            <a:r>
              <a:rPr lang="en-GB" sz="2200" dirty="0"/>
              <a:t> </a:t>
            </a:r>
            <a:r>
              <a:rPr lang="en-GB" sz="2200" dirty="0" err="1"/>
              <a:t>živita</a:t>
            </a:r>
            <a:r>
              <a:rPr lang="en-GB" sz="2200" dirty="0"/>
              <a:t> </a:t>
            </a:r>
            <a:r>
              <a:rPr lang="en-GB" sz="2200" dirty="0" err="1"/>
              <a:t>sedaj</a:t>
            </a:r>
            <a:r>
              <a:rPr lang="en-GB" sz="2200" dirty="0"/>
              <a:t> </a:t>
            </a:r>
            <a:r>
              <a:rPr lang="en-GB" sz="2200" dirty="0" err="1"/>
              <a:t>ločeni</a:t>
            </a:r>
            <a:r>
              <a:rPr lang="en-GB" sz="2200" dirty="0"/>
              <a:t> z </a:t>
            </a:r>
            <a:r>
              <a:rPr lang="en-GB" sz="2200" dirty="0" err="1"/>
              <a:t>Atilovo</a:t>
            </a:r>
            <a:r>
              <a:rPr lang="en-GB" sz="2200" dirty="0"/>
              <a:t> </a:t>
            </a:r>
            <a:r>
              <a:rPr lang="en-GB" sz="2200" dirty="0" err="1"/>
              <a:t>črto</a:t>
            </a:r>
            <a:r>
              <a:rPr lang="en-GB" sz="2200" dirty="0"/>
              <a:t> (</a:t>
            </a:r>
            <a:r>
              <a:rPr lang="en-GB" sz="2200" dirty="0" err="1"/>
              <a:t>loči</a:t>
            </a:r>
            <a:r>
              <a:rPr lang="en-GB" sz="2200" dirty="0"/>
              <a:t> </a:t>
            </a:r>
            <a:r>
              <a:rPr lang="en-GB" sz="2200" dirty="0" err="1"/>
              <a:t>prestolnico</a:t>
            </a:r>
            <a:r>
              <a:rPr lang="en-GB" sz="2200" dirty="0"/>
              <a:t> OZN; </a:t>
            </a:r>
            <a:r>
              <a:rPr lang="en-GB" sz="2200" dirty="0" err="1"/>
              <a:t>nadzorujejo</a:t>
            </a:r>
            <a:r>
              <a:rPr lang="en-GB" sz="2200" dirty="0"/>
              <a:t> sile OZN)‏</a:t>
            </a:r>
          </a:p>
          <a:p>
            <a:pPr lvl="0" indent="-341280">
              <a:lnSpc>
                <a:spcPct val="100000"/>
              </a:lnSpc>
              <a:spcBef>
                <a:spcPts val="550"/>
              </a:spcBef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 sz="2200" dirty="0" err="1"/>
              <a:t>Št.prebivalcev</a:t>
            </a:r>
            <a:r>
              <a:rPr lang="en-GB" sz="2200" dirty="0"/>
              <a:t>: </a:t>
            </a:r>
            <a:r>
              <a:rPr lang="en-GB" sz="2200" dirty="0" err="1"/>
              <a:t>Nikozija</a:t>
            </a:r>
            <a:r>
              <a:rPr lang="en-GB" sz="2200" dirty="0"/>
              <a:t> (191.000), Limassol (149.000)‏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3E4E60-2908-4EEE-B215-8DE99036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" y="1197000"/>
            <a:ext cx="8429400" cy="512747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545E2AE-6F39-4B80-B894-094E14937A05}"/>
              </a:ext>
            </a:extLst>
          </p:cNvPr>
          <p:cNvGrpSpPr/>
          <p:nvPr/>
        </p:nvGrpSpPr>
        <p:grpSpPr>
          <a:xfrm>
            <a:off x="6516720" y="2924279"/>
            <a:ext cx="2844720" cy="1136521"/>
            <a:chOff x="6516720" y="2924279"/>
            <a:chExt cx="2844720" cy="113652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E6009D9-4BD7-4BA1-AD4C-AA6A39F6A02A}"/>
                </a:ext>
              </a:extLst>
            </p:cNvPr>
            <p:cNvSpPr/>
            <p:nvPr/>
          </p:nvSpPr>
          <p:spPr>
            <a:xfrm>
              <a:off x="7156440" y="3832200"/>
              <a:ext cx="22035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73.600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3BAF542-CA35-4371-95CE-7F8FA80618D1}"/>
                </a:ext>
              </a:extLst>
            </p:cNvPr>
            <p:cNvSpPr/>
            <p:nvPr/>
          </p:nvSpPr>
          <p:spPr>
            <a:xfrm>
              <a:off x="6516720" y="3832200"/>
              <a:ext cx="639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Pafos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07926E-98B8-4AE0-B713-E6EDC4651C77}"/>
                </a:ext>
              </a:extLst>
            </p:cNvPr>
            <p:cNvSpPr/>
            <p:nvPr/>
          </p:nvSpPr>
          <p:spPr>
            <a:xfrm>
              <a:off x="7156440" y="3605039"/>
              <a:ext cx="22035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128.100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0769BD-D6C1-4C0B-8124-F0A37F271C60}"/>
                </a:ext>
              </a:extLst>
            </p:cNvPr>
            <p:cNvSpPr/>
            <p:nvPr/>
          </p:nvSpPr>
          <p:spPr>
            <a:xfrm>
              <a:off x="6516720" y="3605039"/>
              <a:ext cx="639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Larnaka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B7A1-12B9-4006-BDC4-12D5EF605C1D}"/>
                </a:ext>
              </a:extLst>
            </p:cNvPr>
            <p:cNvSpPr/>
            <p:nvPr/>
          </p:nvSpPr>
          <p:spPr>
            <a:xfrm>
              <a:off x="7156440" y="3378240"/>
              <a:ext cx="2203560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219.900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A35203B-45D8-45E0-A747-06C6435396DF}"/>
                </a:ext>
              </a:extLst>
            </p:cNvPr>
            <p:cNvSpPr/>
            <p:nvPr/>
          </p:nvSpPr>
          <p:spPr>
            <a:xfrm>
              <a:off x="6516720" y="3378240"/>
              <a:ext cx="639720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Limassol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17A42B-D016-4C82-87BA-507505775DFF}"/>
                </a:ext>
              </a:extLst>
            </p:cNvPr>
            <p:cNvSpPr/>
            <p:nvPr/>
          </p:nvSpPr>
          <p:spPr>
            <a:xfrm>
              <a:off x="7156440" y="3151080"/>
              <a:ext cx="22035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302.600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DF1C762-3F98-4EB4-A31A-2C9F72D252F6}"/>
                </a:ext>
              </a:extLst>
            </p:cNvPr>
            <p:cNvSpPr/>
            <p:nvPr/>
          </p:nvSpPr>
          <p:spPr>
            <a:xfrm>
              <a:off x="6516720" y="3151080"/>
              <a:ext cx="639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Nikozija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C278BBC-5623-456C-A8FE-0ED98741C196}"/>
                </a:ext>
              </a:extLst>
            </p:cNvPr>
            <p:cNvSpPr/>
            <p:nvPr/>
          </p:nvSpPr>
          <p:spPr>
            <a:xfrm>
              <a:off x="7156440" y="2924279"/>
              <a:ext cx="2203560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Število prebivalcev po regijah (2005)‏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F8C0E11-9001-42F7-B949-0C2A8931FB82}"/>
                </a:ext>
              </a:extLst>
            </p:cNvPr>
            <p:cNvSpPr/>
            <p:nvPr/>
          </p:nvSpPr>
          <p:spPr>
            <a:xfrm>
              <a:off x="6516720" y="2924279"/>
              <a:ext cx="639720" cy="226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341280" marR="0" lvl="0" indent="-34128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341280" algn="l"/>
                  <a:tab pos="790199" algn="l"/>
                  <a:tab pos="1239479" algn="l"/>
                  <a:tab pos="1688760" algn="l"/>
                  <a:tab pos="2138040" algn="l"/>
                  <a:tab pos="2587320" algn="l"/>
                  <a:tab pos="3036600" algn="l"/>
                  <a:tab pos="3485880" algn="l"/>
                  <a:tab pos="3935160" algn="l"/>
                  <a:tab pos="4384439" algn="l"/>
                  <a:tab pos="4833720" algn="l"/>
                  <a:tab pos="5282999" algn="l"/>
                  <a:tab pos="5732280" algn="l"/>
                  <a:tab pos="6181560" algn="l"/>
                  <a:tab pos="6630840" algn="l"/>
                  <a:tab pos="7080120" algn="l"/>
                  <a:tab pos="7529400" algn="l"/>
                  <a:tab pos="7978680" algn="l"/>
                  <a:tab pos="8427959" algn="l"/>
                  <a:tab pos="8877240" algn="l"/>
                  <a:tab pos="9326520" algn="l"/>
                </a:tabLst>
              </a:pPr>
              <a:r>
                <a:rPr lang="en-GB" sz="9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imes New Roman" pitchFamily="18"/>
                  <a:ea typeface="Times New Roman" pitchFamily="18"/>
                  <a:cs typeface="Times New Roman" pitchFamily="18"/>
                </a:rPr>
                <a:t>Regije</a:t>
              </a: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557A6BBB-3378-4B08-A28D-AEC577CC053B}"/>
                </a:ext>
              </a:extLst>
            </p:cNvPr>
            <p:cNvSpPr/>
            <p:nvPr/>
          </p:nvSpPr>
          <p:spPr>
            <a:xfrm>
              <a:off x="6516720" y="2924279"/>
              <a:ext cx="28432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7" name="Straight Connector 16">
              <a:extLst>
                <a:ext uri="{FF2B5EF4-FFF2-40B4-BE49-F238E27FC236}">
                  <a16:creationId xmlns:a16="http://schemas.microsoft.com/office/drawing/2014/main" id="{724BD14A-0F58-4FF6-8AF8-EFA5F61D2A52}"/>
                </a:ext>
              </a:extLst>
            </p:cNvPr>
            <p:cNvSpPr/>
            <p:nvPr/>
          </p:nvSpPr>
          <p:spPr>
            <a:xfrm>
              <a:off x="6516720" y="4059360"/>
              <a:ext cx="28432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8" name="Straight Connector 17">
              <a:extLst>
                <a:ext uri="{FF2B5EF4-FFF2-40B4-BE49-F238E27FC236}">
                  <a16:creationId xmlns:a16="http://schemas.microsoft.com/office/drawing/2014/main" id="{AFD64060-3ABF-4131-AD62-AF726059B62C}"/>
                </a:ext>
              </a:extLst>
            </p:cNvPr>
            <p:cNvSpPr/>
            <p:nvPr/>
          </p:nvSpPr>
          <p:spPr>
            <a:xfrm>
              <a:off x="6516720" y="2924279"/>
              <a:ext cx="1440" cy="113508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19" name="Straight Connector 18">
              <a:extLst>
                <a:ext uri="{FF2B5EF4-FFF2-40B4-BE49-F238E27FC236}">
                  <a16:creationId xmlns:a16="http://schemas.microsoft.com/office/drawing/2014/main" id="{543F5A25-8B74-4353-AA9E-DA10C1268DE5}"/>
                </a:ext>
              </a:extLst>
            </p:cNvPr>
            <p:cNvSpPr/>
            <p:nvPr/>
          </p:nvSpPr>
          <p:spPr>
            <a:xfrm>
              <a:off x="9360000" y="2924279"/>
              <a:ext cx="1440" cy="113508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0" name="Straight Connector 19">
              <a:extLst>
                <a:ext uri="{FF2B5EF4-FFF2-40B4-BE49-F238E27FC236}">
                  <a16:creationId xmlns:a16="http://schemas.microsoft.com/office/drawing/2014/main" id="{0413263B-B8E1-46CD-8064-01C37A524B69}"/>
                </a:ext>
              </a:extLst>
            </p:cNvPr>
            <p:cNvSpPr/>
            <p:nvPr/>
          </p:nvSpPr>
          <p:spPr>
            <a:xfrm>
              <a:off x="6516720" y="3151080"/>
              <a:ext cx="2843280" cy="179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1" name="Straight Connector 20">
              <a:extLst>
                <a:ext uri="{FF2B5EF4-FFF2-40B4-BE49-F238E27FC236}">
                  <a16:creationId xmlns:a16="http://schemas.microsoft.com/office/drawing/2014/main" id="{744F870A-B305-457A-9E1E-ACB8FDFD6EA2}"/>
                </a:ext>
              </a:extLst>
            </p:cNvPr>
            <p:cNvSpPr/>
            <p:nvPr/>
          </p:nvSpPr>
          <p:spPr>
            <a:xfrm>
              <a:off x="7156440" y="2924279"/>
              <a:ext cx="1440" cy="113508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2" name="Straight Connector 21">
              <a:extLst>
                <a:ext uri="{FF2B5EF4-FFF2-40B4-BE49-F238E27FC236}">
                  <a16:creationId xmlns:a16="http://schemas.microsoft.com/office/drawing/2014/main" id="{386E7B24-7A3F-434D-853B-50D8FB3E05BC}"/>
                </a:ext>
              </a:extLst>
            </p:cNvPr>
            <p:cNvSpPr/>
            <p:nvPr/>
          </p:nvSpPr>
          <p:spPr>
            <a:xfrm>
              <a:off x="6516720" y="3378240"/>
              <a:ext cx="2843280" cy="1440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3" name="Straight Connector 22">
              <a:extLst>
                <a:ext uri="{FF2B5EF4-FFF2-40B4-BE49-F238E27FC236}">
                  <a16:creationId xmlns:a16="http://schemas.microsoft.com/office/drawing/2014/main" id="{E99E8C4B-3DB0-48B6-95F2-F08B08CE88CB}"/>
                </a:ext>
              </a:extLst>
            </p:cNvPr>
            <p:cNvSpPr/>
            <p:nvPr/>
          </p:nvSpPr>
          <p:spPr>
            <a:xfrm>
              <a:off x="6516720" y="3605039"/>
              <a:ext cx="2843280" cy="180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  <p:sp>
          <p:nvSpPr>
            <p:cNvPr id="24" name="Straight Connector 23">
              <a:extLst>
                <a:ext uri="{FF2B5EF4-FFF2-40B4-BE49-F238E27FC236}">
                  <a16:creationId xmlns:a16="http://schemas.microsoft.com/office/drawing/2014/main" id="{0A07DDFA-A0FE-4133-B5E5-7D438F64897E}"/>
                </a:ext>
              </a:extLst>
            </p:cNvPr>
            <p:cNvSpPr/>
            <p:nvPr/>
          </p:nvSpPr>
          <p:spPr>
            <a:xfrm>
              <a:off x="6516720" y="3832200"/>
              <a:ext cx="2843280" cy="1439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48919" algn="l"/>
                  <a:tab pos="898199" algn="l"/>
                  <a:tab pos="1347480" algn="l"/>
                  <a:tab pos="1796760" algn="l"/>
                  <a:tab pos="2246040" algn="l"/>
                  <a:tab pos="2695320" algn="l"/>
                  <a:tab pos="3144600" algn="l"/>
                  <a:tab pos="3593880" algn="l"/>
                  <a:tab pos="4043159" algn="l"/>
                  <a:tab pos="4492440" algn="l"/>
                  <a:tab pos="4941719" algn="l"/>
                  <a:tab pos="5391000" algn="l"/>
                  <a:tab pos="5840280" algn="l"/>
                  <a:tab pos="6289560" algn="l"/>
                  <a:tab pos="6738840" algn="l"/>
                  <a:tab pos="7188120" algn="l"/>
                  <a:tab pos="7637400" algn="l"/>
                  <a:tab pos="8086679" algn="l"/>
                  <a:tab pos="8535960" algn="l"/>
                  <a:tab pos="8985240" algn="l"/>
                </a:tabLst>
              </a:pPr>
              <a:endParaRPr lang="sl-SI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Lucida Sans Unicode" pitchFamily="2"/>
                <a:cs typeface="Lucida Sans Unicode" pitchFamily="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9BF79-F9C6-4FF6-BFED-5038065D22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" y="277920"/>
            <a:ext cx="8229600" cy="1140120"/>
          </a:xfrm>
        </p:spPr>
        <p:txBody>
          <a:bodyPr wrap="none" lIns="90000" tIns="46800" rIns="90000" bIns="46800" anchorCtr="1">
            <a:spAutoFit/>
          </a:bodyPr>
          <a:lstStyle/>
          <a:p>
            <a:pPr lvl="0">
              <a:lnSpc>
                <a:spcPct val="100000"/>
              </a:lnSpc>
            </a:pPr>
            <a:r>
              <a:rPr lang="en-GB"/>
              <a:t>Religija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E7E7F-B6E5-42B4-B131-78AD0F4B20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599840"/>
            <a:ext cx="8229600" cy="4530960"/>
          </a:xfrm>
        </p:spPr>
        <p:txBody>
          <a:bodyPr wrap="none" lIns="90000" tIns="46800" rIns="90000" bIns="46800" anchor="t" anchorCtr="0">
            <a:spAutoFit/>
          </a:bodyPr>
          <a:lstStyle/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/>
              <a:t>Grški pravoslavni 78%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/>
              <a:t>Muslimani 18%</a:t>
            </a:r>
          </a:p>
          <a:p>
            <a:pPr lvl="0" indent="-341280">
              <a:lnSpc>
                <a:spcPct val="100000"/>
              </a:lnSpc>
              <a:buClr>
                <a:srgbClr val="FFFFCC"/>
              </a:buClr>
              <a:buSzPct val="75000"/>
              <a:buFont typeface="Wingdings" pitchFamily="2"/>
              <a:buChar char=""/>
            </a:pPr>
            <a:r>
              <a:rPr lang="en-GB"/>
              <a:t>Drugi 4%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9D939-878F-42D9-B062-88A909F4CE3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59280" y="2421000"/>
            <a:ext cx="3424320" cy="25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F50D8-CD83-4C47-82F6-645965BC60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2120" y="3645000"/>
            <a:ext cx="3522600" cy="264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ivze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slov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On-screen Show (4:3)</PresentationFormat>
  <Paragraphs>115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Privzeto</vt:lpstr>
      <vt:lpstr>Naslov1</vt:lpstr>
      <vt:lpstr>Ciper</vt:lpstr>
      <vt:lpstr>Osnovni podatki</vt:lpstr>
      <vt:lpstr>Lega in površje</vt:lpstr>
      <vt:lpstr>PowerPoint Presentation</vt:lpstr>
      <vt:lpstr>Podnebje</vt:lpstr>
      <vt:lpstr>Vodovja in reke</vt:lpstr>
      <vt:lpstr>Tla in rastje</vt:lpstr>
      <vt:lpstr>Prebivalstvo</vt:lpstr>
      <vt:lpstr>Religija</vt:lpstr>
      <vt:lpstr>Državna ureditev</vt:lpstr>
      <vt:lpstr>Ciper</vt:lpstr>
      <vt:lpstr>Turška republika Severni Ciper</vt:lpstr>
      <vt:lpstr>Zgodovina</vt:lpstr>
      <vt:lpstr>Gospodarstvo</vt:lpstr>
      <vt:lpstr>PowerPoint Presentation</vt:lpstr>
      <vt:lpstr>Promet</vt:lpstr>
      <vt:lpstr>Zanimivosti</vt:lpstr>
      <vt:lpstr>PowerPoint Presentation</vt:lpstr>
      <vt:lpstr>PowerPoint Presentation</vt:lpstr>
      <vt:lpstr>Viri in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2019-05-31T08:39:26Z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