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85" r:id="rId9"/>
    <p:sldId id="267" r:id="rId10"/>
    <p:sldId id="266" r:id="rId11"/>
    <p:sldId id="264" r:id="rId12"/>
    <p:sldId id="269" r:id="rId13"/>
    <p:sldId id="284" r:id="rId14"/>
    <p:sldId id="270" r:id="rId15"/>
    <p:sldId id="271" r:id="rId16"/>
    <p:sldId id="273" r:id="rId17"/>
    <p:sldId id="272" r:id="rId18"/>
    <p:sldId id="279" r:id="rId19"/>
    <p:sldId id="280" r:id="rId20"/>
    <p:sldId id="283" r:id="rId21"/>
    <p:sldId id="282" r:id="rId2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3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GOSPODARSTVO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18C-465C-A533-E69A727F747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18C-465C-A533-E69A727F747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18C-465C-A533-E69A727F747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Primarni sektor (večinoma kmetijstvo)</c:v>
                </c:pt>
                <c:pt idx="1">
                  <c:v>Sekundarni sektor (industrija in gradbeništvo)</c:v>
                </c:pt>
                <c:pt idx="2">
                  <c:v>Terciarni sektor (storitve)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0.03</c:v>
                </c:pt>
                <c:pt idx="1">
                  <c:v>0.2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8C-465C-A533-E69A727F7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5">
          <a:noFill/>
        </a:ln>
      </c:spPr>
    </c:plotArea>
    <c:legend>
      <c:legendPos val="t"/>
      <c:overlay val="0"/>
      <c:txPr>
        <a:bodyPr/>
        <a:lstStyle/>
        <a:p>
          <a:pPr>
            <a:defRPr sz="1400"/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1.9561017945631164E-2"/>
          <c:y val="0.36223169798458127"/>
          <c:w val="0.50700442087099051"/>
          <c:h val="0.63776830201541923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Prebivalstvo glede na vero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EA8-4A90-9E82-7CDEAE7E335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EA8-4A90-9E82-7CDEAE7E335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EA8-4A90-9E82-7CDEAE7E335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grški pravoslavni</c:v>
                </c:pt>
                <c:pt idx="1">
                  <c:v>muslimani</c:v>
                </c:pt>
                <c:pt idx="2">
                  <c:v>drugi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0.78</c:v>
                </c:pt>
                <c:pt idx="1">
                  <c:v>0.18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A8-4A90-9E82-7CDEAE7E3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7">
          <a:noFill/>
        </a:ln>
      </c:spPr>
    </c:plotArea>
    <c:legend>
      <c:legendPos val="t"/>
      <c:layout>
        <c:manualLayout>
          <c:xMode val="edge"/>
          <c:yMode val="edge"/>
          <c:wMode val="edge"/>
          <c:hMode val="edge"/>
          <c:x val="0.4694142804595981"/>
          <c:y val="0.26355508966951885"/>
          <c:w val="0.99280478301257469"/>
          <c:h val="0.500510470246946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sl-S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B012CDC5-EA51-45C4-A870-BA7FD993EB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64AA6DB9-B04F-40BF-B9FD-DC2DD7A5E8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A67AB8-E7A3-4E60-8544-EB8A0166E84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0C8429FD-CC16-4A54-8E63-5F6C1D0CB8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CEEB69C5-8C6B-47B7-9FD2-F6A881E5C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1DC53FA5-14C6-49C6-9DF4-1E5A534609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B0D4710-6EF9-43F4-94D1-C2A432262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AE519F8-49D7-41CC-AE2A-C11AE8B0199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stranske slike 1">
            <a:extLst>
              <a:ext uri="{FF2B5EF4-FFF2-40B4-BE49-F238E27FC236}">
                <a16:creationId xmlns:a16="http://schemas.microsoft.com/office/drawing/2014/main" id="{3367B14E-33C9-436E-92EF-67197C3524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Ograda opomb 2">
            <a:extLst>
              <a:ext uri="{FF2B5EF4-FFF2-40B4-BE49-F238E27FC236}">
                <a16:creationId xmlns:a16="http://schemas.microsoft.com/office/drawing/2014/main" id="{397EB34F-7903-41B0-810D-A45C700C52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1748" name="Ograda številke diapozitiva 3">
            <a:extLst>
              <a:ext uri="{FF2B5EF4-FFF2-40B4-BE49-F238E27FC236}">
                <a16:creationId xmlns:a16="http://schemas.microsoft.com/office/drawing/2014/main" id="{D1F7EB74-5C74-4867-9F23-A8793BEFB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fld id="{E88F674F-8644-4A1E-B572-59814A4813F6}" type="slidenum">
              <a:rPr lang="sl-SI" altLang="sl-SI">
                <a:latin typeface="Calibri" panose="020F0502020204030204" pitchFamily="34" charset="0"/>
              </a:rPr>
              <a:pPr/>
              <a:t>14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20">
            <a:extLst>
              <a:ext uri="{FF2B5EF4-FFF2-40B4-BE49-F238E27FC236}">
                <a16:creationId xmlns:a16="http://schemas.microsoft.com/office/drawing/2014/main" id="{E8355E87-91AE-4B78-B36E-42EEE44AD9DB}"/>
              </a:ext>
            </a:extLst>
          </p:cNvPr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32">
            <a:extLst>
              <a:ext uri="{FF2B5EF4-FFF2-40B4-BE49-F238E27FC236}">
                <a16:creationId xmlns:a16="http://schemas.microsoft.com/office/drawing/2014/main" id="{785A2F54-1BDA-423A-989C-42287E0A297F}"/>
              </a:ext>
            </a:extLst>
          </p:cNvPr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21">
            <a:extLst>
              <a:ext uri="{FF2B5EF4-FFF2-40B4-BE49-F238E27FC236}">
                <a16:creationId xmlns:a16="http://schemas.microsoft.com/office/drawing/2014/main" id="{80A60A4C-C2B3-40EE-A8B0-D9A32BC5B10C}"/>
              </a:ext>
            </a:extLst>
          </p:cNvPr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31">
            <a:extLst>
              <a:ext uri="{FF2B5EF4-FFF2-40B4-BE49-F238E27FC236}">
                <a16:creationId xmlns:a16="http://schemas.microsoft.com/office/drawing/2014/main" id="{E13992E0-625F-465F-B73D-EF82D620773B}"/>
              </a:ext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0" name="Ograda datuma 27">
            <a:extLst>
              <a:ext uri="{FF2B5EF4-FFF2-40B4-BE49-F238E27FC236}">
                <a16:creationId xmlns:a16="http://schemas.microsoft.com/office/drawing/2014/main" id="{799A6410-84ED-4E80-8AF6-A417E2F87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883FABBC-5971-4367-8446-182A1E8DAB0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1" name="Ograda noge 16">
            <a:extLst>
              <a:ext uri="{FF2B5EF4-FFF2-40B4-BE49-F238E27FC236}">
                <a16:creationId xmlns:a16="http://schemas.microsoft.com/office/drawing/2014/main" id="{A8D1B63F-9E48-4529-A3A5-D5F47B6C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Ograda številke diapozitiva 28">
            <a:extLst>
              <a:ext uri="{FF2B5EF4-FFF2-40B4-BE49-F238E27FC236}">
                <a16:creationId xmlns:a16="http://schemas.microsoft.com/office/drawing/2014/main" id="{79186519-A4A7-40FE-908D-CCA90E2D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42CB8BA7-3669-417C-82AA-6D1272FF92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185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E3D177D-D203-42DD-BC37-C3FB5705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86F3-8461-4271-9089-66B2063CCAC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4CA9BBDC-1902-47B6-B0D2-33CF23C9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3F2F9A0E-FD37-4744-BC77-B515D12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BEF93-8CDE-4FBB-8419-BDA8FA7372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600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FB53F645-4F53-424B-835E-E5E9BD8B3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" name="Enakokraki trikotnik 7">
            <a:extLst>
              <a:ext uri="{FF2B5EF4-FFF2-40B4-BE49-F238E27FC236}">
                <a16:creationId xmlns:a16="http://schemas.microsoft.com/office/drawing/2014/main" id="{068CA9DC-5987-46E6-9B26-AD5BC4D188EE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aven konektor 8">
            <a:extLst>
              <a:ext uri="{FF2B5EF4-FFF2-40B4-BE49-F238E27FC236}">
                <a16:creationId xmlns:a16="http://schemas.microsoft.com/office/drawing/2014/main" id="{AB626788-E47F-4BE2-91BB-C9723E6FAB1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F80A6AD3-15BC-46C4-997A-519B56A2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9CA9-3D42-46EC-9C18-16CBA102E2F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AD6584AD-34FB-48CC-A576-91BA0222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CBDAF4D4-B19C-4C7A-9FAA-8D8C6EA2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078C6-D486-4C8B-8A7D-CF60B6F850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385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AAC17ADA-50CC-408A-B0EA-3A053990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CE1E-DB6E-4DC1-AE60-4C990C74458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60D184D8-3C8A-4039-9CD4-0ED848F6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DD9BC400-689B-4650-8D64-D8A648BC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97861-6F5C-41A3-A6DB-8DFA6C4BA0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395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566A5282-3D9A-4C13-B1E2-6105C08D8E1D}"/>
              </a:ext>
            </a:extLst>
          </p:cNvPr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7">
            <a:extLst>
              <a:ext uri="{FF2B5EF4-FFF2-40B4-BE49-F238E27FC236}">
                <a16:creationId xmlns:a16="http://schemas.microsoft.com/office/drawing/2014/main" id="{D7A939BF-877E-49DD-BE9E-9299E2382DF8}"/>
              </a:ext>
            </a:extLst>
          </p:cNvPr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8CE2881C-7E0D-48C5-A07A-07DC189B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5DE95-78E8-4513-BFEA-CD237E240E2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04E44925-008A-4471-ACA4-768E359F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D14C672D-F93F-455A-AEFD-C1C9B458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7743260F-B7B6-44CD-AD70-7CFCE72A6C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122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1FDAEAF9-B768-40D9-BB4D-FE98FF54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5334-2ED2-4A07-A32E-FB352154F5B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F9029751-12CF-4D22-9FCA-E08A8104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C358F0AC-F1D6-47EC-8483-613FD9E4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B0494-06A8-457A-8AC6-E73D101FBA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303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C2EE3ADB-CB04-416F-A48F-5983E1E8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477A-1CD0-49B9-8039-5EDF66FAE41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AFB8B651-A504-42F9-89C3-97ADDAB5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DBB714F8-D932-45EC-A899-A89AD74A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32E80-4C82-4858-910E-02B6103515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330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nakokraki trikotnik 5">
            <a:extLst>
              <a:ext uri="{FF2B5EF4-FFF2-40B4-BE49-F238E27FC236}">
                <a16:creationId xmlns:a16="http://schemas.microsoft.com/office/drawing/2014/main" id="{060FDFEC-93E8-47FB-B768-47E8D3CB1EAE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">
            <a:extLst>
              <a:ext uri="{FF2B5EF4-FFF2-40B4-BE49-F238E27FC236}">
                <a16:creationId xmlns:a16="http://schemas.microsoft.com/office/drawing/2014/main" id="{AEFF0DA7-0B67-4191-BCA4-DC3570FF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881B-90DA-402C-9D27-53B4F98BD11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3">
            <a:extLst>
              <a:ext uri="{FF2B5EF4-FFF2-40B4-BE49-F238E27FC236}">
                <a16:creationId xmlns:a16="http://schemas.microsoft.com/office/drawing/2014/main" id="{6368B040-9C89-43D7-9CF7-107D0530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DECC6B87-1D5C-45A9-988E-75B1FB0C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9DE62-3E95-443D-8C43-35CCFC0C76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653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aven konektor 4">
            <a:extLst>
              <a:ext uri="{FF2B5EF4-FFF2-40B4-BE49-F238E27FC236}">
                <a16:creationId xmlns:a16="http://schemas.microsoft.com/office/drawing/2014/main" id="{BCD5AC86-2AEC-4BE4-8C31-E4DABCD03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" name="Enakokraki trikotnik 5">
            <a:extLst>
              <a:ext uri="{FF2B5EF4-FFF2-40B4-BE49-F238E27FC236}">
                <a16:creationId xmlns:a16="http://schemas.microsoft.com/office/drawing/2014/main" id="{65425303-48F8-474A-95D5-D0B518FED659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datuma 1">
            <a:extLst>
              <a:ext uri="{FF2B5EF4-FFF2-40B4-BE49-F238E27FC236}">
                <a16:creationId xmlns:a16="http://schemas.microsoft.com/office/drawing/2014/main" id="{12327B7C-8864-45AC-A4AB-7D426331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D5ECC-1E7C-4F9D-BD81-350C6AD5777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9888893E-7133-4CB2-B95A-EDD65937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3">
            <a:extLst>
              <a:ext uri="{FF2B5EF4-FFF2-40B4-BE49-F238E27FC236}">
                <a16:creationId xmlns:a16="http://schemas.microsoft.com/office/drawing/2014/main" id="{B6965E7A-F700-449A-9327-1F76781E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60C5-A660-4012-9A88-91B1970D59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613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>
            <a:extLst>
              <a:ext uri="{FF2B5EF4-FFF2-40B4-BE49-F238E27FC236}">
                <a16:creationId xmlns:a16="http://schemas.microsoft.com/office/drawing/2014/main" id="{E207FF4D-58A9-427E-BBE4-D97EDC1C4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" name="Raven konektor 9">
            <a:extLst>
              <a:ext uri="{FF2B5EF4-FFF2-40B4-BE49-F238E27FC236}">
                <a16:creationId xmlns:a16="http://schemas.microsoft.com/office/drawing/2014/main" id="{43D80328-3351-4ADF-8C6D-0407A2992FF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Enakokraki trikotnik 8">
            <a:extLst>
              <a:ext uri="{FF2B5EF4-FFF2-40B4-BE49-F238E27FC236}">
                <a16:creationId xmlns:a16="http://schemas.microsoft.com/office/drawing/2014/main" id="{D5DAD514-B9FD-4856-B692-103B8C0B68D7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vsebin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Ograda datuma 4">
            <a:extLst>
              <a:ext uri="{FF2B5EF4-FFF2-40B4-BE49-F238E27FC236}">
                <a16:creationId xmlns:a16="http://schemas.microsoft.com/office/drawing/2014/main" id="{96220C12-61A4-4F6B-BA7C-72800069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3D78-2803-414B-85DD-4C478B6C22E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612AF6A8-115D-4263-BB03-7CA51719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F5E20414-BCE1-48B1-9B88-57F07BD6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9901E-B4E1-4836-A010-3854A83EAE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071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>
            <a:extLst>
              <a:ext uri="{FF2B5EF4-FFF2-40B4-BE49-F238E27FC236}">
                <a16:creationId xmlns:a16="http://schemas.microsoft.com/office/drawing/2014/main" id="{330ED886-64E2-4416-AC57-257B47D7B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" name="Enakokraki trikotnik 8">
            <a:extLst>
              <a:ext uri="{FF2B5EF4-FFF2-40B4-BE49-F238E27FC236}">
                <a16:creationId xmlns:a16="http://schemas.microsoft.com/office/drawing/2014/main" id="{7EF5A117-1638-4091-A830-9BF54213E6E8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9">
            <a:extLst>
              <a:ext uri="{FF2B5EF4-FFF2-40B4-BE49-F238E27FC236}">
                <a16:creationId xmlns:a16="http://schemas.microsoft.com/office/drawing/2014/main" id="{73CD3B3D-AB40-4FA9-AFD4-63BAD1CF6B85}"/>
              </a:ext>
            </a:extLst>
          </p:cNvPr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4">
            <a:extLst>
              <a:ext uri="{FF2B5EF4-FFF2-40B4-BE49-F238E27FC236}">
                <a16:creationId xmlns:a16="http://schemas.microsoft.com/office/drawing/2014/main" id="{646C9650-FBA0-4E02-8BC6-54CC998F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D0421-95AF-4793-99D9-817308CC7C1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D2B29149-6EAF-42F5-913C-3ABBBC87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4CC57B99-6135-4789-9915-F7EEFF19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E513D-08CE-4CF7-B453-066939F171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130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21">
            <a:extLst>
              <a:ext uri="{FF2B5EF4-FFF2-40B4-BE49-F238E27FC236}">
                <a16:creationId xmlns:a16="http://schemas.microsoft.com/office/drawing/2014/main" id="{AD1CBFEB-81A9-40AA-9E61-78E2132E95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7" name="Ograda besedila 12">
            <a:extLst>
              <a:ext uri="{FF2B5EF4-FFF2-40B4-BE49-F238E27FC236}">
                <a16:creationId xmlns:a16="http://schemas.microsoft.com/office/drawing/2014/main" id="{6F72FF0B-3200-4E27-B25E-8F8BB4F988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C4F5DE14-B532-475B-95CF-B68A0D04B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2BF5B9-9F60-4611-A670-A9C1AF01965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2865869C-7834-43DC-86FE-A34E9D5AF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D3AEAB05-D200-4E9B-B80F-B770F19C4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966AAB42-1B9F-4442-BF1C-F0E3F1EE316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1" name="Raven konektor 27">
            <a:extLst>
              <a:ext uri="{FF2B5EF4-FFF2-40B4-BE49-F238E27FC236}">
                <a16:creationId xmlns:a16="http://schemas.microsoft.com/office/drawing/2014/main" id="{1A01BDBA-CA08-4286-869F-C5ABC60D3B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32" name="Raven konektor 28">
            <a:extLst>
              <a:ext uri="{FF2B5EF4-FFF2-40B4-BE49-F238E27FC236}">
                <a16:creationId xmlns:a16="http://schemas.microsoft.com/office/drawing/2014/main" id="{0B22B4A5-C79A-4A71-9FB9-7577E508F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5911D52E-FF24-459C-82CE-08121A561C4F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0" r:id="rId4"/>
    <p:sldLayoutId id="2147483681" r:id="rId5"/>
    <p:sldLayoutId id="2147483685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cyprus.org.cy/" TargetMode="External"/><Relationship Id="rId2" Type="http://schemas.openxmlformats.org/officeDocument/2006/relationships/hyperlink" Target="http://en.wikipedia.org/wiki/Cypr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.delo.si/clanek/151293" TargetMode="External"/><Relationship Id="rId5" Type="http://schemas.openxmlformats.org/officeDocument/2006/relationships/hyperlink" Target="http://europa.eu/about-eu/countries/member-countries/cyprus/index_sl.htm" TargetMode="External"/><Relationship Id="rId4" Type="http://schemas.openxmlformats.org/officeDocument/2006/relationships/hyperlink" Target="http://www.etocka.si/ciper-tudi-letos-raj-za-turist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reamdesign.si/wp-content/uploads/2013/05/ciper4.jpg">
            <a:extLst>
              <a:ext uri="{FF2B5EF4-FFF2-40B4-BE49-F238E27FC236}">
                <a16:creationId xmlns:a16="http://schemas.microsoft.com/office/drawing/2014/main" id="{11A1EEEB-E600-4343-8631-5A4890DF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5D5D3ACD-3D37-4255-A897-B64E8D542082}"/>
              </a:ext>
            </a:extLst>
          </p:cNvPr>
          <p:cNvSpPr/>
          <p:nvPr/>
        </p:nvSpPr>
        <p:spPr>
          <a:xfrm>
            <a:off x="2286000" y="1285875"/>
            <a:ext cx="4857750" cy="4500563"/>
          </a:xfrm>
          <a:prstGeom prst="ellipse">
            <a:avLst/>
          </a:prstGeom>
          <a:solidFill>
            <a:srgbClr val="FF66CC">
              <a:alpha val="59000"/>
            </a:srgbClr>
          </a:solidFill>
          <a:ln w="292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1BF9FCD-A3D0-471C-ADAB-1A8B280D9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63" y="2857500"/>
            <a:ext cx="3557587" cy="14287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CIPER</a:t>
            </a:r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8C66C026-8DC8-47F4-AE88-7BDF1261C1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15B047-82C8-4794-B9CA-AF7320EF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Aharoni" panose="02010803020104030203" pitchFamily="2" charset="-79"/>
                <a:cs typeface="Aharoni" panose="02010803020104030203" pitchFamily="2" charset="-79"/>
              </a:rPr>
              <a:t>REPUBLIKA CIPER</a:t>
            </a:r>
            <a:endParaRPr lang="sl-SI" altLang="sl-S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741039E-CD5B-4C9C-9686-0C170F6C83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Predsednik republike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, ki ga izvolijo vsake 5 let na splošnih volitvah, je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hkrati predsednik vlade</a:t>
            </a:r>
          </a:p>
          <a:p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Naloga: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imenuje ter odstavlja ministre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Enodomni Predstavniški dom ima po ustavi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80 članov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(izvolijo vsake 5 let na splošnih volitvah)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Volilno pravico imajo vsi ciprski državljani starejši od 18 let</a:t>
            </a:r>
          </a:p>
          <a:p>
            <a:endParaRPr lang="sl-SI" altLang="sl-SI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552B40FE-DD0E-4AA0-A0BA-93AD88DA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072063"/>
            <a:ext cx="1758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Nicos Anastasiades</a:t>
            </a:r>
          </a:p>
        </p:txBody>
      </p:sp>
      <p:pic>
        <p:nvPicPr>
          <p:cNvPr id="10" name="Slika 9" descr="ni.jpg">
            <a:extLst>
              <a:ext uri="{FF2B5EF4-FFF2-40B4-BE49-F238E27FC236}">
                <a16:creationId xmlns:a16="http://schemas.microsoft.com/office/drawing/2014/main" id="{9968EA79-5FA6-4290-B3DA-58BBD5C88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86063"/>
            <a:ext cx="394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 descr="delitev cipra.jpg">
            <a:extLst>
              <a:ext uri="{FF2B5EF4-FFF2-40B4-BE49-F238E27FC236}">
                <a16:creationId xmlns:a16="http://schemas.microsoft.com/office/drawing/2014/main" id="{951DBE36-C035-4071-B1B8-C1AF22E27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6063"/>
            <a:ext cx="3571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 descr="nnn.jpg">
            <a:extLst>
              <a:ext uri="{FF2B5EF4-FFF2-40B4-BE49-F238E27FC236}">
                <a16:creationId xmlns:a16="http://schemas.microsoft.com/office/drawing/2014/main" id="{04B9AA45-B8B2-49ED-AA50-61C11823F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714875"/>
            <a:ext cx="2414587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C3F2E0-17E7-4DB3-9606-247B3381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Aharoni" panose="02010803020104030203" pitchFamily="2" charset="-79"/>
                <a:cs typeface="Aharoni" panose="02010803020104030203" pitchFamily="2" charset="-79"/>
              </a:rPr>
              <a:t>RELIGIJA</a:t>
            </a:r>
            <a:endParaRPr lang="sl-SI" altLang="sl-S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4F3C369-7B85-4708-878E-F93E395272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Znan kot ena najbolj vernih držav v Evropski uniji</a:t>
            </a: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C053CA24-6D47-4ECD-BB48-26C11702354B}"/>
              </a:ext>
            </a:extLst>
          </p:cNvPr>
          <p:cNvGraphicFramePr>
            <a:graphicFrameLocks/>
          </p:cNvGraphicFramePr>
          <p:nvPr/>
        </p:nvGraphicFramePr>
        <p:xfrm>
          <a:off x="806450" y="2163763"/>
          <a:ext cx="4102100" cy="317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Raven puščični konektor 5">
            <a:extLst>
              <a:ext uri="{FF2B5EF4-FFF2-40B4-BE49-F238E27FC236}">
                <a16:creationId xmlns:a16="http://schemas.microsoft.com/office/drawing/2014/main" id="{A46FD572-0E06-4579-9A21-A4C311000BC8}"/>
              </a:ext>
            </a:extLst>
          </p:cNvPr>
          <p:cNvCxnSpPr/>
          <p:nvPr/>
        </p:nvCxnSpPr>
        <p:spPr>
          <a:xfrm>
            <a:off x="3929063" y="3643313"/>
            <a:ext cx="714375" cy="158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>
            <a:extLst>
              <a:ext uri="{FF2B5EF4-FFF2-40B4-BE49-F238E27FC236}">
                <a16:creationId xmlns:a16="http://schemas.microsoft.com/office/drawing/2014/main" id="{2D84053B-C477-4FD7-80A3-F5D384D45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357563"/>
            <a:ext cx="2286000" cy="6921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r>
              <a:rPr lang="sl-SI" altLang="sl-SI" sz="1300">
                <a:latin typeface="Arial Unicode MS" pitchFamily="34" charset="-128"/>
                <a:ea typeface="Arial Unicode MS" pitchFamily="34" charset="-128"/>
              </a:rPr>
              <a:t>Verske manjšine: Judje, protestanti, rimokatoličani, anglikanci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lika 10" descr="millertomatoes07202012.jpg">
            <a:extLst>
              <a:ext uri="{FF2B5EF4-FFF2-40B4-BE49-F238E27FC236}">
                <a16:creationId xmlns:a16="http://schemas.microsoft.com/office/drawing/2014/main" id="{D9E08AE2-EBB1-4F2A-83F5-CCDC15F27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5"/>
          <a:stretch>
            <a:fillRect/>
          </a:stretch>
        </p:blipFill>
        <p:spPr bwMode="auto">
          <a:xfrm>
            <a:off x="5629275" y="4572000"/>
            <a:ext cx="35147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6E97D6B-BBFD-49D0-B59D-C93C5A95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Aharoni" panose="02010803020104030203" pitchFamily="2" charset="-79"/>
                <a:cs typeface="Aharoni" panose="02010803020104030203" pitchFamily="2" charset="-79"/>
              </a:rPr>
              <a:t>KMETIJSTVO</a:t>
            </a:r>
            <a:endParaRPr lang="sl-SI" altLang="sl-S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F44BAFF-A1E3-4BE8-A59F-A569425E3B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1214438"/>
            <a:ext cx="8229600" cy="4937125"/>
          </a:xfrm>
        </p:spPr>
        <p:txBody>
          <a:bodyPr/>
          <a:lstStyle/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V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J delu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kmetijstvo manj pomembno kot je bilo, po delitvi otoka uspešno preusmerilo v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pridelovanje:</a:t>
            </a:r>
          </a:p>
          <a:p>
            <a:pPr lvl="1"/>
            <a:r>
              <a:rPr lang="sl-SI" altLang="sl-SI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Krompirja</a:t>
            </a:r>
          </a:p>
          <a:p>
            <a:pPr lvl="1"/>
            <a:r>
              <a:rPr lang="sl-SI" altLang="sl-SI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Povrtnin</a:t>
            </a:r>
          </a:p>
          <a:p>
            <a:pPr lvl="1"/>
            <a:r>
              <a:rPr lang="sl-SI" altLang="sl-SI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Južnega sadja za izvoz (pomaranče, limone, mandarine, grenivke)</a:t>
            </a:r>
          </a:p>
          <a:p>
            <a:pPr lvl="1"/>
            <a:r>
              <a:rPr lang="sl-SI" altLang="sl-SI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Grozdja</a:t>
            </a:r>
          </a:p>
          <a:p>
            <a:pPr lvl="1"/>
            <a:r>
              <a:rPr lang="sl-SI" altLang="sl-SI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Tobaka</a:t>
            </a:r>
          </a:p>
          <a:p>
            <a:pPr lvl="1"/>
            <a:r>
              <a:rPr lang="sl-SI" altLang="sl-SI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</a:rPr>
              <a:t>Pšenice </a:t>
            </a:r>
          </a:p>
          <a:p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Živinoreja je slabše razvita, predvsem za domače potrebe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Velik problem je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pomanjkanje vode za umetno namakanje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  <a:sym typeface="Wingdings" panose="05000000000000000000" pitchFamily="2" charset="2"/>
              </a:rPr>
              <a:t>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1993 so dogradili dva akvadukta iz           Z hribovja in 1997 odprli 1. tovarno za razsoljevanje morske vode</a:t>
            </a:r>
          </a:p>
        </p:txBody>
      </p:sp>
      <p:pic>
        <p:nvPicPr>
          <p:cNvPr id="20485" name="Slika 3" descr="ag.jpg">
            <a:extLst>
              <a:ext uri="{FF2B5EF4-FFF2-40B4-BE49-F238E27FC236}">
                <a16:creationId xmlns:a16="http://schemas.microsoft.com/office/drawing/2014/main" id="{74CCFA21-DE62-4265-8938-CB3573D2B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343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Slika 7" descr="ddddd.jpg">
            <a:extLst>
              <a:ext uri="{FF2B5EF4-FFF2-40B4-BE49-F238E27FC236}">
                <a16:creationId xmlns:a16="http://schemas.microsoft.com/office/drawing/2014/main" id="{A57FDC05-F4AF-4563-BD46-315935372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554538"/>
            <a:ext cx="30718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920BE0EB-973D-42BA-89C7-C42B6C3A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997C8217-F319-4A51-9A79-57133B18D5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21508" name="Slika 3" descr="cyprus_land_use_1973.jpg">
            <a:extLst>
              <a:ext uri="{FF2B5EF4-FFF2-40B4-BE49-F238E27FC236}">
                <a16:creationId xmlns:a16="http://schemas.microsoft.com/office/drawing/2014/main" id="{0772A0E1-0CBA-4E55-BA52-7104DAD23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b="28723"/>
          <a:stretch>
            <a:fillRect/>
          </a:stretch>
        </p:blipFill>
        <p:spPr bwMode="auto">
          <a:xfrm>
            <a:off x="0" y="642938"/>
            <a:ext cx="90646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lika 3" descr="BAKER (1).jpg">
            <a:extLst>
              <a:ext uri="{FF2B5EF4-FFF2-40B4-BE49-F238E27FC236}">
                <a16:creationId xmlns:a16="http://schemas.microsoft.com/office/drawing/2014/main" id="{9A3C3F1B-0581-4F35-A6AB-B2CDE6F04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14313"/>
            <a:ext cx="14001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Slika 6" descr="bentonit-na-studny-izolace.jpg">
            <a:extLst>
              <a:ext uri="{FF2B5EF4-FFF2-40B4-BE49-F238E27FC236}">
                <a16:creationId xmlns:a16="http://schemas.microsoft.com/office/drawing/2014/main" id="{DEDF8C2A-3D07-4634-8486-D29CC5A43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7188"/>
            <a:ext cx="165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3F568AC-6156-4B02-936F-9FBB4982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RUDARSTVO IN ENERGETIKA</a:t>
            </a:r>
            <a:endParaRPr lang="sl-SI" altLang="sl-SI">
              <a:latin typeface="Aharoni" panose="02010803020104030203" pitchFamily="2" charset="-79"/>
              <a:ea typeface="Arial Unicode MS" pitchFamily="34" charset="-128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B00769D-64BB-4FB2-B0CB-1C5AFEF9BE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Ciper je brez rud in fosilnih energijskih virov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J del: pridobivanje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sadra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in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bentonita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V antiki izjemno pomembna ležišča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bakra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 so zaradi prevelikega izkoriščanja v celoti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izčrpana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Skoraj vso električno energijo pridobijo v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termoelektrarnah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 na uvožena tekoča goriva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I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zkoriščanje sončne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in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vetrne energije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22534" name="Slika 4" descr="baker (2).jpg">
            <a:extLst>
              <a:ext uri="{FF2B5EF4-FFF2-40B4-BE49-F238E27FC236}">
                <a16:creationId xmlns:a16="http://schemas.microsoft.com/office/drawing/2014/main" id="{212C34EF-3CE3-4FE9-886C-F2AE26C92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786188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Slika 7" descr="nemm.JPG">
            <a:extLst>
              <a:ext uri="{FF2B5EF4-FFF2-40B4-BE49-F238E27FC236}">
                <a16:creationId xmlns:a16="http://schemas.microsoft.com/office/drawing/2014/main" id="{A2765469-0827-4986-81FB-5B5B69ECA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786188"/>
            <a:ext cx="38576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Slika 9" descr="Sončna-elektrarna-na-strehi-Osnovne-šole-Brinje.jpg">
            <a:extLst>
              <a:ext uri="{FF2B5EF4-FFF2-40B4-BE49-F238E27FC236}">
                <a16:creationId xmlns:a16="http://schemas.microsoft.com/office/drawing/2014/main" id="{9E01BF2A-DE03-422A-AEA1-15E14ED451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29003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Slika 10" descr="timthumb.jpg">
            <a:extLst>
              <a:ext uri="{FF2B5EF4-FFF2-40B4-BE49-F238E27FC236}">
                <a16:creationId xmlns:a16="http://schemas.microsoft.com/office/drawing/2014/main" id="{D7767546-AFD7-4E8C-AB1A-6A2E87DF5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5888"/>
            <a:ext cx="5286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1C26E1-2CBC-46E9-B8A7-1C466DFC6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Aharoni" panose="02010803020104030203" pitchFamily="2" charset="-79"/>
                <a:cs typeface="Aharoni" panose="02010803020104030203" pitchFamily="2" charset="-79"/>
              </a:rPr>
              <a:t>INDUSTRIJA</a:t>
            </a:r>
            <a:endParaRPr lang="sl-SI" altLang="sl-S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92659CE-FB94-4927-B9D7-C349B56562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J del: sta najpomembnejši izvozno usmerjeni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tekstilna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in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obutvena industrija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  <a:sym typeface="Wingdings" panose="05000000000000000000" pitchFamily="2" charset="2"/>
              </a:rPr>
              <a:t>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vse bolj ju ogroža konkurenca vzhodnoazijskih držav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Ob koncu 80. let in kasneje so razvili:</a:t>
            </a:r>
          </a:p>
          <a:p>
            <a:pPr lvl="1"/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Tobačna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pPr lvl="1"/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Kovinska</a:t>
            </a:r>
          </a:p>
          <a:p>
            <a:pPr lvl="1"/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Živilska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(predelava sadja in povrtnine, brezalkoholne pijače)</a:t>
            </a:r>
          </a:p>
          <a:p>
            <a:pPr lvl="1"/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Farmacevtska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pPr lvl="1"/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Petrokemična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(rafinerija nafte v Larnaki)</a:t>
            </a:r>
          </a:p>
          <a:p>
            <a:pPr lvl="1"/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Cementna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industrija</a:t>
            </a:r>
          </a:p>
        </p:txBody>
      </p:sp>
      <p:pic>
        <p:nvPicPr>
          <p:cNvPr id="23556" name="Slika 4" descr="Oil and Gas industry of cyprus.jpg">
            <a:extLst>
              <a:ext uri="{FF2B5EF4-FFF2-40B4-BE49-F238E27FC236}">
                <a16:creationId xmlns:a16="http://schemas.microsoft.com/office/drawing/2014/main" id="{B1252E23-90AF-4255-A671-7745CC46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589088"/>
            <a:ext cx="30003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Slika 3" descr="industr.jpg">
            <a:extLst>
              <a:ext uri="{FF2B5EF4-FFF2-40B4-BE49-F238E27FC236}">
                <a16:creationId xmlns:a16="http://schemas.microsoft.com/office/drawing/2014/main" id="{9B31D184-14C1-4F09-AA66-748BFC4BA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91440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AD3EA-7B07-404F-B4D2-8DB37240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Aharoni" panose="02010803020104030203" pitchFamily="2" charset="-79"/>
                <a:cs typeface="Aharoni" panose="02010803020104030203" pitchFamily="2" charset="-79"/>
              </a:rPr>
              <a:t>PROMET</a:t>
            </a:r>
            <a:endParaRPr lang="sl-SI" altLang="sl-S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2E5184F-BE7A-4560-8B62-5349E0ECCF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Posebnost otoka: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nima železniškega prometa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Razvit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 cestni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,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ladijski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(5. država na svetu po količini ladij),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letalski promet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(mednarodni letališči Larnaka in Pafos)</a:t>
            </a:r>
          </a:p>
        </p:txBody>
      </p:sp>
      <p:pic>
        <p:nvPicPr>
          <p:cNvPr id="24580" name="Slika 3" descr="airo.jpg">
            <a:extLst>
              <a:ext uri="{FF2B5EF4-FFF2-40B4-BE49-F238E27FC236}">
                <a16:creationId xmlns:a16="http://schemas.microsoft.com/office/drawing/2014/main" id="{ACF3277B-F221-46F3-8956-CAE106181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428875"/>
            <a:ext cx="2928937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Slika 7" descr="sss.gif">
            <a:extLst>
              <a:ext uri="{FF2B5EF4-FFF2-40B4-BE49-F238E27FC236}">
                <a16:creationId xmlns:a16="http://schemas.microsoft.com/office/drawing/2014/main" id="{A07C16E5-DB17-49C3-9652-8079F8D1B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/>
          <a:stretch>
            <a:fillRect/>
          </a:stretch>
        </p:blipFill>
        <p:spPr bwMode="auto">
          <a:xfrm>
            <a:off x="0" y="2428875"/>
            <a:ext cx="309721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Slika 8" descr="larnaca_airport_4_mainimg.jpg">
            <a:extLst>
              <a:ext uri="{FF2B5EF4-FFF2-40B4-BE49-F238E27FC236}">
                <a16:creationId xmlns:a16="http://schemas.microsoft.com/office/drawing/2014/main" id="{241B0D85-26B9-4EA1-A928-054ECE6A2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428875"/>
            <a:ext cx="32861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Slika 6" descr="Place_Image_56.jpg">
            <a:extLst>
              <a:ext uri="{FF2B5EF4-FFF2-40B4-BE49-F238E27FC236}">
                <a16:creationId xmlns:a16="http://schemas.microsoft.com/office/drawing/2014/main" id="{2CA89899-0C46-4882-AC1A-719321DFA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86250"/>
            <a:ext cx="4286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Slika 5" descr="MediaFile_104.jpg">
            <a:extLst>
              <a:ext uri="{FF2B5EF4-FFF2-40B4-BE49-F238E27FC236}">
                <a16:creationId xmlns:a16="http://schemas.microsoft.com/office/drawing/2014/main" id="{9F698326-8431-4058-994E-F2C99E34E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4857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lika 6" descr="coralbay_beach_long.jpg">
            <a:extLst>
              <a:ext uri="{FF2B5EF4-FFF2-40B4-BE49-F238E27FC236}">
                <a16:creationId xmlns:a16="http://schemas.microsoft.com/office/drawing/2014/main" id="{F18A8183-30C4-4630-ABFD-E9391091C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60721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A32AEA3-50BD-49BA-977F-F8BC8675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Aharoni" panose="02010803020104030203" pitchFamily="2" charset="-79"/>
                <a:cs typeface="Aharoni" panose="02010803020104030203" pitchFamily="2" charset="-79"/>
              </a:rPr>
              <a:t>TURIZEM</a:t>
            </a:r>
            <a:endParaRPr lang="sl-SI" altLang="sl-S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99F271D-C7CE-4D98-BD70-84C859ECC4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Ob delitvi otoka je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večina hotelov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ostala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 v S delu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otoka, vendar je tam nekdaj cvetoči turizem zaradi mednarodne zapore precej zamrl</a:t>
            </a:r>
          </a:p>
          <a:p>
            <a:pPr>
              <a:buFont typeface="Wingdings 3" panose="05040102010807070707" pitchFamily="18" charset="2"/>
              <a:buNone/>
            </a:pP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Nasprotno pa je v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J delu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doživel silovit razcvet in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postal eno najpomembnejših dejavnosti 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Načrtna je usmeritev v turizem srednjega in višjega razreda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Največ turistov prihaja iz VB, glavni središči sta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Larnaka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in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Pafos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Otok je mogoče prevoziti v nekaj urah, ponuja številne kotičke za raziskovanje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Znane so dolge peščene plaže, lahko se pohvalijo tudi s plažami, na katerih gnezdijo 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zaščitene želve karete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Vse več možnosti se odpira 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za ljubitelje kolesarjenja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 in 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planinarjenja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Gorovje Trodos se dviga dovolj visoko, zato je pozimi primeren za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smučanje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, poletje pa zaradi visokih temperatur idealno predvsem za plavanje</a:t>
            </a:r>
          </a:p>
          <a:p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29E272C7-A56A-4439-8921-D255769D9C2C}"/>
              </a:ext>
            </a:extLst>
          </p:cNvPr>
          <p:cNvCxnSpPr/>
          <p:nvPr/>
        </p:nvCxnSpPr>
        <p:spPr>
          <a:xfrm rot="5400000">
            <a:off x="1393826" y="1892300"/>
            <a:ext cx="214312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6" name="Slika 5" descr="paphos.jpg">
            <a:extLst>
              <a:ext uri="{FF2B5EF4-FFF2-40B4-BE49-F238E27FC236}">
                <a16:creationId xmlns:a16="http://schemas.microsoft.com/office/drawing/2014/main" id="{A6AE2A7A-610C-46C1-A3B9-079C36E2B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786313"/>
            <a:ext cx="30718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lika 7" descr="kk.jpg">
            <a:extLst>
              <a:ext uri="{FF2B5EF4-FFF2-40B4-BE49-F238E27FC236}">
                <a16:creationId xmlns:a16="http://schemas.microsoft.com/office/drawing/2014/main" id="{E0BC1828-1586-4C5D-92E4-523D8BBCA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57A4953C-8CDB-4990-90B1-86FBF407A9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00063"/>
            <a:ext cx="8229600" cy="5656262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sl-SI" altLang="sl-SI" sz="2000" b="1">
                <a:latin typeface="Arial Unicode MS" pitchFamily="34" charset="-128"/>
                <a:ea typeface="Arial Unicode MS" pitchFamily="34" charset="-128"/>
              </a:rPr>
              <a:t>KIRENIJA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Romantično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pristaniško mestece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na S obali otoka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Bizantinska trdnjava iz 10. st., kjer se nahaja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     najstarejša grška ladja, ki si jo kdajkoli izkopali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Neokrnjene plaže</a:t>
            </a:r>
          </a:p>
          <a:p>
            <a:endParaRPr lang="sl-SI" altLang="sl-SI" sz="1400"/>
          </a:p>
          <a:p>
            <a:endParaRPr lang="sl-SI" altLang="sl-SI"/>
          </a:p>
        </p:txBody>
      </p:sp>
      <p:pic>
        <p:nvPicPr>
          <p:cNvPr id="26628" name="Slika 5" descr="kii.jpg">
            <a:extLst>
              <a:ext uri="{FF2B5EF4-FFF2-40B4-BE49-F238E27FC236}">
                <a16:creationId xmlns:a16="http://schemas.microsoft.com/office/drawing/2014/main" id="{8441B97A-E9D0-48A2-9EB9-05AC38F18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638675"/>
            <a:ext cx="31845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Slika 6" descr="k33.jpg">
            <a:extLst>
              <a:ext uri="{FF2B5EF4-FFF2-40B4-BE49-F238E27FC236}">
                <a16:creationId xmlns:a16="http://schemas.microsoft.com/office/drawing/2014/main" id="{68906B9C-502B-42F9-9A53-D2682422E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0"/>
            <a:ext cx="42973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lika 7" descr="seeee.jpg">
            <a:extLst>
              <a:ext uri="{FF2B5EF4-FFF2-40B4-BE49-F238E27FC236}">
                <a16:creationId xmlns:a16="http://schemas.microsoft.com/office/drawing/2014/main" id="{21E3E112-7AE7-43EF-B854-9BFB0B664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1688"/>
            <a:ext cx="3098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Slika 5" descr="nikk.jpg">
            <a:extLst>
              <a:ext uri="{FF2B5EF4-FFF2-40B4-BE49-F238E27FC236}">
                <a16:creationId xmlns:a16="http://schemas.microsoft.com/office/drawing/2014/main" id="{3237B982-0607-4F34-9A54-6AFF3A2EC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71688"/>
            <a:ext cx="321468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B53AEBA5-8512-406B-BFE3-24D2F6034B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00063"/>
            <a:ext cx="8229600" cy="5656262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sl-SI" altLang="sl-SI" sz="2000" b="1">
                <a:latin typeface="Arial Unicode MS" pitchFamily="34" charset="-128"/>
                <a:ea typeface="Arial Unicode MS" pitchFamily="34" charset="-128"/>
              </a:rPr>
              <a:t>FAMAGUSTA</a:t>
            </a:r>
            <a:r>
              <a:rPr lang="sl-SI" altLang="sl-SI" sz="200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(Mesto duhov)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Območje na V obali otoka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Dolge peščene plaže s kristalno čistim morjem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Bogato z znamenitostmi: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  <a:sym typeface="Wingdings" panose="05000000000000000000" pitchFamily="2" charset="2"/>
              </a:rPr>
              <a:t> 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  <a:sym typeface="Wingdings" panose="05000000000000000000" pitchFamily="2" charset="2"/>
              </a:rPr>
              <a:t>srednjeveško obzidje z Othellovim stolpom iz 12. stoletja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  <a:sym typeface="Wingdings" panose="05000000000000000000" pitchFamily="2" charset="2"/>
              </a:rPr>
              <a:t>katedrala Sv. Nikolaja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  <a:sym typeface="Wingdings" panose="05000000000000000000" pitchFamily="2" charset="2"/>
              </a:rPr>
              <a:t>arheološki park Salamis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27653" name="Slika 3" descr="kii.jpg">
            <a:extLst>
              <a:ext uri="{FF2B5EF4-FFF2-40B4-BE49-F238E27FC236}">
                <a16:creationId xmlns:a16="http://schemas.microsoft.com/office/drawing/2014/main" id="{AD0EC686-B9B4-48C1-8BF6-8F023DDAF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321468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Slika 4" descr="Famagusta--beach-2-shutters.jpg">
            <a:extLst>
              <a:ext uri="{FF2B5EF4-FFF2-40B4-BE49-F238E27FC236}">
                <a16:creationId xmlns:a16="http://schemas.microsoft.com/office/drawing/2014/main" id="{CA674DFC-31CC-4135-85F4-A5B958638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500563"/>
            <a:ext cx="592931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Slika 8" descr="othh1.jpg">
            <a:extLst>
              <a:ext uri="{FF2B5EF4-FFF2-40B4-BE49-F238E27FC236}">
                <a16:creationId xmlns:a16="http://schemas.microsoft.com/office/drawing/2014/main" id="{1023B836-9F27-4C61-8F27-179A125E3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28575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Slika 9" descr="Salamis_2.jpg">
            <a:extLst>
              <a:ext uri="{FF2B5EF4-FFF2-40B4-BE49-F238E27FC236}">
                <a16:creationId xmlns:a16="http://schemas.microsoft.com/office/drawing/2014/main" id="{7E2C787D-CBBD-48CB-AF52-A9D10A2CA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0"/>
            <a:ext cx="3214687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ka:Location Cyprus in EU.PNG">
            <a:extLst>
              <a:ext uri="{FF2B5EF4-FFF2-40B4-BE49-F238E27FC236}">
                <a16:creationId xmlns:a16="http://schemas.microsoft.com/office/drawing/2014/main" id="{0B79B8BC-0110-461B-895F-7EB54EAC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0"/>
            <a:ext cx="8215312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Slika 4" descr="zastava">
            <a:extLst>
              <a:ext uri="{FF2B5EF4-FFF2-40B4-BE49-F238E27FC236}">
                <a16:creationId xmlns:a16="http://schemas.microsoft.com/office/drawing/2014/main" id="{677E0605-6F21-4B70-9FE7-D529B4A99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16331" r="24075" b="12895"/>
          <a:stretch>
            <a:fillRect/>
          </a:stretch>
        </p:blipFill>
        <p:spPr bwMode="auto">
          <a:xfrm>
            <a:off x="6715125" y="18573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05B3FD4-F47B-4AC2-82CB-0D901C5B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l-SI">
                <a:latin typeface="Aharoni" panose="02010803020104030203" pitchFamily="2" charset="-79"/>
                <a:cs typeface="Aharoni" panose="02010803020104030203" pitchFamily="2" charset="-79"/>
              </a:rPr>
              <a:t>OSNOVNI PODATKI</a:t>
            </a:r>
            <a:endParaRPr lang="sl-SI" altLang="sl-S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328225D-D52B-45FD-9D93-27F1A48FCD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GB" altLang="sl-SI" sz="1400" b="1">
                <a:latin typeface="Arial Unicode MS" pitchFamily="34" charset="-128"/>
                <a:ea typeface="Arial Unicode MS" pitchFamily="34" charset="-128"/>
              </a:rPr>
              <a:t>Uradno ime: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Kipriaki Dimokratia (grško), Kibris Cumhuriyeti (turško), Republika Ciper 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en-GB" altLang="sl-SI" sz="1400" b="1">
                <a:latin typeface="Arial Unicode MS" pitchFamily="34" charset="-128"/>
                <a:ea typeface="Arial Unicode MS" pitchFamily="34" charset="-128"/>
              </a:rPr>
              <a:t>Državna ureditev: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predsedniška republika z enodomnim parlamentom 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en-GB" altLang="sl-SI" sz="1400" b="1">
                <a:latin typeface="Arial Unicode MS" pitchFamily="34" charset="-128"/>
                <a:ea typeface="Arial Unicode MS" pitchFamily="34" charset="-128"/>
              </a:rPr>
              <a:t>Površina: 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9251 km</a:t>
            </a:r>
            <a:r>
              <a:rPr lang="en-GB" altLang="sl-SI" sz="1400" baseline="30000">
                <a:latin typeface="Arial Unicode MS" pitchFamily="34" charset="-128"/>
                <a:ea typeface="Arial Unicode MS" pitchFamily="34" charset="-128"/>
              </a:rPr>
              <a:t>2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(3355 km</a:t>
            </a:r>
            <a:r>
              <a:rPr lang="en-GB" altLang="sl-SI" sz="1400" baseline="30000">
                <a:latin typeface="Arial Unicode MS" pitchFamily="34" charset="-128"/>
                <a:ea typeface="Arial Unicode MS" pitchFamily="34" charset="-128"/>
              </a:rPr>
              <a:t>2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turški del)</a:t>
            </a:r>
            <a:r>
              <a:rPr lang="ar-SA" altLang="sl-SI" sz="1400">
                <a:latin typeface="Arial Unicode MS" pitchFamily="34" charset="-128"/>
                <a:ea typeface="Arial Unicode MS" pitchFamily="34" charset="-128"/>
              </a:rPr>
              <a:t>‏ 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en-GB" altLang="sl-SI" sz="1400" b="1">
                <a:latin typeface="Arial Unicode MS" pitchFamily="34" charset="-128"/>
                <a:ea typeface="Arial Unicode MS" pitchFamily="34" charset="-128"/>
              </a:rPr>
              <a:t>Število prebivalcev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: 855.000 (2005)</a:t>
            </a:r>
            <a:r>
              <a:rPr lang="ar-SA" altLang="sl-SI" sz="1400">
                <a:latin typeface="Arial Unicode MS" pitchFamily="34" charset="-128"/>
                <a:ea typeface="Arial Unicode MS" pitchFamily="34" charset="-128"/>
              </a:rPr>
              <a:t>‏ 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en-GB" altLang="sl-SI" sz="1400" b="1">
                <a:latin typeface="Arial Unicode MS" pitchFamily="34" charset="-128"/>
                <a:ea typeface="Arial Unicode MS" pitchFamily="34" charset="-128"/>
              </a:rPr>
              <a:t>Gostota poselitve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: 90 preb/km</a:t>
            </a:r>
            <a:r>
              <a:rPr lang="en-GB" altLang="sl-SI" sz="1400" baseline="30000">
                <a:latin typeface="Arial Unicode MS" pitchFamily="34" charset="-128"/>
                <a:ea typeface="Arial Unicode MS" pitchFamily="34" charset="-128"/>
              </a:rPr>
              <a:t>2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en-GB" altLang="sl-SI" sz="1400" b="1">
                <a:latin typeface="Arial Unicode MS" pitchFamily="34" charset="-128"/>
                <a:ea typeface="Arial Unicode MS" pitchFamily="34" charset="-128"/>
              </a:rPr>
              <a:t>Glavno mesto: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Nikozija (grško Levkosia, turško Lefkosa)</a:t>
            </a:r>
            <a:r>
              <a:rPr lang="ar-SA" altLang="sl-SI" sz="1400">
                <a:latin typeface="Arial Unicode MS" pitchFamily="34" charset="-128"/>
                <a:ea typeface="Arial Unicode MS" pitchFamily="34" charset="-128"/>
              </a:rPr>
              <a:t>‏ 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en-GB" altLang="sl-SI" sz="1400" b="1">
                <a:latin typeface="Arial Unicode MS" pitchFamily="34" charset="-128"/>
                <a:ea typeface="Arial Unicode MS" pitchFamily="34" charset="-128"/>
              </a:rPr>
              <a:t>Uradna jezika: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grški, turški 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en-GB" altLang="sl-SI" sz="1400" b="1">
                <a:latin typeface="Arial Unicode MS" pitchFamily="34" charset="-128"/>
                <a:ea typeface="Arial Unicode MS" pitchFamily="34" charset="-128"/>
              </a:rPr>
              <a:t>BDP: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$20.028/preb (2005)</a:t>
            </a:r>
            <a:r>
              <a:rPr lang="ar-SA" altLang="sl-SI" sz="1400">
                <a:latin typeface="Arial Unicode MS" pitchFamily="34" charset="-128"/>
                <a:ea typeface="Arial Unicode MS" pitchFamily="34" charset="-128"/>
              </a:rPr>
              <a:t>‏ 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en-GB" altLang="sl-SI" sz="1400" b="1">
                <a:latin typeface="Arial Unicode MS" pitchFamily="34" charset="-128"/>
                <a:ea typeface="Arial Unicode MS" pitchFamily="34" charset="-128"/>
              </a:rPr>
              <a:t>Denarni enoti: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ciprski funt (CYP), turška lira (TRL)</a:t>
            </a:r>
            <a:r>
              <a:rPr lang="ar-SA" altLang="sl-SI" sz="1400">
                <a:latin typeface="Arial Unicode MS" pitchFamily="34" charset="-128"/>
                <a:ea typeface="Arial Unicode MS" pitchFamily="34" charset="-128"/>
              </a:rPr>
              <a:t>‏ 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en-GB" altLang="sl-SI" sz="1400" b="1">
                <a:latin typeface="Arial Unicode MS" pitchFamily="34" charset="-128"/>
                <a:ea typeface="Arial Unicode MS" pitchFamily="34" charset="-128"/>
              </a:rPr>
              <a:t>Narodnostna sestava: 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Grki 77%, Turki 18%, drugi 5%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A594C2-BA05-4C3B-BD69-47045FDF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400" b="1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CIPER - ROJSTNI OTOK BOGINJE LJUBEZNI AFRODITE</a:t>
            </a:r>
            <a:endParaRPr lang="sl-SI" altLang="sl-SI" sz="2400">
              <a:ea typeface="Arial Unicode MS" pitchFamily="34" charset="-128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FAC1267-1C85-454F-AD61-07FFF3B7B6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Legenda pravi, da je otok 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rojstni kraj boginje ljubezni in lepote Afrodite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, o njenem rojstvu in večni mladosti pa obstaja več mitov, ki jih domačini radi pripovedujejo obiskovalcem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V upanju, da bi ostali večno mladi, mnogi preizkusijo v plavanju okoli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Afroditine skale</a:t>
            </a:r>
            <a:endParaRPr lang="sl-SI" altLang="sl-SI" sz="1400"/>
          </a:p>
        </p:txBody>
      </p:sp>
      <p:pic>
        <p:nvPicPr>
          <p:cNvPr id="28676" name="Slika 3" descr="Aphrodite-Hills.jpg">
            <a:extLst>
              <a:ext uri="{FF2B5EF4-FFF2-40B4-BE49-F238E27FC236}">
                <a16:creationId xmlns:a16="http://schemas.microsoft.com/office/drawing/2014/main" id="{F4EBDA69-B91E-4ABF-A4C5-228B5C85A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464343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Slika 4" descr="Cyprus_APHRODITE_4b695326fafd40b7b8b0ab963d34108f.JPG">
            <a:extLst>
              <a:ext uri="{FF2B5EF4-FFF2-40B4-BE49-F238E27FC236}">
                <a16:creationId xmlns:a16="http://schemas.microsoft.com/office/drawing/2014/main" id="{8C40D28F-0D17-41E4-B64A-AB666E464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14563"/>
            <a:ext cx="450056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Ograda vsebine 4" descr="2008-06-07-ab1.JPG">
            <a:extLst>
              <a:ext uri="{FF2B5EF4-FFF2-40B4-BE49-F238E27FC236}">
                <a16:creationId xmlns:a16="http://schemas.microsoft.com/office/drawing/2014/main" id="{7B82504F-DBFD-4E2B-B721-C9753EA90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7263"/>
            <a:ext cx="91440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59F116-262B-4421-AB5E-5FC1B0D7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Aharoni" panose="02010803020104030203" pitchFamily="2" charset="-79"/>
                <a:ea typeface="Arial Unicode MS" pitchFamily="34" charset="-128"/>
                <a:cs typeface="Aharoni" panose="02010803020104030203" pitchFamily="2" charset="-79"/>
              </a:rPr>
              <a:t>VIRI IN LITERATURA</a:t>
            </a:r>
            <a:endParaRPr lang="sl-SI" altLang="sl-SI">
              <a:latin typeface="Aharoni" panose="02010803020104030203" pitchFamily="2" charset="-79"/>
              <a:ea typeface="Arial Unicode MS" pitchFamily="34" charset="-128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D1F8B6D-6078-4AAA-93E0-F773095A7B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Jurij Senegačnik, Igor Lipovšek, Mirko Pak: EVROPA geografija za 3. letnik gimnazij, založba Modrijan, Ljubljana 2006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Wikipedia: stran o Cipru: </a:t>
            </a:r>
            <a:r>
              <a:rPr lang="sl-SI" altLang="sl-SI" sz="1400" u="sng">
                <a:latin typeface="Arial Unicode MS" pitchFamily="34" charset="-128"/>
                <a:ea typeface="Arial Unicode MS" pitchFamily="34" charset="-128"/>
                <a:hlinkClick r:id="rId2"/>
              </a:rPr>
              <a:t>http://en.wikipedia.org/wiki/Cyprus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Uradna stran urada za turizem na Cipru: </a:t>
            </a:r>
            <a:r>
              <a:rPr lang="sl-SI" altLang="sl-SI" sz="1400" u="sng">
                <a:latin typeface="Arial Unicode MS" pitchFamily="34" charset="-128"/>
                <a:ea typeface="Arial Unicode MS" pitchFamily="34" charset="-128"/>
                <a:hlinkClick r:id="rId3"/>
              </a:rPr>
              <a:t>www.visitcyprus.org.cy/</a:t>
            </a:r>
            <a:endParaRPr lang="sl-SI" altLang="sl-SI" sz="1400" u="sng">
              <a:latin typeface="Arial Unicode MS" pitchFamily="34" charset="-128"/>
              <a:ea typeface="Arial Unicode MS" pitchFamily="34" charset="-128"/>
            </a:endParaRP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  <a:hlinkClick r:id="rId4"/>
              </a:rPr>
              <a:t>http://www.etocka.si/ciper-tudi-letos-raj-za-turiste/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  <a:hlinkClick r:id="rId5"/>
              </a:rPr>
              <a:t>http://europa.eu/about-eu/countries/member-countries/cyprus/index_sl.htm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sv-SE" altLang="sl-SI" sz="1400">
                <a:latin typeface="Arial Unicode MS" pitchFamily="34" charset="-128"/>
                <a:ea typeface="Arial Unicode MS" pitchFamily="34" charset="-128"/>
              </a:rPr>
              <a:t>Karel Natek in Marjeta Natek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: Države sveta 2000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Časopis Delo, članek: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  <a:hlinkClick r:id="rId6"/>
              </a:rPr>
              <a:t>http://m.delo.si/clanek/151293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182B56-60DF-4421-A034-D78AECAD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l-SI">
                <a:latin typeface="Aharoni" panose="02010803020104030203" pitchFamily="2" charset="-79"/>
                <a:cs typeface="Aharoni" panose="02010803020104030203" pitchFamily="2" charset="-79"/>
              </a:rPr>
              <a:t>LEGA IN POVR</a:t>
            </a:r>
            <a:r>
              <a:rPr lang="en-GB" altLang="sl-SI" sz="2800" b="1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GB" altLang="sl-SI">
                <a:latin typeface="Aharoni" panose="02010803020104030203" pitchFamily="2" charset="-79"/>
                <a:cs typeface="Aharoni" panose="02010803020104030203" pitchFamily="2" charset="-79"/>
              </a:rPr>
              <a:t>JE</a:t>
            </a:r>
            <a:endParaRPr lang="sl-SI" altLang="sl-S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A7EF61F-2B1B-47DB-8585-5BBF2C27503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Leži na istoimenskem otoku v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V 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delu Sredozemskega morja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225 km dolg in 90 km širok otok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JZ del obsega iz magmatskih kamnin zgrajeno hribovje Troodos 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  <a:sym typeface="Wingdings" panose="05000000000000000000" pitchFamily="2" charset="2"/>
              </a:rPr>
              <a:t>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najvišji vrh Chionistra (tudi imenovan Olympus) -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1951m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R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avnin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a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Mesaoria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  <a:sym typeface="Wingdings" panose="05000000000000000000" pitchFamily="2" charset="2"/>
              </a:rPr>
              <a:t> 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po nastanku tektonska udorina med Troodosom na J in Kirenejskim hribovjem na S, zapolnjena s terciarnimi in kvartarnimi naplavinami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Po S delu otoka se vleče 150km dolgo Kirenejsko hribovje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  <a:sym typeface="Wingdings" panose="05000000000000000000" pitchFamily="2" charset="2"/>
              </a:rPr>
              <a:t> 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iz jurskih apnencev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  <a:sym typeface="Wingdings" panose="05000000000000000000" pitchFamily="2" charset="2"/>
              </a:rPr>
              <a:t> p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roti SV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se 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nadaljuje na dolg polotok Karpassos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endParaRPr lang="sl-SI" altLang="sl-SI"/>
          </a:p>
        </p:txBody>
      </p:sp>
      <p:pic>
        <p:nvPicPr>
          <p:cNvPr id="11268" name="Picture 2" descr="ciper">
            <a:extLst>
              <a:ext uri="{FF2B5EF4-FFF2-40B4-BE49-F238E27FC236}">
                <a16:creationId xmlns:a16="http://schemas.microsoft.com/office/drawing/2014/main" id="{B1BBD9A1-7EB7-4B6D-8AD5-BBFD7FBD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5763"/>
            <a:ext cx="4143375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iper topografija">
            <a:extLst>
              <a:ext uri="{FF2B5EF4-FFF2-40B4-BE49-F238E27FC236}">
                <a16:creationId xmlns:a16="http://schemas.microsoft.com/office/drawing/2014/main" id="{00564E94-EABF-4190-9870-2C93491C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041775"/>
            <a:ext cx="44291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FAF830-B4BC-455C-BA7F-7672D8AB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l-SI">
                <a:latin typeface="Aharoni" panose="02010803020104030203" pitchFamily="2" charset="-79"/>
                <a:cs typeface="Aharoni" panose="02010803020104030203" pitchFamily="2" charset="-79"/>
              </a:rPr>
              <a:t>PODNEBJE</a:t>
            </a:r>
            <a:endParaRPr lang="sl-SI" altLang="sl-S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7F83E11-E519-4630-974C-683C798F61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Sredozemsk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o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V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roč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a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poletj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a, 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mil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e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zim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e</a:t>
            </a:r>
          </a:p>
          <a:p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Večina padavin od novembra do marca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  <a:sym typeface="Wingdings" panose="05000000000000000000" pitchFamily="2" charset="2"/>
              </a:rPr>
              <a:t> 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v osrednji ravnini 350-500mm, v hribovju do 1000mm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2D28281-432F-465F-9B78-1EDA4DE71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2500313"/>
            <a:ext cx="3071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r>
              <a:rPr lang="sl-SI" altLang="sl-SI" sz="1200">
                <a:latin typeface="Arial Unicode MS" pitchFamily="34" charset="-128"/>
                <a:ea typeface="Arial Unicode MS" pitchFamily="34" charset="-128"/>
              </a:rPr>
              <a:t>PRIMER:</a:t>
            </a:r>
          </a:p>
          <a:p>
            <a:r>
              <a:rPr lang="sl-SI" altLang="sl-SI" sz="1200">
                <a:latin typeface="Arial Unicode MS" pitchFamily="34" charset="-128"/>
                <a:ea typeface="Arial Unicode MS" pitchFamily="34" charset="-128"/>
              </a:rPr>
              <a:t>Nikozija (januarska temperatura: 10</a:t>
            </a:r>
            <a:r>
              <a:rPr lang="sl-SI" altLang="sl-SI" sz="1200" baseline="30000">
                <a:latin typeface="Arial Unicode MS" pitchFamily="34" charset="-128"/>
                <a:ea typeface="Arial Unicode MS" pitchFamily="34" charset="-128"/>
              </a:rPr>
              <a:t>o</a:t>
            </a:r>
            <a:r>
              <a:rPr lang="sl-SI" altLang="sl-SI" sz="1200">
                <a:latin typeface="Arial Unicode MS" pitchFamily="34" charset="-128"/>
                <a:ea typeface="Arial Unicode MS" pitchFamily="34" charset="-128"/>
              </a:rPr>
              <a:t>C, julijska temperatura 28,4</a:t>
            </a:r>
            <a:r>
              <a:rPr lang="sl-SI" altLang="sl-SI" sz="1200" baseline="30000">
                <a:latin typeface="Arial Unicode MS" pitchFamily="34" charset="-128"/>
                <a:ea typeface="Arial Unicode MS" pitchFamily="34" charset="-128"/>
              </a:rPr>
              <a:t>o</a:t>
            </a:r>
            <a:r>
              <a:rPr lang="sl-SI" altLang="sl-SI" sz="1200">
                <a:latin typeface="Arial Unicode MS" pitchFamily="34" charset="-128"/>
                <a:ea typeface="Arial Unicode MS" pitchFamily="34" charset="-128"/>
              </a:rPr>
              <a:t>C, 439 mm padavin)</a:t>
            </a:r>
            <a:r>
              <a:rPr lang="sl-SI" altLang="sl-SI" sz="800">
                <a:latin typeface="Arial Unicode MS" pitchFamily="34" charset="-128"/>
                <a:ea typeface="Arial Unicode MS" pitchFamily="34" charset="-128"/>
              </a:rPr>
              <a:t> </a:t>
            </a:r>
            <a:endParaRPr lang="sl-SI" altLang="sl-SI"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4100" name="Picture 4" descr="nikosia">
            <a:extLst>
              <a:ext uri="{FF2B5EF4-FFF2-40B4-BE49-F238E27FC236}">
                <a16:creationId xmlns:a16="http://schemas.microsoft.com/office/drawing/2014/main" id="{FD410006-82F7-43C8-8C73-F6BEFA614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500438"/>
            <a:ext cx="250666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pafos">
            <a:extLst>
              <a:ext uri="{FF2B5EF4-FFF2-40B4-BE49-F238E27FC236}">
                <a16:creationId xmlns:a16="http://schemas.microsoft.com/office/drawing/2014/main" id="{5943A504-2E7B-4B5D-AE26-203F8C95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857625"/>
            <a:ext cx="38814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lika 6" descr="1a.jpg">
            <a:extLst>
              <a:ext uri="{FF2B5EF4-FFF2-40B4-BE49-F238E27FC236}">
                <a16:creationId xmlns:a16="http://schemas.microsoft.com/office/drawing/2014/main" id="{E1B6E580-C689-48FB-BFE8-A193919EB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72481CF-188F-4F76-8A50-9072FDAA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l-SI">
                <a:latin typeface="Aharoni" panose="02010803020104030203" pitchFamily="2" charset="-79"/>
                <a:cs typeface="Aharoni" panose="02010803020104030203" pitchFamily="2" charset="-79"/>
              </a:rPr>
              <a:t>VODOVJA IN REKE</a:t>
            </a:r>
            <a:endParaRPr lang="sl-SI" altLang="sl-S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0CEE860-9D41-44FE-A6E1-F9CB576E34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Vodni tokovi so kratki in poleti večinoma presahnejo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N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ajdaljša reka je Pedieos (100 km) - izvira v gorovju 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     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Troodos, teče skozi ravnino Mesaorio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,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skozi prestolnico 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     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Nikozijo,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izliva 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v zalivu Famagusta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</p:txBody>
      </p:sp>
      <p:pic>
        <p:nvPicPr>
          <p:cNvPr id="4" name="Slika 3" descr="panoramio.jpg">
            <a:extLst>
              <a:ext uri="{FF2B5EF4-FFF2-40B4-BE49-F238E27FC236}">
                <a16:creationId xmlns:a16="http://schemas.microsoft.com/office/drawing/2014/main" id="{11FFB75B-3974-49DB-8E2D-09C5E84FB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lika 4" descr="cc.jpg">
            <a:extLst>
              <a:ext uri="{FF2B5EF4-FFF2-40B4-BE49-F238E27FC236}">
                <a16:creationId xmlns:a16="http://schemas.microsoft.com/office/drawing/2014/main" id="{59691C07-881F-4B37-9745-9C5B3C4B5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36576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Slika 3" descr="c.jpg">
            <a:extLst>
              <a:ext uri="{FF2B5EF4-FFF2-40B4-BE49-F238E27FC236}">
                <a16:creationId xmlns:a16="http://schemas.microsoft.com/office/drawing/2014/main" id="{FBC28493-ED3E-4AA2-9AEF-51C498B4B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2571750"/>
            <a:ext cx="3389312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0557FB2-CEB2-4F89-8891-39B4F949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l-SI">
                <a:latin typeface="Aharoni" panose="02010803020104030203" pitchFamily="2" charset="-79"/>
                <a:cs typeface="Aharoni" panose="02010803020104030203" pitchFamily="2" charset="-79"/>
              </a:rPr>
              <a:t>TLA IN RASTJE</a:t>
            </a:r>
            <a:endParaRPr lang="sl-SI" altLang="sl-S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E7AD5ED-EC21-4799-838C-C99A1C6876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Najrodovitnejša tla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 na mlajših naplavinah</a:t>
            </a:r>
            <a:r>
              <a:rPr lang="en-GB" altLang="sl-SI" sz="1400">
                <a:latin typeface="Arial Unicode MS" pitchFamily="34" charset="-128"/>
                <a:ea typeface="Arial Unicode MS" pitchFamily="34" charset="-128"/>
              </a:rPr>
              <a:t> v osrednji ravnini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, vendar so precejšnja območja prizadeta zaradi erozije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Rastje v nižjih legah je makija, višje so ohranjeni ostanki nekdanjih gozdov (bor, hrast, cipresa, libanonska cedra)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Obsežne površine so pogozdili z borovci in evkalipti, tako da gozdovi pokrivajo že 20% površine</a:t>
            </a:r>
          </a:p>
        </p:txBody>
      </p:sp>
      <p:pic>
        <p:nvPicPr>
          <p:cNvPr id="14342" name="Slika 6" descr="ccccc.jpg">
            <a:extLst>
              <a:ext uri="{FF2B5EF4-FFF2-40B4-BE49-F238E27FC236}">
                <a16:creationId xmlns:a16="http://schemas.microsoft.com/office/drawing/2014/main" id="{FFFCE85B-FF3B-4254-841F-4EEEE3E24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Slika 7" descr="ccccccccc.JPG">
            <a:extLst>
              <a:ext uri="{FF2B5EF4-FFF2-40B4-BE49-F238E27FC236}">
                <a16:creationId xmlns:a16="http://schemas.microsoft.com/office/drawing/2014/main" id="{7CD1552D-839E-4A4E-BEF6-CC6244ABC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857750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Slika 8" descr="1.jpg">
            <a:extLst>
              <a:ext uri="{FF2B5EF4-FFF2-40B4-BE49-F238E27FC236}">
                <a16:creationId xmlns:a16="http://schemas.microsoft.com/office/drawing/2014/main" id="{62656977-E34B-4BBD-B9E5-F99FE1DC2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571750"/>
            <a:ext cx="33464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Slika 5" descr="ccc.jpg">
            <a:extLst>
              <a:ext uri="{FF2B5EF4-FFF2-40B4-BE49-F238E27FC236}">
                <a16:creationId xmlns:a16="http://schemas.microsoft.com/office/drawing/2014/main" id="{6BC84EAC-4546-4635-A3E9-FD4E1BF2C8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857750"/>
            <a:ext cx="33575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08131E-9631-44E4-AA50-1FF90408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Aharoni" panose="02010803020104030203" pitchFamily="2" charset="-79"/>
                <a:cs typeface="Aharoni" panose="02010803020104030203" pitchFamily="2" charset="-79"/>
              </a:rPr>
              <a:t>CIPER – ENOTNA DR</a:t>
            </a:r>
            <a:r>
              <a:rPr lang="sl-SI" altLang="sl-SI" sz="2900" b="1">
                <a:latin typeface="Arial Black" panose="020B0A04020102020204" pitchFamily="34" charset="0"/>
                <a:cs typeface="Gisha" panose="020B0502040204020203" pitchFamily="34" charset="-79"/>
              </a:rPr>
              <a:t>Ž</a:t>
            </a:r>
            <a:r>
              <a:rPr lang="sl-SI" altLang="sl-SI">
                <a:latin typeface="Aharoni" panose="02010803020104030203" pitchFamily="2" charset="-79"/>
                <a:cs typeface="Aharoni" panose="02010803020104030203" pitchFamily="2" charset="-79"/>
              </a:rPr>
              <a:t>AVA</a:t>
            </a:r>
            <a:r>
              <a:rPr lang="sl-SI" altLang="sl-SI"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A77AF01-8662-43D5-A341-BB1FDBEE1F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Razdeljen politično, etnično in religijsko na </a:t>
            </a:r>
            <a:r>
              <a:rPr lang="sl-SI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dva popolnoma različna dela</a:t>
            </a:r>
            <a:r>
              <a:rPr lang="sl-SI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oziroma na dve državi</a:t>
            </a:r>
            <a:endParaRPr lang="sl-SI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ZGODOVINA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Vladarji daleč v preteklosti: Asirska ljudstva, Egipčani, Perzijci, Rimljani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l. 1959 britanska kolonija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Večinsko grško prebivalstvo si je prizadevalo za priključitev Grčiji, čemur so nasprotovali Turki na 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 osamosvojitvi 1960 država ni ostala dolgo enotna, trenja med skupnostma so se še povečala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Častniki iz vrst ciprskih Grkov so ob podpori vojaške hunte iz Grčije l. 1974 izvedli državni udar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Turčija je na S del otoka poslala svojo vojsko, da bi zaščitila tamkajšnjo turško skupnost.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Ciper se je razdelil na 2 dela, ciprski Turki pa so l. 1984 razglasili neodvisno Turško republiko Severni Ciper, ki je razen Turčije ni priznala nobena druga država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Danes skupnosti živita povsem ločeno</a:t>
            </a:r>
            <a:r>
              <a:rPr lang="sl-SI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 del: 95 % Grkov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del: 99 % Turkov</a:t>
            </a:r>
            <a:endParaRPr lang="sl-SI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 prečkanju meje med S in J Ciprom je še vedno potrebno pokazati potni list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3E2FBA4-2147-4F72-ADFF-9794BC2E5FD4}"/>
              </a:ext>
            </a:extLst>
          </p:cNvPr>
          <p:cNvSpPr/>
          <p:nvPr/>
        </p:nvSpPr>
        <p:spPr>
          <a:xfrm>
            <a:off x="4572000" y="4500563"/>
            <a:ext cx="2786063" cy="646112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Ločuje jih razmejitvena črta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(t. i. Atilova črta), ob njej razporejene mirovne sile OZN</a:t>
            </a:r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FB796CC5-B546-4B34-B5A5-E203B6D4D4E0}"/>
              </a:ext>
            </a:extLst>
          </p:cNvPr>
          <p:cNvCxnSpPr/>
          <p:nvPr/>
        </p:nvCxnSpPr>
        <p:spPr>
          <a:xfrm>
            <a:off x="2786063" y="4857750"/>
            <a:ext cx="1714500" cy="158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6C78FBC0-0FC8-4008-8096-05B44CD6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484A9359-B730-41E2-93AA-A659B11FCE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16388" name="Picture 2" descr="C:\Users\Sergio\Downloads\IMAG0625.jpg">
            <a:extLst>
              <a:ext uri="{FF2B5EF4-FFF2-40B4-BE49-F238E27FC236}">
                <a16:creationId xmlns:a16="http://schemas.microsoft.com/office/drawing/2014/main" id="{BD34B1C9-8235-4584-A665-05B58826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247" r="14583" b="11726"/>
          <a:stretch>
            <a:fillRect/>
          </a:stretch>
        </p:blipFill>
        <p:spPr bwMode="auto">
          <a:xfrm>
            <a:off x="0" y="50006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6B06A1-D27B-454B-B8A2-20156AE2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Aharoni" panose="02010803020104030203" pitchFamily="2" charset="-79"/>
                <a:cs typeface="Aharoni" panose="02010803020104030203" pitchFamily="2" charset="-79"/>
              </a:rPr>
              <a:t>GOSPODARSTVO</a:t>
            </a:r>
            <a:endParaRPr lang="sl-SI" altLang="sl-S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2240D03-63EB-48E6-968F-FF97D2C6C4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Včasih stabilno gospodarstvo, tujim vlagateljem omogočalo velike davčne olajšave se je v letu 2013 tako močno zamajalo, da je potrebovalo celo pomoč Evropske unije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Delitev Cipra 1974 je prinesla velike gospodarske spremembe na dotlej pretežno kmetijski otok</a:t>
            </a: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Čeprav so v turškem delu ostali 1/3 tovarn, več kot 1/2 obdelovalne zemlje, 2/3 turističnih zmogljivosti in glavno pristanišče, si je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J del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v nekaj letih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odlično opomogel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, razvoj v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S delu </a:t>
            </a:r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pa je zelo </a:t>
            </a:r>
            <a:r>
              <a:rPr lang="sl-SI" altLang="sl-SI" sz="1400" b="1">
                <a:latin typeface="Arial Unicode MS" pitchFamily="34" charset="-128"/>
                <a:ea typeface="Arial Unicode MS" pitchFamily="34" charset="-128"/>
              </a:rPr>
              <a:t>počasen</a:t>
            </a:r>
            <a:endParaRPr lang="sl-SI" altLang="sl-SI" sz="1400">
              <a:latin typeface="Arial Unicode MS" pitchFamily="34" charset="-128"/>
              <a:ea typeface="Arial Unicode MS" pitchFamily="34" charset="-128"/>
            </a:endParaRPr>
          </a:p>
          <a:p>
            <a:r>
              <a:rPr lang="sl-SI" altLang="sl-SI" sz="1400">
                <a:latin typeface="Arial Unicode MS" pitchFamily="34" charset="-128"/>
                <a:ea typeface="Arial Unicode MS" pitchFamily="34" charset="-128"/>
              </a:rPr>
              <a:t>V 90. letih je Ciper postal pomemben davčni paradiž z ustrezno lego med Evropo in Bližnjim vzhodom</a:t>
            </a:r>
          </a:p>
          <a:p>
            <a:endParaRPr lang="sl-SI" altLang="sl-SI"/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E116F0BB-CB8B-49D8-81A0-62950B1FE8AB}"/>
              </a:ext>
            </a:extLst>
          </p:cNvPr>
          <p:cNvGraphicFramePr>
            <a:graphicFrameLocks/>
          </p:cNvGraphicFramePr>
          <p:nvPr/>
        </p:nvGraphicFramePr>
        <p:xfrm>
          <a:off x="2163763" y="3092450"/>
          <a:ext cx="5745162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">
  <a:themeElements>
    <a:clrScheme name="Izvor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zvo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zvor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Izvor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1188</Words>
  <Application>Microsoft Office PowerPoint</Application>
  <PresentationFormat>On-screen Show (4:3)</PresentationFormat>
  <Paragraphs>127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Aharoni</vt:lpstr>
      <vt:lpstr>Arial</vt:lpstr>
      <vt:lpstr>Arial Black</vt:lpstr>
      <vt:lpstr>Arial Unicode MS</vt:lpstr>
      <vt:lpstr>Bookman Old Style</vt:lpstr>
      <vt:lpstr>Calibri</vt:lpstr>
      <vt:lpstr>Gill Sans MT</vt:lpstr>
      <vt:lpstr>Wingdings</vt:lpstr>
      <vt:lpstr>Wingdings 3</vt:lpstr>
      <vt:lpstr>Izvor</vt:lpstr>
      <vt:lpstr>CIPER</vt:lpstr>
      <vt:lpstr>OSNOVNI PODATKI</vt:lpstr>
      <vt:lpstr>LEGA IN POVRŠJE</vt:lpstr>
      <vt:lpstr>PODNEBJE</vt:lpstr>
      <vt:lpstr>VODOVJA IN REKE</vt:lpstr>
      <vt:lpstr>TLA IN RASTJE</vt:lpstr>
      <vt:lpstr>CIPER – ENOTNA DRŽAVA?</vt:lpstr>
      <vt:lpstr>PowerPoint Presentation</vt:lpstr>
      <vt:lpstr>GOSPODARSTVO</vt:lpstr>
      <vt:lpstr>REPUBLIKA CIPER</vt:lpstr>
      <vt:lpstr>RELIGIJA</vt:lpstr>
      <vt:lpstr>KMETIJSTVO</vt:lpstr>
      <vt:lpstr>PowerPoint Presentation</vt:lpstr>
      <vt:lpstr>RUDARSTVO IN ENERGETIKA</vt:lpstr>
      <vt:lpstr>INDUSTRIJA</vt:lpstr>
      <vt:lpstr>PROMET</vt:lpstr>
      <vt:lpstr>TURIZEM</vt:lpstr>
      <vt:lpstr>PowerPoint Presentation</vt:lpstr>
      <vt:lpstr>PowerPoint Presentation</vt:lpstr>
      <vt:lpstr>CIPER - ROJSTNI OTOK BOGINJE LJUBEZNI AFRODITE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2019-05-31T08:39:26Z</dcterms:created>
  <dcterms:modified xsi:type="dcterms:W3CDTF">2019-05-31T08:39:26Z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