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9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3" r:id="rId11"/>
    <p:sldId id="257" r:id="rId12"/>
    <p:sldId id="275" r:id="rId13"/>
    <p:sldId id="281" r:id="rId14"/>
    <p:sldId id="282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78" r:id="rId23"/>
    <p:sldId id="274" r:id="rId24"/>
    <p:sldId id="279" r:id="rId25"/>
    <p:sldId id="280" r:id="rId2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04"/>
    <a:srgbClr val="000066"/>
    <a:srgbClr val="CC0000"/>
    <a:srgbClr val="A50021"/>
    <a:srgbClr val="33CC33"/>
    <a:srgbClr val="CC6600"/>
    <a:srgbClr val="008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F031-1804-4AC9-8325-D4806DE9D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DADA3-456D-4F05-B734-88A7B121A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D3324-7CB4-4CED-93B1-298137DD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C6627-1E73-4099-BB75-EA020F700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C26A-0D5D-4431-A51B-D962DE26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5CA8D-A658-482D-93DC-F547B8466C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0850083"/>
      </p:ext>
    </p:extLst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9454-959D-49F3-8DA0-E73A808C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16A96-DD56-4DDA-83D4-4DBF64D04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C7A6F-70B2-4D20-BB32-51424838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42EF-E543-4F72-A408-EA5D5C81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8589F-A4A8-4DF7-9112-BBB0053E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0973E-42AA-4990-9C53-158DC1134A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0018028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6CCCBC-E834-45E2-BDD7-C784432B0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D7131-ED96-404D-983D-460599F0D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C8EE1-18F1-42A5-B993-3773B251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37F11-A105-41CA-9D31-A5D56BF0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A6E33-84AA-4870-8F9F-2185A704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3F577-5951-4106-ADBC-55023039DE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3423244"/>
      </p:ext>
    </p:extLst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5AE5-0FDB-42B9-A9F4-F55564F0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BF9B4-925C-4284-9962-A6A072A5F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D28FB-9215-4C12-9745-7302D6B8C44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36B837-6738-4181-8BCC-BEFD4CB612E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3B074F-C755-4DA6-B60A-56B7C298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F61A11-46F8-4285-833B-A35F9D47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C04F61-84E0-4D66-A31D-E04F18BB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F90AE8-CA16-41D1-8B87-F549763E1F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0543097"/>
      </p:ext>
    </p:extLst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86317-29C2-4A31-98F3-490936D2269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D0F61-754B-4CCF-9AFC-76820473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DF809-28B4-4A65-878D-8DF64420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F4E4-6BD4-4B51-9C85-EBA0A2BE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BA23D0-1B8C-4A34-BDDD-654A07419F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5680275"/>
      </p:ext>
    </p:extLst>
  </p:cSld>
  <p:clrMapOvr>
    <a:masterClrMapping/>
  </p:clrMapOvr>
  <p:transition spd="med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6106-D742-411E-9C32-21DBE770441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E869-A08D-40CA-B713-E83C05F93F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35783-E020-4047-8ABD-987C41BFB13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62041C-DE69-41C1-B3B6-B3FE7CB2C21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258CF-BEEC-4A34-8AE0-0B2598A05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E06F0-9DB0-42F2-859F-0F265A79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62CD4-3B56-4BC3-A54A-FE3B03ED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EFA69E-EF33-4E5C-9D3C-2DE83EFD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85F57E-674A-44CF-B315-0A748FA171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866553"/>
      </p:ext>
    </p:extLst>
  </p:cSld>
  <p:clrMapOvr>
    <a:masterClrMapping/>
  </p:clrMapOvr>
  <p:transition spd="med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BB58-0C11-4793-9904-937687CA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EC82-C6E9-43F5-A9C1-E769A9E79A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7B0DF-0184-4AD7-9128-DA8A2070438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D7EB27-43CC-4B70-A836-F6C418A420A3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424958-91BC-461A-A4D3-48980BB2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9CE804-69F3-4E61-85BA-4A5FC8B3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F8C69C-E82F-4831-8DBC-848F00A6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D412EA-BC29-4254-96A7-F5692647C2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0879871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C9BB-9B47-48DC-A10A-55F6E726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06AEB-F824-49F6-A352-AA9DC5D33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7017-6315-4370-AA1F-716CAB9D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FB9DD-5089-4AAA-9202-75CF1669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2154D-4017-4EA9-8BC3-5FF171EB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D794F-441A-4E6D-A0B7-A97D30A8E8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9803804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39FB-3F28-4CEF-9001-7A32A3C9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7311A-B8C7-41FB-8398-319326C46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8360D-07B0-4F5B-80F5-FC4FA223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BB3CF-3F43-4831-8485-E821C85F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9595A-DB72-4348-8F24-C5C14D798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7FF34-8D20-42BB-B8FE-77F5CD4753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7930332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03B1-7E75-4140-A48C-836A4F5A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786A-1D82-4E21-96B4-BDE749300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CCB38-6FF2-4D87-9495-F048E7CAD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A06A4-C6F5-4AB3-B5B8-32F91212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4BBCD-F05C-45C0-B733-5009EC80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7C8CF-A090-4630-9E45-9BA11374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A3C16-8D92-4E82-81C8-AA141A8533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4411329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413E-0643-4C45-A046-DE8DF664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05963-6DC1-4F88-B6B2-1DC5EDC32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9DD71-4415-488F-9C2B-5E4009BBB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CB274-138F-4ED4-891F-41AD718ED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67420-DB19-4B57-89C5-7DB462BC8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E5FE5-BE51-4976-BC6B-BAC21912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C2BBF1-CDF6-4FBD-9BC3-69EDFA28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FD336-EFE0-43CD-B23A-10B6C6DE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3941C-D432-4581-96CF-D10F12B4F9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2204665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BE54-CF0E-48D3-95A4-2E6700FB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84FB1-B2A0-4F01-9D8C-2E91A7A6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74FB1-6F1A-46C4-BC45-E62039A0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1E8CF-885D-435F-BA67-E9780ECC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96122-9E20-4A0D-9CD3-535F5BC28C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0497961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F46BF-FE0C-4E59-BA4C-687D821C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F3B96-727C-467D-8E5C-2904B6EB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C7CE1-1272-4E3A-82CD-F887C816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0AFA4-2C0C-4EBE-9880-FBECBFC323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9156423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0D65C-C3BF-4D3B-9C92-E02DADD9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D75B-3E0B-46A8-8564-78A713709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F4E51-9266-42C1-8E44-60888D589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D1CC9-678F-4D9D-808A-793F630D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43DB7-82DB-4729-989A-779853AB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41E87-A36F-4AB2-81BB-1428A002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B647E-253A-407D-9DBD-5BC47AE12F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4429222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7F54-519B-4422-87CB-CDA9F4274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D291CE-1281-4307-9B1C-1352EC770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78505-6197-4F06-8DBC-DE713C4ED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1A1D6-ED03-435D-8335-53660D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1B053-0250-4ADA-A2E4-B40394CE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701B6-E85F-46BE-ADC6-A4043EF4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1C084-EED3-4AE4-ADF8-146C8DA649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8573807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C60542AC-F05E-4D86-A770-CA31974BF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83945AB1-5F94-4BF2-83D4-EC67AE999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E4260B1F-C4AC-45D1-9BA5-65F79D0A5A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78AACCEC-3E4E-4227-82FD-186D257617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205C8106-4973-43AA-A425-AC06BA61E1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E64BC9-1560-4930-B5D2-DD2B0D52F00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ransition spd="med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:a16="http://schemas.microsoft.com/office/drawing/2014/main" id="{6EE8E212-DCEE-46F6-BA3B-38BADD4218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sl-SI" altLang="sl-SI" sz="4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Človek kot oblikovalec površine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7BD756B-221E-42FA-B56F-C5949E733E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Projektna naloga pri predmetu geografija</a:t>
            </a:r>
          </a:p>
          <a:p>
            <a:pPr>
              <a:lnSpc>
                <a:spcPct val="90000"/>
              </a:lnSpc>
            </a:pPr>
            <a:endParaRPr lang="sl-SI" altLang="sl-SI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000" b="1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sl-SI" altLang="sl-SI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A5BEC816-0E0F-4979-9AA4-EB9A4CC25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A79EDC38-4BDF-4EE7-8C82-E90F1E712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677305AB-E155-48F1-9FDD-60FFE308A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600" b="1">
                <a:solidFill>
                  <a:schemeClr val="bg2"/>
                </a:solidFill>
                <a:latin typeface="Bookman Old Style" panose="02050604050505020204" pitchFamily="18" charset="0"/>
              </a:rPr>
              <a:t>Nekoč je živel človek …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89B7C906-890B-4578-B0A3-132682428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37052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Bookman Old Style" panose="02050604050505020204" pitchFamily="18" charset="0"/>
              </a:rPr>
              <a:t>   Naselil se je v Avstraliji pred kakimi 50.000 leti.</a:t>
            </a:r>
          </a:p>
          <a:p>
            <a:pPr lvl="1">
              <a:buFontTx/>
              <a:buNone/>
            </a:pPr>
            <a:endParaRPr lang="sl-SI" altLang="sl-SI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>
              <a:buFontTx/>
              <a:buNone/>
            </a:pPr>
            <a:endParaRPr lang="sl-SI" altLang="sl-SI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Bookman Old Style" panose="02050604050505020204" pitchFamily="18" charset="0"/>
              </a:rPr>
              <a:t>   Približno takrat so v bližini Avstralije izumrli nekateri nevretenčarji in velike ptice.</a:t>
            </a:r>
            <a:endParaRPr lang="sl-SI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88D3B10F-453C-4BB9-9CE1-8A734BE6C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600" b="1">
                <a:solidFill>
                  <a:schemeClr val="bg2"/>
                </a:solidFill>
                <a:latin typeface="Bookman Old Style" panose="02050604050505020204" pitchFamily="18" charset="0"/>
              </a:rPr>
              <a:t>Ustvarili smo ogromno</a:t>
            </a:r>
          </a:p>
        </p:txBody>
      </p:sp>
      <p:pic>
        <p:nvPicPr>
          <p:cNvPr id="136200" name="Picture 8" descr="new York sky_line">
            <a:extLst>
              <a:ext uri="{FF2B5EF4-FFF2-40B4-BE49-F238E27FC236}">
                <a16:creationId xmlns:a16="http://schemas.microsoft.com/office/drawing/2014/main" id="{A9C39F79-E82D-4D19-A8A1-36B10074E12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628775"/>
            <a:ext cx="3482975" cy="2000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201" name="Picture 9" descr="New York - visoko, pod oblaki">
            <a:extLst>
              <a:ext uri="{FF2B5EF4-FFF2-40B4-BE49-F238E27FC236}">
                <a16:creationId xmlns:a16="http://schemas.microsoft.com/office/drawing/2014/main" id="{6D3C1EE6-B83B-43FC-9D1A-BEE26B176F0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4149725"/>
            <a:ext cx="3095625" cy="2322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202" name="Picture 10" descr="New%20York%20Harbor">
            <a:extLst>
              <a:ext uri="{FF2B5EF4-FFF2-40B4-BE49-F238E27FC236}">
                <a16:creationId xmlns:a16="http://schemas.microsoft.com/office/drawing/2014/main" id="{D1DE3932-8BE1-4E59-9E84-CBE4BBEDCE8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84313"/>
            <a:ext cx="3095625" cy="2322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susa1">
            <a:extLst>
              <a:ext uri="{FF2B5EF4-FFF2-40B4-BE49-F238E27FC236}">
                <a16:creationId xmlns:a16="http://schemas.microsoft.com/office/drawing/2014/main" id="{6FA8DFB9-F25B-413B-9822-278AF725979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836613"/>
            <a:ext cx="5472112" cy="3902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870" name="Text Box 6">
            <a:extLst>
              <a:ext uri="{FF2B5EF4-FFF2-40B4-BE49-F238E27FC236}">
                <a16:creationId xmlns:a16="http://schemas.microsoft.com/office/drawing/2014/main" id="{8525F559-7EEE-4689-A7C6-05772D63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89588"/>
            <a:ext cx="83296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sl-SI" altLang="sl-SI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sl-SI" altLang="sl-SI" sz="2800" b="1">
                <a:solidFill>
                  <a:srgbClr val="CC0000"/>
                </a:solidFill>
                <a:latin typeface="Bookman Old Style" panose="02050604050505020204" pitchFamily="18" charset="0"/>
              </a:rPr>
              <a:t>ČLOVEK SE JE NAPAČNO SPRAVIL K DELU</a:t>
            </a:r>
            <a:endParaRPr lang="sl-SI" altLang="sl-SI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74FC19AC-A4CA-479A-923D-B0D8AC6C0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800" b="1">
                <a:solidFill>
                  <a:schemeClr val="bg2"/>
                </a:solidFill>
                <a:latin typeface="Bookman Old Style" panose="02050604050505020204" pitchFamily="18" charset="0"/>
              </a:rPr>
              <a:t>Primer: reka v Severni Ameriki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BB189BE4-2A31-42DE-83C3-9E7834107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b="1">
                <a:latin typeface="Bookman Old Style" panose="02050604050505020204" pitchFamily="18" charset="0"/>
              </a:rPr>
              <a:t>Elektrarne</a:t>
            </a:r>
          </a:p>
          <a:p>
            <a:pPr>
              <a:lnSpc>
                <a:spcPct val="90000"/>
              </a:lnSpc>
            </a:pPr>
            <a:endParaRPr lang="sl-SI" altLang="sl-SI" sz="2800" b="1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800" b="1">
                <a:latin typeface="Bookman Old Style" panose="02050604050505020204" pitchFamily="18" charset="0"/>
              </a:rPr>
              <a:t>Čistilne naprave</a:t>
            </a:r>
          </a:p>
          <a:p>
            <a:pPr>
              <a:lnSpc>
                <a:spcPct val="90000"/>
              </a:lnSpc>
            </a:pPr>
            <a:endParaRPr lang="sl-SI" altLang="sl-SI" sz="2800" b="1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800" b="1">
                <a:latin typeface="Bookman Old Style" panose="02050604050505020204" pitchFamily="18" charset="0"/>
              </a:rPr>
              <a:t>Kanalizacija</a:t>
            </a:r>
          </a:p>
          <a:p>
            <a:pPr>
              <a:lnSpc>
                <a:spcPct val="90000"/>
              </a:lnSpc>
            </a:pPr>
            <a:endParaRPr lang="sl-SI" altLang="sl-SI" sz="2800" b="1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800" b="1">
                <a:latin typeface="Bookman Old Style" panose="02050604050505020204" pitchFamily="18" charset="0"/>
              </a:rPr>
              <a:t>Jezovi</a:t>
            </a:r>
          </a:p>
          <a:p>
            <a:pPr>
              <a:lnSpc>
                <a:spcPct val="90000"/>
              </a:lnSpc>
            </a:pPr>
            <a:endParaRPr lang="sl-SI" altLang="sl-SI" sz="2800" b="1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800" b="1">
                <a:latin typeface="Bookman Old Style" panose="02050604050505020204" pitchFamily="18" charset="0"/>
              </a:rPr>
              <a:t>Živali ob njej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38FDA3D1-A8BE-4940-933F-5520A32B8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800" b="1">
                <a:solidFill>
                  <a:srgbClr val="33CC33"/>
                </a:solidFill>
                <a:latin typeface="Bookman Old Style" panose="02050604050505020204" pitchFamily="18" charset="0"/>
              </a:rPr>
              <a:t>Posledice našega ravnanja</a:t>
            </a:r>
          </a:p>
        </p:txBody>
      </p:sp>
      <p:pic>
        <p:nvPicPr>
          <p:cNvPr id="124939" name="Picture 11" descr="wildbeautylionprint">
            <a:extLst>
              <a:ext uri="{FF2B5EF4-FFF2-40B4-BE49-F238E27FC236}">
                <a16:creationId xmlns:a16="http://schemas.microsoft.com/office/drawing/2014/main" id="{D617D227-9EC6-4795-8042-A5E95D462CB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84313"/>
            <a:ext cx="31750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931" name="Rectangle 3">
            <a:extLst>
              <a:ext uri="{FF2B5EF4-FFF2-40B4-BE49-F238E27FC236}">
                <a16:creationId xmlns:a16="http://schemas.microsoft.com/office/drawing/2014/main" id="{FD046F63-319F-4472-979B-010F496102D2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 sz="2000" b="1">
                <a:solidFill>
                  <a:schemeClr val="folHlink"/>
                </a:solidFill>
                <a:latin typeface="Bookman Old Style" panose="02050604050505020204" pitchFamily="18" charset="0"/>
              </a:rPr>
              <a:t>V zadnjih 300 letih izginjale vrste nevretenčarjev vsako leto ena;</a:t>
            </a:r>
          </a:p>
          <a:p>
            <a:r>
              <a:rPr lang="sl-SI" altLang="sl-SI" sz="2000" b="1">
                <a:solidFill>
                  <a:schemeClr val="folHlink"/>
                </a:solidFill>
                <a:latin typeface="Bookman Old Style" panose="02050604050505020204" pitchFamily="18" charset="0"/>
              </a:rPr>
              <a:t>Danes ogroženih več kot 3500 samo živalskih vrst;</a:t>
            </a:r>
          </a:p>
          <a:p>
            <a:r>
              <a:rPr lang="sl-SI" altLang="sl-SI" sz="2000" b="1">
                <a:solidFill>
                  <a:schemeClr val="folHlink"/>
                </a:solidFill>
                <a:latin typeface="Bookman Old Style" panose="02050604050505020204" pitchFamily="18" charset="0"/>
              </a:rPr>
              <a:t>Izginjajo tudi rastline, gobe in mikroorganizmi;</a:t>
            </a:r>
          </a:p>
          <a:p>
            <a:r>
              <a:rPr lang="sl-SI" altLang="sl-SI" sz="2000" b="1">
                <a:solidFill>
                  <a:schemeClr val="folHlink"/>
                </a:solidFill>
                <a:latin typeface="Bookman Old Style" panose="02050604050505020204" pitchFamily="18" charset="0"/>
              </a:rPr>
              <a:t>Če se tempo nadaljuje, bo v približno 50 letih izginila najmanj četrtina vseh živih bitij</a:t>
            </a:r>
          </a:p>
        </p:txBody>
      </p:sp>
      <p:pic>
        <p:nvPicPr>
          <p:cNvPr id="124940" name="Picture 12" descr="želva">
            <a:extLst>
              <a:ext uri="{FF2B5EF4-FFF2-40B4-BE49-F238E27FC236}">
                <a16:creationId xmlns:a16="http://schemas.microsoft.com/office/drawing/2014/main" id="{2A210B84-19D7-44C0-A768-42ADB5D7F00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005263"/>
            <a:ext cx="1727200" cy="172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42" name="Picture 14" descr="vidra">
            <a:extLst>
              <a:ext uri="{FF2B5EF4-FFF2-40B4-BE49-F238E27FC236}">
                <a16:creationId xmlns:a16="http://schemas.microsoft.com/office/drawing/2014/main" id="{658E2FCC-5862-4B01-B905-359049E8A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933825"/>
            <a:ext cx="1795463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>
            <a:extLst>
              <a:ext uri="{FF2B5EF4-FFF2-40B4-BE49-F238E27FC236}">
                <a16:creationId xmlns:a16="http://schemas.microsoft.com/office/drawing/2014/main" id="{886AB92B-815B-4D12-BC6F-0B8DE5DF2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076700"/>
            <a:ext cx="8229600" cy="2189163"/>
          </a:xfrm>
        </p:spPr>
        <p:txBody>
          <a:bodyPr/>
          <a:lstStyle/>
          <a:p>
            <a:r>
              <a:rPr lang="sl-SI" altLang="sl-SI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Danes je vsako leto izkrčen 1% od 17 milijonov tropskega gozda;</a:t>
            </a:r>
          </a:p>
          <a:p>
            <a:r>
              <a:rPr lang="sl-SI" altLang="sl-SI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Ogromno odpadkov, ki jih nihče ne reciklira in se uničujejo v naravi</a:t>
            </a:r>
            <a:endParaRPr lang="sl-SI" altLang="sl-SI" sz="2800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956CE02F-0717-48A4-B4D8-30B4ED408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/>
          <a:lstStyle/>
          <a:p>
            <a:r>
              <a:rPr lang="sl-SI" altLang="sl-SI" sz="3400" b="1">
                <a:solidFill>
                  <a:schemeClr val="bg2"/>
                </a:solidFill>
                <a:latin typeface="Bookman Old Style" panose="02050604050505020204" pitchFamily="18" charset="0"/>
              </a:rPr>
              <a:t>So tudi nesreče …</a:t>
            </a:r>
            <a:endParaRPr lang="sl-SI" altLang="sl-SI" sz="3600" b="1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6A6102FD-E6F9-4CBF-AAC9-F031D6D846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205038"/>
            <a:ext cx="8291512" cy="2089150"/>
          </a:xfrm>
        </p:spPr>
        <p:txBody>
          <a:bodyPr/>
          <a:lstStyle/>
          <a:p>
            <a:r>
              <a:rPr lang="sl-SI" altLang="sl-SI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Najbolj uničujoče na obali ZDA 23. 3. 1989 iz tankerja podjetja Exxon Valdez;</a:t>
            </a:r>
          </a:p>
          <a:p>
            <a:r>
              <a:rPr lang="sl-SI" altLang="sl-SI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Izteklo okoli 115.000 m</a:t>
            </a:r>
            <a:r>
              <a:rPr lang="sl-SI" altLang="sl-SI" sz="2800" b="1">
                <a:solidFill>
                  <a:schemeClr val="bg1"/>
                </a:solidFill>
              </a:rPr>
              <a:t>³ </a:t>
            </a:r>
            <a:r>
              <a:rPr lang="sl-SI" altLang="sl-SI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nafte;</a:t>
            </a:r>
            <a:endParaRPr lang="sl-SI" altLang="sl-SI" sz="28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D68016BE-109D-41C7-A89E-7FD612C0824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268413"/>
            <a:ext cx="8218487" cy="647700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 sz="3600" b="1">
                <a:solidFill>
                  <a:schemeClr val="bg1"/>
                </a:solidFill>
                <a:latin typeface="Bookman Old Style" panose="02050604050505020204" pitchFamily="18" charset="0"/>
              </a:rPr>
              <a:t>Npr. izlitje tankerja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A5C7AB23-EE4E-42BB-8A14-4785009C4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276475"/>
            <a:ext cx="8424862" cy="2232025"/>
          </a:xfrm>
        </p:spPr>
        <p:txBody>
          <a:bodyPr/>
          <a:lstStyle/>
          <a:p>
            <a:r>
              <a:rPr lang="sl-SI" altLang="sl-SI" sz="5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Kakšna je bila pokrajina najprej?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>
            <a:extLst>
              <a:ext uri="{FF2B5EF4-FFF2-40B4-BE49-F238E27FC236}">
                <a16:creationId xmlns:a16="http://schemas.microsoft.com/office/drawing/2014/main" id="{A7E7BFFD-3C5A-4946-9438-A27C39A255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76250"/>
            <a:ext cx="8291512" cy="3484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Onesnažilo 1.900 km obale;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Za čiščenje porabili okrog 2 milijardi dolarjev, pri čiščenju sodelovalo 11.000 delavcev;</a:t>
            </a:r>
            <a:endParaRPr lang="sl-SI" altLang="sl-SI" sz="2800">
              <a:solidFill>
                <a:schemeClr val="bg1"/>
              </a:solidFill>
            </a:endParaRPr>
          </a:p>
        </p:txBody>
      </p:sp>
      <p:sp>
        <p:nvSpPr>
          <p:cNvPr id="141323" name="Rectangle 11">
            <a:extLst>
              <a:ext uri="{FF2B5EF4-FFF2-40B4-BE49-F238E27FC236}">
                <a16:creationId xmlns:a16="http://schemas.microsoft.com/office/drawing/2014/main" id="{29D2CCEB-28A1-4D0E-9A4C-6A959A31E74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2276475"/>
            <a:ext cx="3384550" cy="3989388"/>
          </a:xfrm>
        </p:spPr>
        <p:txBody>
          <a:bodyPr/>
          <a:lstStyle/>
          <a:p>
            <a:r>
              <a:rPr lang="sl-SI" altLang="sl-SI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Podjetje je država ZDA tožila in podjetje je moralo plačati milijardo dolarjev kazni</a:t>
            </a:r>
            <a:endParaRPr lang="sl-SI" altLang="sl-SI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37" name="Picture 29" descr="EVOSmap">
            <a:extLst>
              <a:ext uri="{FF2B5EF4-FFF2-40B4-BE49-F238E27FC236}">
                <a16:creationId xmlns:a16="http://schemas.microsoft.com/office/drawing/2014/main" id="{F3DFAB91-1285-4F46-961E-63FC3AF8F0A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125538"/>
            <a:ext cx="5184775" cy="4132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439" name="Picture 31" descr="soočenje čiščenja">
            <a:extLst>
              <a:ext uri="{FF2B5EF4-FFF2-40B4-BE49-F238E27FC236}">
                <a16:creationId xmlns:a16="http://schemas.microsoft.com/office/drawing/2014/main" id="{433E6149-168C-4484-AF09-8A080EE2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3921125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42" name="Picture 34" descr="razlitje e">
            <a:extLst>
              <a:ext uri="{FF2B5EF4-FFF2-40B4-BE49-F238E27FC236}">
                <a16:creationId xmlns:a16="http://schemas.microsoft.com/office/drawing/2014/main" id="{0C5E6875-69BC-4F17-B932-3AD709695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4813"/>
            <a:ext cx="4278312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45" name="Picture 37" descr="Valdez">
            <a:extLst>
              <a:ext uri="{FF2B5EF4-FFF2-40B4-BE49-F238E27FC236}">
                <a16:creationId xmlns:a16="http://schemas.microsoft.com/office/drawing/2014/main" id="{8397EA9D-D2F8-4596-8F5E-CF17ABC0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62642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45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39AE5877-BCA4-479D-BAA9-BFC2BC367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400" b="1">
                <a:solidFill>
                  <a:schemeClr val="bg2"/>
                </a:solidFill>
                <a:latin typeface="Bookman Old Style" panose="02050604050505020204" pitchFamily="18" charset="0"/>
              </a:rPr>
              <a:t>Naravni rezervati</a:t>
            </a:r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2A9C510E-305D-4DB7-B44A-A6859193DD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l-SI" altLang="sl-SI" sz="2400" b="1">
                <a:solidFill>
                  <a:schemeClr val="folHlin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Blato na Jelovici,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l-SI" altLang="sl-SI" sz="2400" b="1">
                <a:solidFill>
                  <a:schemeClr val="folHlin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Dolina Triglavskih jezer,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l-SI" altLang="sl-SI" sz="2400" b="1">
                <a:solidFill>
                  <a:schemeClr val="folHlin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Golaki in Smrekova draga,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l-SI" altLang="sl-SI" sz="2400" b="1">
                <a:solidFill>
                  <a:schemeClr val="folHlin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Kozlerjeva gošča,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l-SI" altLang="sl-SI" sz="2400" b="1">
                <a:solidFill>
                  <a:schemeClr val="folHlin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Lobnica,</a:t>
            </a:r>
          </a:p>
        </p:txBody>
      </p:sp>
      <p:sp>
        <p:nvSpPr>
          <p:cNvPr id="147463" name="Rectangle 7">
            <a:extLst>
              <a:ext uri="{FF2B5EF4-FFF2-40B4-BE49-F238E27FC236}">
                <a16:creationId xmlns:a16="http://schemas.microsoft.com/office/drawing/2014/main" id="{E23CE2CC-E906-48E0-B7B9-D36E98E1297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l-SI" altLang="sl-SI" sz="2400" b="1">
                <a:solidFill>
                  <a:schemeClr val="folHlin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Naravni rezervat Mali plac,</a:t>
            </a:r>
            <a:endParaRPr lang="sl-SI" altLang="sl-SI" sz="2400" b="1">
              <a:solidFill>
                <a:schemeClr val="folHlink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l-SI" altLang="sl-SI" sz="2400" b="1">
                <a:solidFill>
                  <a:schemeClr val="folHlin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Naravni rezervat Strunjan,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l-SI" altLang="sl-SI" sz="2400" b="1">
                <a:solidFill>
                  <a:schemeClr val="folHlin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pragozd Ravna gora,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l-SI" altLang="sl-SI" sz="2400" b="1">
                <a:solidFill>
                  <a:schemeClr val="folHlin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pragozd Trdinov vrh,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l-SI" altLang="sl-SI" sz="2400" b="1">
                <a:solidFill>
                  <a:schemeClr val="folHlin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Zelenci</a:t>
            </a:r>
            <a:r>
              <a:rPr lang="sl-SI" altLang="sl-SI" sz="2400" b="1">
                <a:solidFill>
                  <a:schemeClr val="folHlink"/>
                </a:solidFill>
                <a:latin typeface="Bookman Old Style" panose="02050604050505020204" pitchFamily="18" charset="0"/>
              </a:rPr>
              <a:t>,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l-SI" altLang="sl-SI" sz="2400" b="1">
                <a:solidFill>
                  <a:schemeClr val="folHlin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Škocjanski zatok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7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7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7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7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47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47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1" name="Text Box 7">
            <a:extLst>
              <a:ext uri="{FF2B5EF4-FFF2-40B4-BE49-F238E27FC236}">
                <a16:creationId xmlns:a16="http://schemas.microsoft.com/office/drawing/2014/main" id="{D76553FE-B70B-4D53-B1E8-9188AC1F3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836613"/>
            <a:ext cx="7561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 altLang="sl-SI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EBF22EC0-2B27-47BD-BB75-42EB02CDD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400" b="1">
                <a:solidFill>
                  <a:schemeClr val="bg2"/>
                </a:solidFill>
                <a:latin typeface="Bookman Old Style" panose="02050604050505020204" pitchFamily="18" charset="0"/>
              </a:rPr>
              <a:t>Viri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C7B2C383-AA52-4984-B5DE-35F66A694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000" b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EXXON Valdez razlitje www.rtvslo.si/.../modload.php?&amp;c_mod=rnews&amp;op=comment&amp;func=list&amp;c_menu=9&amp;c_parent=13856</a:t>
            </a:r>
            <a:r>
              <a:rPr lang="sl-SI" altLang="sl-SI" sz="2000" b="1">
                <a:solidFill>
                  <a:schemeClr val="folHlin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A87C818-7FBD-4D39-ACC3-811E551DE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F6C258A-127B-4AF2-B009-CC16BF88D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5589588"/>
            <a:ext cx="8362950" cy="536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l-SI" altLang="sl-SI"/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4C917959-3D9F-4FBC-B362-1A6F6D0DD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0CDE8A22-CF60-4E04-A54A-D5D184089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CA9C70E6-C08C-4A44-8BA0-AF565931D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820ABDE6-EFBE-471A-A614-6B662592E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6AE82025-CF9D-4174-80EC-E7EFAB3BC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565400"/>
            <a:ext cx="8229600" cy="1143000"/>
          </a:xfrm>
        </p:spPr>
        <p:txBody>
          <a:bodyPr/>
          <a:lstStyle/>
          <a:p>
            <a:r>
              <a:rPr lang="sl-SI" altLang="sl-SI" sz="4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Kaj pa po posegu človeka?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0F2A82B4-EBC2-48CB-9CF5-CF973F457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6A353B9B-8CD2-4260-9E0A-AB745B8A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D082712A-DF09-4009-AD0A-E5A77FB7E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BD389E1-97A5-480A-8657-E8F9604F1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9CEAB448-EFBB-4AFD-A47D-F91AAF066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CA0B9D2-5557-4012-B621-C86BABAC2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</Words>
  <Application>Microsoft Office PowerPoint</Application>
  <PresentationFormat>On-screen Show (4:3)</PresentationFormat>
  <Paragraphs>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Bookman Old Style</vt:lpstr>
      <vt:lpstr>Symbol</vt:lpstr>
      <vt:lpstr>Privzeti načrt</vt:lpstr>
      <vt:lpstr>Človek kot oblikovalec površine</vt:lpstr>
      <vt:lpstr>Kakšna je bila pokrajina najprej?</vt:lpstr>
      <vt:lpstr>PowerPoint Presentation</vt:lpstr>
      <vt:lpstr>PowerPoint Presentation</vt:lpstr>
      <vt:lpstr>PowerPoint Presentation</vt:lpstr>
      <vt:lpstr>Kaj pa po posegu človeka?</vt:lpstr>
      <vt:lpstr>PowerPoint Presentation</vt:lpstr>
      <vt:lpstr>PowerPoint Presentation</vt:lpstr>
      <vt:lpstr>PowerPoint Presentation</vt:lpstr>
      <vt:lpstr>PowerPoint Presentation</vt:lpstr>
      <vt:lpstr>Nekoč je živel človek …</vt:lpstr>
      <vt:lpstr>Ustvarili smo ogromno</vt:lpstr>
      <vt:lpstr>PowerPoint Presentation</vt:lpstr>
      <vt:lpstr>PowerPoint Presentation</vt:lpstr>
      <vt:lpstr>Primer: reka v Severni Ameriki</vt:lpstr>
      <vt:lpstr>Posledice našega ravnanja</vt:lpstr>
      <vt:lpstr>PowerPoint Presentation</vt:lpstr>
      <vt:lpstr>PowerPoint Presentation</vt:lpstr>
      <vt:lpstr>So tudi nesreče …</vt:lpstr>
      <vt:lpstr>PowerPoint Presentation</vt:lpstr>
      <vt:lpstr>PowerPoint Presentation</vt:lpstr>
      <vt:lpstr>Naravni rezervati</vt:lpstr>
      <vt:lpstr>PowerPoint Presentation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2019-05-31T08:39:26Z</dcterms:created>
  <dcterms:modified xsi:type="dcterms:W3CDTF">2019-05-31T08:39:26Z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