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EBF81EFA-C574-47E1-A54C-5F9922EA7B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9BF931AA-B491-4D8B-A15E-4F80FC06EBE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1EB84D-EF92-4929-975A-F4977AB975F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2C32EF1E-796C-45A9-8369-D363231445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C8C7FED2-61AB-4008-A231-C8ED9B0B68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FED70AF9-3FB1-45D4-9CF0-CDA5C7FADD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15C18641-5419-4D32-9EDC-73B3810908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6A680C5-78BF-4D98-BBD8-6E60027BCAA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grada stranske slike 1">
            <a:extLst>
              <a:ext uri="{FF2B5EF4-FFF2-40B4-BE49-F238E27FC236}">
                <a16:creationId xmlns:a16="http://schemas.microsoft.com/office/drawing/2014/main" id="{C972BE83-05BF-490C-AB19-6A938F33CE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Ograda opomb 2">
            <a:extLst>
              <a:ext uri="{FF2B5EF4-FFF2-40B4-BE49-F238E27FC236}">
                <a16:creationId xmlns:a16="http://schemas.microsoft.com/office/drawing/2014/main" id="{AA906009-7471-4C19-B974-44388B1D81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3556" name="Ograda številke diapozitiva 3">
            <a:extLst>
              <a:ext uri="{FF2B5EF4-FFF2-40B4-BE49-F238E27FC236}">
                <a16:creationId xmlns:a16="http://schemas.microsoft.com/office/drawing/2014/main" id="{B95CE6AB-DFC2-4C87-9204-2607698171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fld id="{B6F77B1A-B941-475F-B458-6F2DEABEAE22}" type="slidenum">
              <a:rPr lang="sl-SI" altLang="sl-SI">
                <a:latin typeface="Calibri" panose="020F0502020204030204" pitchFamily="34" charset="0"/>
              </a:rPr>
              <a:pPr/>
              <a:t>14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FDF9F9DD-E5EA-4C06-8AB5-011217174CB7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601A7C12-8174-4027-86F0-D758704E5FDD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39BEE213-D9D8-4314-910F-58FD6BE017BC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1B0616E0-16E7-4552-B36B-5201F766417D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ED901F7F-22A0-4230-B295-32746B35E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A275001D-9031-4447-8C03-264067F5E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6D062266-0A1A-4B1F-92A8-4550F2027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99C22C2A-2997-4361-A821-78EE0732C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3E31C8C4-C26C-4BC6-BC63-DDCB6986E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4042B6DB-3BA2-4726-A61D-3EF9D5241F6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A62E56BA-4FAA-4868-ABBD-171C85A6E230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F65A6AAB-CA29-4AA9-BDBB-E1B20825F22F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681060F0-E07D-4AD3-99A9-BFB9495E8CDA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B7DB0E5A-AC18-49B3-B67A-20CBDF977E7C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4AA5F7F5-E07D-464F-A758-8354B3F2E444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AF5BCF8D-D742-4F99-853D-E9EA17BD370B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2E666BF1-62AD-4BDB-B929-C806C975D27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CF52-54BE-4C8C-B103-1402BD6044F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B9B8057E-9053-49BF-A40F-CF337D40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E1227EB6-5FA9-4585-BC8B-51D03404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4059F36D-6A75-42D4-877E-520A803E2B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3124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CB4B4829-24EC-427C-81EB-C41F1B32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A42CD-EA77-42F3-A71D-06368A8177C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82AA755D-43AE-4D9A-B8DF-85B5E516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F5D8BA09-C598-40A7-8A77-8C5F4268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F85E0-9617-41B3-B48A-DCFE42634A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537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DFCB092-CF17-459D-BD7D-C8FA2ABB2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DF9CE-D7D3-4B8A-96C4-D76CC5DFB62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688778C3-58B4-4CBF-85DF-D5B95583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A08444FA-AA1C-4390-9594-BB5829CC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920D2-6552-47E5-B482-6F61537A18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058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A73765E7-FC43-4EE2-86BC-C60EF836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2F64E0-930C-47B1-A1A5-0EBC26698EA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91A44695-2071-429C-AE9B-C86FA0E9B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4ADBE6-71D4-4E3A-9F5A-87EE6675D98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D2C7109A-BAE9-4CB2-9685-BE058A4884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479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CC941099-DF00-47EF-B5F1-84E2F533AFCA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F9EE5E76-D5A3-4998-A699-F776BA7F768B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E46656D1-7811-4CB1-BEB5-1AEFB479C326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91CD2ED4-2CE7-458A-82FA-4610618890A8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F19F38AA-04C1-4868-B823-BC90A6348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D9C4C862-4912-4F31-8D3E-C822CF866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C722DE15-0B3D-43CA-93D6-11D1B6DAE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D33968BA-CC57-4935-9BD9-BF67C5360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5D3B74C3-FFFD-4813-9BD7-232F1A108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1E0E5491-7601-42F0-9B75-341D35FC324D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DAFFB485-6656-41BE-9496-52A88832AE51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C1689AF7-A677-4D17-8F06-A441335A1B55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7EF4576A-EDC8-400D-B285-3B51CDC9917F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04F68868-8789-4FDF-A02F-9617D9B64903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26964D0C-AB01-43F8-AACA-38EA69C0AF68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54D86189-F31B-4B5E-88E5-5A8136E48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4205F2DB-0B8B-465C-9331-9A9BFAD5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8AFD4-A24B-4796-A4D2-55210E84BDA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22E1114A-66E5-4AD7-927E-77EC6301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CFA89106-EC80-4883-A6DB-F03AA746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8FDF12B7-CA07-476D-A321-D949362F0E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2640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AC6C2A08-138B-4FA1-A499-D366BA637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93867-ED69-43EB-972C-766ED6698EA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8A7447D2-31BE-4BC1-9857-4B0CA330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D0AE882F-2FEC-410E-A68F-4723C26F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7833E-98F6-4434-84C2-4FBD92BD26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401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26132CC4-908D-4470-AA3F-64537D984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147A4-63A2-4922-B0D7-D6C10B07514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4DC86B5D-007C-48B2-B1C2-CE5A3F39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D1FA62C8-CC4E-4807-A32B-5B7D8D68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10BE5-7E03-4EFD-AA17-926B0C4A0A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0665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2161BCFE-18B7-418C-A3A0-2E4A050E0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03CFA1-D274-4C95-A0FD-A3EB6A2E60F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89EC7EF0-39CE-4C5E-BDCE-193B60ED56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CF9C08-250F-41FE-97BE-874D2F2F7A1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32F1B7BC-66EB-4353-9822-75E908073B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954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0A776010-F420-402C-A36E-154B137E8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9EFD9-970D-4DDA-9725-792B9B58CCA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96A7743C-59A5-422C-87AF-242BAB17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35AB2B09-4A3E-4F5D-B56D-A2DE1DB9C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7B02B-E197-4070-ABF4-618752AA50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6285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AB008CD2-AEF9-4570-A5A4-155318AAA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E8898568-FC0F-47C2-BB75-AEEA04F76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1013AF5F-F777-45C5-8DFA-6673731FF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798FD29C-F1C1-46AB-B0E3-0C19D113DF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0A110187-4400-4BA4-BDF6-786814F222D0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8D5070D8-FD85-4455-8170-2EAB20108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531E5DA5-37C5-4F75-BC2F-26BA50528693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BF2F97B7-2A56-4A32-A29E-902AD872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3570F3-F94B-4416-9B4A-0104C25CB81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CA2AA892-C6F5-4722-96A8-4D223F4DA2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316890-CB8B-493F-8EDD-1A86A765F7F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B27ACB4A-E093-4912-902E-2C17AA9F95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9036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BA7666B7-8761-431F-8ECF-CA607B6FE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CF5257D2-52A9-4728-A526-410B504C6F87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B533B4EB-228F-4F09-8DD3-DA77E7A24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DB8EAB7E-204E-493B-A83B-85B32C74D35C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BDC03AFB-77C3-40A5-B0EA-55A85EFB6AA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487C6547-86EB-42BE-BB75-106C40307A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80712120-0BBC-4C8A-B352-85EBDE3E8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C360BE81-52EE-460F-B755-07513EB0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C7770E-47C4-486C-91CB-935E7DF8439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46ED1CB9-8F88-4D25-AEE1-6DCFD346F8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13113F-328E-4E10-A310-7B8163D075E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ACB3668F-341E-46A5-B4F9-C3307BBE0D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64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93AEC347-A482-4C2D-A0C5-4DA47444D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85B09D33-D8DD-4B13-B162-0190F6CD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987EE517-B957-4337-B726-2C79A43AC8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81DB38C8-B8EE-4E37-90A5-C86D9FA45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0F528A5-B0DE-447E-B99E-1499BE5B096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C0CD1042-34E8-4287-B14B-3438DBC0A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EF9E679B-919A-4189-A9BE-0C6B74B29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7C5C5AFE-DBE2-4B7D-B0D4-67F0917FD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6914E69C-DF72-403A-A0A5-084F72A25749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aven konektor 10">
            <a:extLst>
              <a:ext uri="{FF2B5EF4-FFF2-40B4-BE49-F238E27FC236}">
                <a16:creationId xmlns:a16="http://schemas.microsoft.com/office/drawing/2014/main" id="{D20A63FA-27F5-4231-93DA-F53E1222B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27CED16E-3D3C-4423-9183-B2000619915A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4A8A83E7-A260-4FBF-BCE6-34C576AAF9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F5655D1E-1012-47F6-8927-C6F237A64A9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sr.wikipedia.org/sr-el/%D0%A1%D0%BB%D0%B8%D0%BA%D0%B0:Cetinje_monastery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images.google.si/imgres?imgurl=http://www.ccs-si.com/shared_images/zvokelj_sandi/Juga-2007/ostrog%20slika10.jpg&amp;imgrefurl=http://www.ccs-si.com/?id=41&amp;sub=1532&amp;usg=__L9klcILIWlT7dI6I8KmYQF2BCzM=&amp;h=375&amp;w=500&amp;sz=142&amp;hl=sl&amp;start=1&amp;um=1&amp;itbs=1&amp;tbnid=X_cCfKN52wQk9M:&amp;tbnh=98&amp;tbnw=130&amp;prev=/images?q=OSTROG+SAMOSTAN&amp;um=1&amp;hl=sl&amp;ndsp=18&amp;tbs=isch:1" TargetMode="Externa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sl.wikipedia.org/wiki/Slika:Njegos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montenegro.citymax.com/i//tn_ex_djilas.jpg&amp;imgrefurl=http://www.montenegro-canada.com/articles/article/2509423/53405.htm&amp;usg=__xb16w37fbhHFFXFPYRO5dXVekWA=&amp;h=640&amp;w=473&amp;sz=30&amp;hl=sl&amp;start=4&amp;um=1&amp;itbs=1&amp;tbnid=cH1UygrO2Vb2LM:&amp;tbnh=137&amp;tbnw=101&amp;prev=/images?q=%E2%80%A2%09Milovan+%C4%90ilas&amp;um=1&amp;hl=sl&amp;lr=lang_sl&amp;tbs=isch:1" TargetMode="Externa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://images.google.com/imgres?imgurl=http://userserve-ak.last.fm/serve/252/171484.jpg&amp;imgrefurl=http://www.last.fm/music/Stevan%20Faddy&amp;usg=__tFlnLK5QBUA8DYD8YjQP_xaISUM=&amp;h=252&amp;w=252&amp;sz=14&amp;hl=sl&amp;start=1&amp;um=1&amp;itbs=1&amp;tbnid=NxYUBmyU-wq1jM:&amp;tbnh=111&amp;tbnw=111&amp;prev=/images?q=%E2%80%A2+Stevan+Faddy&amp;um=1&amp;hl=sl&amp;lr=&amp;sa=N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cache4.asset-cache.net/xc/87125275.jpg?v=1&amp;c=IWSAsset&amp;k=2&amp;d=77BFBA49EF8789215ABF3343C02EA5486B3695F038D3E0852876D4B26B7FA89C1303DC6098D93AD3E30A760B0D811297&amp;imgrefurl=http://www.life.com/image/87125275&amp;usg=__OW8yKt36-kpIYlJTDlJ9SVfpINg=&amp;h=594&amp;w=396&amp;sz=46&amp;hl=sl&amp;start=78&amp;um=1&amp;itbs=1&amp;tbnid=Ld0vWa11Ja6LTM:&amp;tbnh=135&amp;tbnw=90&amp;prev=/images?q=%E2%80%A2%09Andrea+Demirovi%C4%87&amp;start=72&amp;um=1&amp;hl=sl&amp;lr=&amp;sa=N&amp;ndsp=18&amp;tbs=isch:1" TargetMode="External"/><Relationship Id="rId11" Type="http://schemas.openxmlformats.org/officeDocument/2006/relationships/image" Target="../media/image22.jpeg"/><Relationship Id="rId5" Type="http://schemas.openxmlformats.org/officeDocument/2006/relationships/image" Target="../media/image19.jpeg"/><Relationship Id="rId10" Type="http://schemas.openxmlformats.org/officeDocument/2006/relationships/hyperlink" Target="http://images.google.com/imgres?imgurl=http://www.matica.hr/Vijenac/vijenac374.nsf/AllWebDocs/Ja_sam_pisac_koji_se_ispovijeda/$File/STG47418/STG47418.GIF?OpenElement&amp;imgrefurl=http://www.matica.hr/Vijenac/vijenac374.nsf/AllWebDocs/razgovor&amp;usg=__QLou66rkBdHqnNFr-IgjMSxI1S0=&amp;h=527&amp;w=350&amp;sz=82&amp;hl=sl&amp;start=5&amp;um=1&amp;itbs=1&amp;tbnid=mf02TCxdaDDq3M:&amp;tbnh=132&amp;tbnw=88&amp;prev=/images?q=Mirko+Kova%C4%8D&amp;um=1&amp;hl=sl&amp;lr=lang_sl&amp;sa=X&amp;tbs=isch:1" TargetMode="External"/><Relationship Id="rId4" Type="http://schemas.openxmlformats.org/officeDocument/2006/relationships/hyperlink" Target="http://images.google.com/imgres?imgurl=http://www.eurovision.tv/save-files/img/upload/news/2008/montenegro/StefanFilipovic06-RESIZE-s925-s450-fit.jpg&amp;imgrefurl=http://www.eurovision.tv/page/multimedia/photos?gal=644&amp;usg=__FKslgAzj5p9-txPsuGYF3QXVTts=&amp;h=450&amp;w=450&amp;sz=21&amp;hl=sl&amp;start=3&amp;um=1&amp;itbs=1&amp;tbnid=Jc_FLp5HbXMS1M:&amp;tbnh=127&amp;tbnw=127&amp;prev=/images?q=%E2%80%A2+%E2%80%A2+Stefan+Filipovi%C4%87&amp;um=1&amp;hl=sl&amp;lr=&amp;sa=X&amp;tbs=isch:1" TargetMode="External"/><Relationship Id="rId9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i/imgres?imgurl=http://img140.imageshack.us/img140/6758/800pxflagofmontenegrosvka4.png&amp;imgrefurl=http://ludnica.nice-topics.com/turizam-f45/crna-gora-t534.htm&amp;usg=__bAzy8ufyiKjFEkeIyjntgmtTakA=&amp;h=400&amp;w=800&amp;sz=61&amp;hl=sl&amp;start=42&amp;um=1&amp;itbs=1&amp;tbnid=P16j8_9Jnh38-M:&amp;tbnh=72&amp;tbnw=143&amp;prev=/images?q=%C4%8Drni+gori+zastava+in+grb&amp;start=36&amp;um=1&amp;hl=sl&amp;sa=N&amp;ndsp=18&amp;tbs=isch: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si/imgres?imgurl=http://farm3.static.flickr.com/2672/3842619299_082318d370.jpg&amp;imgrefurl=http://www.flickr.com/photos/18087257@N00/galleries/72157622336779501&amp;usg=__LcIIWlrH4fVKLlKgSU_9Afknxdg=&amp;h=375&amp;w=500&amp;sz=217&amp;hl=sl&amp;start=1&amp;itbs=1&amp;tbnid=dvVkTdOLEx3TLM:&amp;tbnh=98&amp;tbnw=130&amp;prev=/images?q=%E2%80%A2+Skadarsko+jezero-%C4%8Drna+gora&amp;hl=sl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images.google.si/imgres?imgurl=http://www.e-turizam.com/images/stories/biogradska_gora3.jpg&amp;imgrefurl=http://www.e-turizam.com/Turizam-Vijesti/Vijesti-iz-Crne-Gore/Crna-Gora-Otvaranje-hiking-and-biking-sezone-u-NP-Biogradska-gora.html&amp;usg=__YsdMDl_G4zsXYYFERejk7JowMr4=&amp;h=165&amp;w=220&amp;sz=20&amp;hl=sl&amp;start=34&amp;um=1&amp;itbs=1&amp;tbnid=z1QolfjAW5RFlM:&amp;tbnh=80&amp;tbnw=107&amp;prev=/images?q=Biogradska+gora,&amp;start=18&amp;um=1&amp;hl=sl&amp;sa=N&amp;ndsp=18&amp;tbs=isch:1" TargetMode="External"/><Relationship Id="rId7" Type="http://schemas.openxmlformats.org/officeDocument/2006/relationships/hyperlink" Target="http://images.google.si/imgres?imgurl=http://media-cdn.tripadvisor.com/media/photo-s/01/16/3f/94/the-lake-at-the-biogradska.jpg&amp;imgrefurl=http://www.tripadvisor.com/LocationPhotos-g660251-d642331-Bianca_Resort_Spa-Kolasin.html&amp;usg=__807B5zci5wkW_YZGo3A8Kn0aJ-M=&amp;h=412&amp;w=550&amp;sz=33&amp;hl=sl&amp;start=28&amp;um=1&amp;itbs=1&amp;tbnid=XR4FDvdIF6259M:&amp;tbnh=100&amp;tbnw=133&amp;prev=/images?q=Biogradska+gora,&amp;start=18&amp;um=1&amp;hl=sl&amp;sa=N&amp;ndsp=18&amp;tbs=isch:1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hyperlink" Target="http://images.google.si/imgres?imgurl=http://poni.bd.tripod.com/sitebuildercontent/sitebuilderpictures/.pond/202.jpg.w300h225.jpg&amp;imgrefurl=http://poni.bd.tripod.com/id13.html&amp;usg=__kojYi51beF4Cn6HxKOQ43JiI_oU=&amp;h=225&amp;w=300&amp;sz=15&amp;hl=sl&amp;start=26&amp;um=1&amp;itbs=1&amp;tbnid=i0T_rhQzDEdtnM:&amp;tbnh=87&amp;tbnw=116&amp;prev=/images?q=Biogradska+gora,&amp;start=18&amp;um=1&amp;hl=sl&amp;sa=N&amp;ndsp=18&amp;tbs=isch:1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2FCEEE9F-C828-43B2-B4AB-44127DC1C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108" y="4357694"/>
            <a:ext cx="6172200" cy="19457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400">
                <a:latin typeface="Comic Sans MS" pitchFamily="66" charset="0"/>
              </a:rPr>
              <a:t>Mentorja:</a:t>
            </a:r>
            <a:endParaRPr lang="sl-SI" sz="2400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400" dirty="0">
                <a:latin typeface="Comic Sans MS" pitchFamily="66" charset="0"/>
              </a:rPr>
              <a:t>Dijakinja: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32D5382-FDE6-4DC0-A362-6223ABA7A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143000"/>
            <a:ext cx="6172200" cy="2143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9000" dirty="0">
                <a:latin typeface="Comic Sans MS" pitchFamily="66" charset="0"/>
              </a:rPr>
              <a:t>Črna gora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F78E34-E49A-483A-8840-768C73F4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b="1" dirty="0">
                <a:solidFill>
                  <a:srgbClr val="FF99FF"/>
                </a:solidFill>
                <a:latin typeface="Comic Sans MS" pitchFamily="66" charset="0"/>
              </a:rPr>
              <a:t>OSTROG SAMOSTAN</a:t>
            </a:r>
          </a:p>
        </p:txBody>
      </p:sp>
      <p:pic>
        <p:nvPicPr>
          <p:cNvPr id="17411" name="Ograda vsebine 3" descr="http://upload.wikimedia.org/wikipedia/commons/thumb/c/c2/Cetinje_monastery.jpg/250px-Cetinje_monastery.jpg">
            <a:hlinkClick r:id="rId2"/>
            <a:extLst>
              <a:ext uri="{FF2B5EF4-FFF2-40B4-BE49-F238E27FC236}">
                <a16:creationId xmlns:a16="http://schemas.microsoft.com/office/drawing/2014/main" id="{0984EA45-82E6-4200-B9DD-0E797990B877}"/>
              </a:ext>
            </a:extLst>
          </p:cNvPr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57899">
            <a:off x="4562475" y="1943100"/>
            <a:ext cx="3817938" cy="2744788"/>
          </a:xfrm>
        </p:spPr>
      </p:pic>
      <p:pic>
        <p:nvPicPr>
          <p:cNvPr id="17412" name="Slika 4" descr="Samostan Ostrog">
            <a:extLst>
              <a:ext uri="{FF2B5EF4-FFF2-40B4-BE49-F238E27FC236}">
                <a16:creationId xmlns:a16="http://schemas.microsoft.com/office/drawing/2014/main" id="{8F712B26-A3A8-4575-81F7-5F0730E64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71625"/>
            <a:ext cx="364331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http://t2.gstatic.com/images?q=tbn:X_cCfKN52wQk9M:http://www.ccs-si.com/shared_images/zvokelj_sandi/Juga-2007/ostrog%2520slika10.jpg">
            <a:hlinkClick r:id="rId5"/>
            <a:extLst>
              <a:ext uri="{FF2B5EF4-FFF2-40B4-BE49-F238E27FC236}">
                <a16:creationId xmlns:a16="http://schemas.microsoft.com/office/drawing/2014/main" id="{9DF75532-6BCD-437B-89BE-020B25820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4500563"/>
            <a:ext cx="2747963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527150-CB11-472E-AF4E-1C8423C6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99FF"/>
                </a:solidFill>
                <a:latin typeface="Comic Sans MS" pitchFamily="66" charset="0"/>
              </a:rPr>
              <a:t>ZNANE OSEBNOSTI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C7E8CA8-BAF0-4E62-91C8-FA8F425C10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 sz="3600" b="1">
                <a:latin typeface="Comic Sans MS" panose="030F0702030302020204" pitchFamily="66" charset="0"/>
              </a:rPr>
              <a:t>Petar II. Petrović Njegoš</a:t>
            </a:r>
          </a:p>
          <a:p>
            <a:r>
              <a:rPr lang="sl-SI" altLang="sl-SI" sz="3600" b="1">
                <a:latin typeface="Comic Sans MS" panose="030F0702030302020204" pitchFamily="66" charset="0"/>
              </a:rPr>
              <a:t>Stevan Faddy</a:t>
            </a:r>
          </a:p>
          <a:p>
            <a:r>
              <a:rPr lang="sl-SI" altLang="sl-SI" sz="3600" b="1">
                <a:latin typeface="Comic Sans MS" panose="030F0702030302020204" pitchFamily="66" charset="0"/>
              </a:rPr>
              <a:t>Stefan Filipović</a:t>
            </a:r>
            <a:r>
              <a:rPr lang="sl-SI" altLang="sl-SI" sz="3600">
                <a:latin typeface="Comic Sans MS" panose="030F0702030302020204" pitchFamily="66" charset="0"/>
              </a:rPr>
              <a:t> </a:t>
            </a:r>
          </a:p>
          <a:p>
            <a:r>
              <a:rPr lang="sl-SI" altLang="sl-SI" sz="3600" b="1">
                <a:latin typeface="Comic Sans MS" panose="030F0702030302020204" pitchFamily="66" charset="0"/>
              </a:rPr>
              <a:t>Andrea Demirović</a:t>
            </a:r>
            <a:r>
              <a:rPr lang="sl-SI" altLang="sl-SI" sz="3600">
                <a:latin typeface="Comic Sans MS" panose="030F0702030302020204" pitchFamily="66" charset="0"/>
              </a:rPr>
              <a:t> </a:t>
            </a:r>
          </a:p>
          <a:p>
            <a:r>
              <a:rPr lang="sl-SI" altLang="sl-SI" sz="3600" b="1">
                <a:latin typeface="Comic Sans MS" panose="030F0702030302020204" pitchFamily="66" charset="0"/>
              </a:rPr>
              <a:t>Milovan Đilas</a:t>
            </a:r>
            <a:r>
              <a:rPr lang="sl-SI" altLang="sl-SI" sz="3600">
                <a:latin typeface="Comic Sans MS" panose="030F0702030302020204" pitchFamily="66" charset="0"/>
              </a:rPr>
              <a:t> </a:t>
            </a:r>
          </a:p>
          <a:p>
            <a:r>
              <a:rPr lang="sl-SI" altLang="sl-SI" sz="3600" b="1">
                <a:latin typeface="Comic Sans MS" panose="030F0702030302020204" pitchFamily="66" charset="0"/>
              </a:rPr>
              <a:t>Mirko Kovač</a:t>
            </a:r>
            <a:endParaRPr lang="sl-SI" altLang="sl-SI" sz="3600">
              <a:latin typeface="Comic Sans MS" panose="030F0702030302020204" pitchFamily="66" charset="0"/>
            </a:endParaRPr>
          </a:p>
        </p:txBody>
      </p:sp>
      <p:pic>
        <p:nvPicPr>
          <p:cNvPr id="18436" name="Slika 3" descr="150px-Njegos">
            <a:hlinkClick r:id="rId2"/>
            <a:extLst>
              <a:ext uri="{FF2B5EF4-FFF2-40B4-BE49-F238E27FC236}">
                <a16:creationId xmlns:a16="http://schemas.microsoft.com/office/drawing/2014/main" id="{19C556ED-AB3A-47F8-A126-BB32E333E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2357438"/>
            <a:ext cx="30003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pfNxYUBmyU-wq1jM:" descr="171484">
            <a:hlinkClick r:id="rId2"/>
            <a:extLst>
              <a:ext uri="{FF2B5EF4-FFF2-40B4-BE49-F238E27FC236}">
                <a16:creationId xmlns:a16="http://schemas.microsoft.com/office/drawing/2014/main" id="{46041DB1-31E9-4B7F-AD8F-C4B73F45BCB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714356"/>
            <a:ext cx="221457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" name="ipfJc_FLp5HbXMS1M:" descr="StefanFilipovic06-RESIZE-s925-s450-fit">
            <a:hlinkClick r:id="rId4"/>
            <a:extLst>
              <a:ext uri="{FF2B5EF4-FFF2-40B4-BE49-F238E27FC236}">
                <a16:creationId xmlns:a16="http://schemas.microsoft.com/office/drawing/2014/main" id="{30BC5BED-C21C-4DAF-82AA-E1424F9805B6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642918"/>
            <a:ext cx="21431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ipfLd0vWa11Ja6LTM:" descr="87125275">
            <a:hlinkClick r:id="rId6"/>
            <a:extLst>
              <a:ext uri="{FF2B5EF4-FFF2-40B4-BE49-F238E27FC236}">
                <a16:creationId xmlns:a16="http://schemas.microsoft.com/office/drawing/2014/main" id="{F496A49B-1169-490F-9F86-6F982729787F}"/>
              </a:ext>
            </a:extLst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2214554"/>
            <a:ext cx="150019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ipfcH1UygrO2Vb2LM:" descr="tn_ex_djilas">
            <a:hlinkClick r:id="rId8"/>
            <a:extLst>
              <a:ext uri="{FF2B5EF4-FFF2-40B4-BE49-F238E27FC236}">
                <a16:creationId xmlns:a16="http://schemas.microsoft.com/office/drawing/2014/main" id="{9DCFB660-7AF1-4181-9F95-43D96C81448F}"/>
              </a:ext>
            </a:extLst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348" y="4500569"/>
            <a:ext cx="2143140" cy="16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ipfmf02TCxdaDDq3M:" descr="STG47418">
            <a:hlinkClick r:id="rId10"/>
            <a:extLst>
              <a:ext uri="{FF2B5EF4-FFF2-40B4-BE49-F238E27FC236}">
                <a16:creationId xmlns:a16="http://schemas.microsoft.com/office/drawing/2014/main" id="{1C869C87-323B-4296-B67F-4D4CA9335245}"/>
              </a:ext>
            </a:extLst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29322" y="3929066"/>
            <a:ext cx="178595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CA9456-88C2-4981-978E-C3E3B3A7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600" b="1" dirty="0">
                <a:solidFill>
                  <a:srgbClr val="FF99FF"/>
                </a:solidFill>
                <a:latin typeface="Comic Sans MS" pitchFamily="66" charset="0"/>
              </a:rPr>
              <a:t>Tipični spominki</a:t>
            </a:r>
          </a:p>
        </p:txBody>
      </p:sp>
      <p:pic>
        <p:nvPicPr>
          <p:cNvPr id="4" name="Ograda vsebine 3" descr="C:\Documents and Settings\Nick\My Documents\My Pictures\črnogorska kapa.jpg">
            <a:extLst>
              <a:ext uri="{FF2B5EF4-FFF2-40B4-BE49-F238E27FC236}">
                <a16:creationId xmlns:a16="http://schemas.microsoft.com/office/drawing/2014/main" id="{227231B0-B159-4E5A-B2AF-55FD1B4AF786}"/>
              </a:ext>
            </a:extLst>
          </p:cNvPr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1428736"/>
            <a:ext cx="1785950" cy="1643074"/>
          </a:xfrm>
          <a:ln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" name="Slika 4" descr="C:\Documents and Settings\Nick\My Documents\My Pictures\vezenine.jpg">
            <a:extLst>
              <a:ext uri="{FF2B5EF4-FFF2-40B4-BE49-F238E27FC236}">
                <a16:creationId xmlns:a16="http://schemas.microsoft.com/office/drawing/2014/main" id="{9BFDA94E-76EC-4BE8-89B1-076ED63025D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714488"/>
            <a:ext cx="192882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Slika 5" descr="C:\Documents and Settings\Nick\My Documents\My Pictures\gusle.jpg">
            <a:extLst>
              <a:ext uri="{FF2B5EF4-FFF2-40B4-BE49-F238E27FC236}">
                <a16:creationId xmlns:a16="http://schemas.microsoft.com/office/drawing/2014/main" id="{849B99DA-3724-4656-8E70-6A66361146C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2000240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" name="Slika 6" descr="C:\Documents and Settings\Nick\My Documents\My Pictures\krstač.jpg">
            <a:extLst>
              <a:ext uri="{FF2B5EF4-FFF2-40B4-BE49-F238E27FC236}">
                <a16:creationId xmlns:a16="http://schemas.microsoft.com/office/drawing/2014/main" id="{E0E9FDA7-56A8-478C-B249-65938957776F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500438"/>
            <a:ext cx="157163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" name="Slika 7" descr="C:\Documents and Settings\Nick\My Documents\My Pictures\vranac.jpg">
            <a:extLst>
              <a:ext uri="{FF2B5EF4-FFF2-40B4-BE49-F238E27FC236}">
                <a16:creationId xmlns:a16="http://schemas.microsoft.com/office/drawing/2014/main" id="{95564CFC-8CC0-4101-ADDF-9C291661A709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3857628"/>
            <a:ext cx="192882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Slika 1">
            <a:extLst>
              <a:ext uri="{FF2B5EF4-FFF2-40B4-BE49-F238E27FC236}">
                <a16:creationId xmlns:a16="http://schemas.microsoft.com/office/drawing/2014/main" id="{1B256F33-7DB1-48AA-9744-CE16E2653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928813"/>
            <a:ext cx="40005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CCC8FFC1-436C-48DE-97AB-3BB9AAF19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428875"/>
            <a:ext cx="31432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slov 3">
            <a:extLst>
              <a:ext uri="{FF2B5EF4-FFF2-40B4-BE49-F238E27FC236}">
                <a16:creationId xmlns:a16="http://schemas.microsoft.com/office/drawing/2014/main" id="{AF3B76EE-5640-4A1D-B6E7-BAE619B0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8800" b="1" dirty="0">
                <a:solidFill>
                  <a:srgbClr val="FF99FF"/>
                </a:solidFill>
                <a:latin typeface="Comic Sans MS" pitchFamily="66" charset="0"/>
              </a:rPr>
              <a:t>ZEMLJEVID</a:t>
            </a:r>
          </a:p>
        </p:txBody>
      </p:sp>
      <p:sp>
        <p:nvSpPr>
          <p:cNvPr id="21509" name="Ograda vsebine 4">
            <a:extLst>
              <a:ext uri="{FF2B5EF4-FFF2-40B4-BE49-F238E27FC236}">
                <a16:creationId xmlns:a16="http://schemas.microsoft.com/office/drawing/2014/main" id="{6BF64918-A6DF-4402-9AE8-0E2D31689D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DE5DE828-C402-4725-A412-2E241FB2A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sl-SI" sz="7200" dirty="0">
                <a:latin typeface="Comic Sans MS" pitchFamily="66" charset="0"/>
              </a:rPr>
              <a:t>                    </a:t>
            </a:r>
            <a:r>
              <a:rPr lang="sl-SI" sz="7200" b="1" dirty="0">
                <a:solidFill>
                  <a:srgbClr val="FF99FF"/>
                </a:solidFill>
                <a:latin typeface="Comic Sans MS" pitchFamily="66" charset="0"/>
              </a:rPr>
              <a:t>ZNAČILNOSTI</a:t>
            </a:r>
          </a:p>
        </p:txBody>
      </p:sp>
      <p:sp>
        <p:nvSpPr>
          <p:cNvPr id="5" name="Ograda vsebine 4">
            <a:extLst>
              <a:ext uri="{FF2B5EF4-FFF2-40B4-BE49-F238E27FC236}">
                <a16:creationId xmlns:a16="http://schemas.microsoft.com/office/drawing/2014/main" id="{3FEBAAD6-29FA-4C0E-A629-8F3E68F69B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l-SI" altLang="sl-SI" sz="2800">
                <a:latin typeface="Comic Sans MS" panose="030F0702030302020204" pitchFamily="66" charset="0"/>
              </a:rPr>
              <a:t>Lega: J Evropa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Jezik:Črnogorščina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Valuta: euro €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Reke: : Zeta, Moraca, Ribnica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Glavno mesto: Podgorica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Sosednje države: Srbija,Hrvaška,Albanija,BIH in jadransko morje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0E8F2B-30B6-476D-9224-46804D11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 b="1" dirty="0">
                <a:solidFill>
                  <a:srgbClr val="FF99FF"/>
                </a:solidFill>
                <a:latin typeface="Comic Sans MS" pitchFamily="66" charset="0"/>
              </a:rPr>
              <a:t>ZASTAVA IN GRB</a:t>
            </a:r>
          </a:p>
        </p:txBody>
      </p:sp>
      <p:pic>
        <p:nvPicPr>
          <p:cNvPr id="7" name="Ograda vsebine 6" descr="GRB.jpg">
            <a:extLst>
              <a:ext uri="{FF2B5EF4-FFF2-40B4-BE49-F238E27FC236}">
                <a16:creationId xmlns:a16="http://schemas.microsoft.com/office/drawing/2014/main" id="{AE536D22-EFCC-4132-B67B-E9B076844024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0688" y="1928813"/>
            <a:ext cx="2928937" cy="3571875"/>
          </a:xfrm>
        </p:spPr>
      </p:pic>
      <p:pic>
        <p:nvPicPr>
          <p:cNvPr id="8" name="ipfP16j8_9Jnh38-M:" descr="http://t3.gstatic.com/images?q=tbn:P16j8_9Jnh38-M:http://img140.imageshack.us/img140/6758/800pxflagofmontenegrosvka4.png">
            <a:hlinkClick r:id="rId3"/>
            <a:extLst>
              <a:ext uri="{FF2B5EF4-FFF2-40B4-BE49-F238E27FC236}">
                <a16:creationId xmlns:a16="http://schemas.microsoft.com/office/drawing/2014/main" id="{CB77D16B-ABC3-44D9-B0F6-57BEDFB80056}"/>
              </a:ext>
            </a:extLst>
          </p:cNvPr>
          <p:cNvPicPr>
            <a:picLocks noGrp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389073">
            <a:off x="704850" y="2735263"/>
            <a:ext cx="4443413" cy="3379787"/>
          </a:xfrm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EB906E-23CE-424A-B537-AF2A5C51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b="1" dirty="0">
                <a:solidFill>
                  <a:srgbClr val="FF99FF"/>
                </a:solidFill>
              </a:rPr>
              <a:t>TURISTIČNA MESTA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B04DCA99-E8F3-4A92-8572-DA399D0942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Sv.Štefan</a:t>
            </a:r>
          </a:p>
          <a:p>
            <a:r>
              <a:rPr lang="sl-SI" altLang="sl-SI"/>
              <a:t>Podgorica</a:t>
            </a:r>
          </a:p>
          <a:p>
            <a:r>
              <a:rPr lang="sl-SI" altLang="sl-SI"/>
              <a:t>Herceg Novi                   </a:t>
            </a:r>
          </a:p>
          <a:p>
            <a:r>
              <a:rPr lang="sl-SI" altLang="sl-SI"/>
              <a:t> Kotor</a:t>
            </a:r>
          </a:p>
          <a:p>
            <a:r>
              <a:rPr lang="sl-SI" altLang="sl-SI"/>
              <a:t>Budva</a:t>
            </a:r>
          </a:p>
          <a:p>
            <a:r>
              <a:rPr lang="sl-SI" altLang="sl-SI"/>
              <a:t>Ulcinj</a:t>
            </a:r>
          </a:p>
          <a:p>
            <a:r>
              <a:rPr lang="sl-SI" altLang="sl-SI"/>
              <a:t>Cetinje</a:t>
            </a:r>
          </a:p>
          <a:p>
            <a:r>
              <a:rPr lang="sl-SI" altLang="sl-SI"/>
              <a:t> Lovčen</a:t>
            </a:r>
          </a:p>
          <a:p>
            <a:endParaRPr lang="sl-SI" altLang="sl-SI"/>
          </a:p>
        </p:txBody>
      </p:sp>
      <p:pic>
        <p:nvPicPr>
          <p:cNvPr id="8" name="Slika 7" descr="Polotoku Sveti Stefan">
            <a:extLst>
              <a:ext uri="{FF2B5EF4-FFF2-40B4-BE49-F238E27FC236}">
                <a16:creationId xmlns:a16="http://schemas.microsoft.com/office/drawing/2014/main" id="{5B828CF0-62AA-4332-9C7A-8B47E203611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643050"/>
            <a:ext cx="5429288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3987BE-D4DA-453F-8B47-DC78400C5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9600" b="1" dirty="0" err="1">
                <a:solidFill>
                  <a:srgbClr val="FF99FF"/>
                </a:solidFill>
                <a:latin typeface="Comic Sans MS" pitchFamily="66" charset="0"/>
              </a:rPr>
              <a:t>podgorica</a:t>
            </a:r>
            <a:endParaRPr lang="sl-SI" sz="9600" b="1" dirty="0">
              <a:solidFill>
                <a:srgbClr val="FF99FF"/>
              </a:solidFill>
              <a:latin typeface="Comic Sans MS" pitchFamily="66" charset="0"/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5729BBA-BD6A-4656-8DC9-5C080857B81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6">
              <a:buFont typeface="Wingdings"/>
              <a:buNone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>
                <a:latin typeface="Comic Sans MS" pitchFamily="66" charset="0"/>
              </a:rPr>
              <a:t>Glavno mesto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>
                <a:latin typeface="Comic Sans MS" pitchFamily="66" charset="0"/>
              </a:rPr>
              <a:t>največje mesto (136.000 prebivalci).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>
                <a:latin typeface="Comic Sans MS" pitchFamily="66" charset="0"/>
              </a:rPr>
              <a:t> Skozi mesto teče reka </a:t>
            </a:r>
            <a:r>
              <a:rPr lang="sl-SI" dirty="0" err="1">
                <a:latin typeface="Comic Sans MS" pitchFamily="66" charset="0"/>
              </a:rPr>
              <a:t>Morača</a:t>
            </a:r>
            <a:r>
              <a:rPr lang="sl-SI" dirty="0">
                <a:latin typeface="Comic Sans MS" pitchFamily="66" charset="0"/>
              </a:rPr>
              <a:t> (</a:t>
            </a:r>
            <a:r>
              <a:rPr lang="sl-SI" dirty="0" err="1">
                <a:latin typeface="Comic Sans MS" pitchFamily="66" charset="0"/>
              </a:rPr>
              <a:t>Milenijum</a:t>
            </a:r>
            <a:r>
              <a:rPr lang="sl-SI" dirty="0">
                <a:latin typeface="Comic Sans MS" pitchFamily="66" charset="0"/>
              </a:rPr>
              <a:t>)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>
                <a:latin typeface="Comic Sans MS" pitchFamily="66" charset="0"/>
              </a:rPr>
              <a:t>Ime je dobila po svoji legi; leži namreč pod vzpetino Gorica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</p:txBody>
      </p:sp>
      <p:sp>
        <p:nvSpPr>
          <p:cNvPr id="12292" name="Ograda vsebine 4">
            <a:extLst>
              <a:ext uri="{FF2B5EF4-FFF2-40B4-BE49-F238E27FC236}">
                <a16:creationId xmlns:a16="http://schemas.microsoft.com/office/drawing/2014/main" id="{6C447FFB-21D4-46C5-925B-2FB832B4417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4" name="Slika 3" descr="podgorica.jpg">
            <a:extLst>
              <a:ext uri="{FF2B5EF4-FFF2-40B4-BE49-F238E27FC236}">
                <a16:creationId xmlns:a16="http://schemas.microsoft.com/office/drawing/2014/main" id="{482FB6C4-153C-4181-A32B-0D8A25FEC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8862">
            <a:off x="4678363" y="2149475"/>
            <a:ext cx="3967162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2B94BA-A68A-4A9E-BFCA-86BCE888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8800" b="1" dirty="0">
                <a:solidFill>
                  <a:srgbClr val="FF99FF"/>
                </a:solidFill>
                <a:latin typeface="Comic Sans MS" pitchFamily="66" charset="0"/>
              </a:rPr>
              <a:t>kulinarika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A43A66E-8274-46EA-A94A-A65FFBA12D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 sz="2800">
                <a:latin typeface="Comic Sans MS" panose="030F0702030302020204" pitchFamily="66" charset="0"/>
              </a:rPr>
              <a:t>njegoški pršut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bokeljski brodet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makaruli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 klasične jadranske ribje specialitete. 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Priganice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 miške(medom in lozo)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 vini sta Vranac (črno) in Krstač (belo).</a:t>
            </a:r>
          </a:p>
        </p:txBody>
      </p:sp>
      <p:pic>
        <p:nvPicPr>
          <p:cNvPr id="13316" name="Slika 4" descr="pogače.jpg">
            <a:extLst>
              <a:ext uri="{FF2B5EF4-FFF2-40B4-BE49-F238E27FC236}">
                <a16:creationId xmlns:a16="http://schemas.microsoft.com/office/drawing/2014/main" id="{C8E1EF6C-7089-472D-B1E0-047224F0D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928688"/>
            <a:ext cx="2357437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81F9C0-0241-4574-8779-ECB798AB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400" b="1" dirty="0">
                <a:solidFill>
                  <a:srgbClr val="FF99FF"/>
                </a:solidFill>
                <a:latin typeface="Comic Sans MS" pitchFamily="66" charset="0"/>
              </a:rPr>
              <a:t>ZELENE ZNAMENITOSTI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818E56-6D78-433D-A061-80511698F9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Planina Durmitor </a:t>
            </a:r>
          </a:p>
          <a:p>
            <a:r>
              <a:rPr lang="sl-SI" altLang="sl-SI"/>
              <a:t>Kanjon Tare</a:t>
            </a:r>
          </a:p>
          <a:p>
            <a:r>
              <a:rPr lang="sl-SI" altLang="sl-SI"/>
              <a:t>Skadarsko</a:t>
            </a:r>
            <a:r>
              <a:rPr lang="sl-SI" altLang="sl-SI" i="1"/>
              <a:t> </a:t>
            </a:r>
            <a:r>
              <a:rPr lang="sl-SI" altLang="sl-SI"/>
              <a:t>jezero</a:t>
            </a:r>
          </a:p>
          <a:p>
            <a:r>
              <a:rPr lang="sl-SI" altLang="sl-SI"/>
              <a:t>Boka Bay  </a:t>
            </a:r>
          </a:p>
          <a:p>
            <a:r>
              <a:rPr lang="sl-SI" altLang="sl-SI"/>
              <a:t>Lovćen </a:t>
            </a:r>
          </a:p>
          <a:p>
            <a:r>
              <a:rPr lang="sl-SI" altLang="sl-SI"/>
              <a:t>Biogradska gora</a:t>
            </a:r>
          </a:p>
          <a:p>
            <a:r>
              <a:rPr lang="sl-SI" altLang="sl-SI"/>
              <a:t>Kanjon Platije</a:t>
            </a:r>
          </a:p>
          <a:p>
            <a:endParaRPr lang="sl-SI" altLang="sl-SI"/>
          </a:p>
        </p:txBody>
      </p:sp>
      <p:pic>
        <p:nvPicPr>
          <p:cNvPr id="4" name="ipfdvVkTdOLEx3TLM:" descr="http://t0.gstatic.com/images?q=tbn:dvVkTdOLEx3TLM:http://farm3.static.flickr.com/2672/3842619299_082318d370.jpg">
            <a:hlinkClick r:id="rId2"/>
            <a:extLst>
              <a:ext uri="{FF2B5EF4-FFF2-40B4-BE49-F238E27FC236}">
                <a16:creationId xmlns:a16="http://schemas.microsoft.com/office/drawing/2014/main" id="{ABB10457-9081-4EFB-AC73-46C38B779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786313"/>
            <a:ext cx="20002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C00F1C8-7907-4C45-8F1B-8BAE313ED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000375"/>
            <a:ext cx="1928812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E3C600D-7424-4246-B579-7D292AE84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43063"/>
            <a:ext cx="18573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F6B559-ECBD-4D6E-85A3-E844B52F0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600" b="1" dirty="0" err="1">
                <a:solidFill>
                  <a:srgbClr val="FF99FF"/>
                </a:solidFill>
                <a:latin typeface="Comic Sans MS" pitchFamily="66" charset="0"/>
              </a:rPr>
              <a:t>Biogradska</a:t>
            </a:r>
            <a:r>
              <a:rPr lang="sl-SI" sz="6600" b="1" dirty="0">
                <a:solidFill>
                  <a:srgbClr val="FF99FF"/>
                </a:solidFill>
                <a:latin typeface="Comic Sans MS" pitchFamily="66" charset="0"/>
              </a:rPr>
              <a:t> gora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0AF2CAF-6F4A-4F18-B225-7276E9A50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928813"/>
            <a:ext cx="2643187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t0.gstatic.com/images?q=tbn:z1QolfjAW5RFlM:http://www.e-turizam.com/images/stories/biogradska_gora3.jpg">
            <a:hlinkClick r:id="rId3"/>
            <a:extLst>
              <a:ext uri="{FF2B5EF4-FFF2-40B4-BE49-F238E27FC236}">
                <a16:creationId xmlns:a16="http://schemas.microsoft.com/office/drawing/2014/main" id="{34E3BCE0-1837-48D3-8635-B9CE2EC64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4286250"/>
            <a:ext cx="2579687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t3.gstatic.com/images?q=tbn:i0T_rhQzDEdtnM:http://poni.bd.tripod.com/sitebuildercontent/sitebuilderpictures/.pond/202.jpg.w300h225.jpg">
            <a:hlinkClick r:id="rId5"/>
            <a:extLst>
              <a:ext uri="{FF2B5EF4-FFF2-40B4-BE49-F238E27FC236}">
                <a16:creationId xmlns:a16="http://schemas.microsoft.com/office/drawing/2014/main" id="{D3AC0CBD-E623-4B8D-B77C-C1B17E6DB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86250"/>
            <a:ext cx="2571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t1.gstatic.com/images?q=tbn:XR4FDvdIF6259M:http://media-cdn.tripadvisor.com/media/photo-s/01/16/3f/94/the-lake-at-the-biogradska.jpg">
            <a:hlinkClick r:id="rId7"/>
            <a:extLst>
              <a:ext uri="{FF2B5EF4-FFF2-40B4-BE49-F238E27FC236}">
                <a16:creationId xmlns:a16="http://schemas.microsoft.com/office/drawing/2014/main" id="{D42357D6-DE10-4AE6-8AD0-3155E0E72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785938"/>
            <a:ext cx="256540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36AC48-6A4B-4A94-9874-83D740AC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b="1" dirty="0">
                <a:solidFill>
                  <a:srgbClr val="FF99FF"/>
                </a:solidFill>
                <a:latin typeface="Comic Sans MS" pitchFamily="66" charset="0"/>
              </a:rPr>
              <a:t>Kulturne znamenitosti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C3DAC40-D80A-4DC1-8548-7700E4C3125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3200" dirty="0">
                <a:latin typeface="Comic Sans MS" pitchFamily="66" charset="0"/>
              </a:rPr>
              <a:t>Trdnjava Nehaj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3200" dirty="0">
                <a:latin typeface="Comic Sans MS" pitchFamily="66" charset="0"/>
              </a:rPr>
              <a:t>Vlaška cerkev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3200" dirty="0">
                <a:latin typeface="Comic Sans MS" pitchFamily="66" charset="0"/>
              </a:rPr>
              <a:t>Samostan Ostrog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3200" dirty="0">
                <a:latin typeface="Comic Sans MS" pitchFamily="66" charset="0"/>
              </a:rPr>
              <a:t>Zetski dom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sz="3200" dirty="0">
                <a:latin typeface="Comic Sans MS" pitchFamily="66" charset="0"/>
              </a:rPr>
              <a:t>Narodni muzej; prej dvor kneza Nikole 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sz="3200" dirty="0">
                <a:latin typeface="Comic Sans MS" pitchFamily="66" charset="0"/>
              </a:rPr>
              <a:t>Saborni hram Hristovog vaskrsenja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3200" dirty="0">
                <a:latin typeface="Comic Sans MS" pitchFamily="66" charset="0"/>
              </a:rPr>
              <a:t>Gledališče </a:t>
            </a:r>
            <a:r>
              <a:rPr lang="sl-SI" sz="3200" dirty="0" err="1">
                <a:latin typeface="Comic Sans MS" pitchFamily="66" charset="0"/>
              </a:rPr>
              <a:t>dodest</a:t>
            </a:r>
            <a:endParaRPr lang="sl-SI" sz="3200" dirty="0"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3200" dirty="0">
                <a:latin typeface="Comic Sans MS" pitchFamily="66" charset="0"/>
              </a:rPr>
              <a:t>Grajska trdnjava:</a:t>
            </a:r>
            <a:r>
              <a:rPr lang="sl-SI" sz="3200" dirty="0" err="1">
                <a:latin typeface="Comic Sans MS" pitchFamily="66" charset="0"/>
              </a:rPr>
              <a:t>Citadela</a:t>
            </a:r>
            <a:endParaRPr lang="sl-SI" sz="3200" dirty="0"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192</Words>
  <Application>Microsoft Office PowerPoint</Application>
  <PresentationFormat>On-screen Show (4:3)</PresentationFormat>
  <Paragraphs>64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Schoolbook</vt:lpstr>
      <vt:lpstr>Comic Sans MS</vt:lpstr>
      <vt:lpstr>Wingdings</vt:lpstr>
      <vt:lpstr>Wingdings 2</vt:lpstr>
      <vt:lpstr>Altana</vt:lpstr>
      <vt:lpstr>Črna gora</vt:lpstr>
      <vt:lpstr>                    ZNAČILNOSTI</vt:lpstr>
      <vt:lpstr>ZASTAVA IN GRB</vt:lpstr>
      <vt:lpstr>TURISTIČNA MESTA</vt:lpstr>
      <vt:lpstr>podgorica</vt:lpstr>
      <vt:lpstr>kulinarika</vt:lpstr>
      <vt:lpstr>ZELENE ZNAMENITOSTI</vt:lpstr>
      <vt:lpstr>Biogradska gora</vt:lpstr>
      <vt:lpstr>Kulturne znamenitosti</vt:lpstr>
      <vt:lpstr>OSTROG SAMOSTAN</vt:lpstr>
      <vt:lpstr>ZNANE OSEBNOSTI</vt:lpstr>
      <vt:lpstr>PowerPoint Presentation</vt:lpstr>
      <vt:lpstr>Tipični spominki</vt:lpstr>
      <vt:lpstr>ZEMLJEVID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2019-05-31T08:39:27Z</dcterms:created>
  <dcterms:modified xsi:type="dcterms:W3CDTF">2019-05-31T08:39:27Z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