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6" r:id="rId6"/>
    <p:sldId id="267" r:id="rId7"/>
    <p:sldId id="265" r:id="rId8"/>
    <p:sldId id="268" r:id="rId9"/>
    <p:sldId id="269" r:id="rId10"/>
    <p:sldId id="270" r:id="rId11"/>
    <p:sldId id="271" r:id="rId12"/>
    <p:sldId id="272" r:id="rId13"/>
    <p:sldId id="260" r:id="rId14"/>
    <p:sldId id="261" r:id="rId15"/>
    <p:sldId id="273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7" autoAdjust="0"/>
    <p:restoredTop sz="94629" autoAdjust="0"/>
  </p:normalViewPr>
  <p:slideViewPr>
    <p:cSldViewPr>
      <p:cViewPr varScale="1">
        <p:scale>
          <a:sx n="154" d="100"/>
          <a:sy n="154" d="100"/>
        </p:scale>
        <p:origin x="168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434890-7C15-4FDE-B550-CA5B536413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0D9BC9-4758-4941-B1B8-0CBDF1959EE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292A78-5F90-4BB3-BA9A-28B55411D23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FF3CBC5-D2D1-49A3-9AC8-FCB1312EA7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0F7F5B2-F0C5-41FB-9318-0AD63CF9C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8E135-BA79-4DAD-A017-6A3C5EA31A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8BF1A-7D40-481C-B12B-FAC971C67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4989D56-93D5-42DE-B867-0B6DCE703DD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AE46A985-24A3-4C9B-BCA3-8E05F74B45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51450B2-CB62-4091-B007-DC176CFC41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E61ACA45-A56A-404C-A615-109DE56665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7C63B06A-C4BF-4A1E-AE02-CC7746B63514}" type="slidenum">
              <a:rPr lang="sl-SI" altLang="sl-SI">
                <a:latin typeface="Calibri" panose="020F0502020204030204" pitchFamily="34" charset="0"/>
              </a:rPr>
              <a:pPr/>
              <a:t>8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0D93A4BB-12D7-4AC4-9FFD-A3911633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106E-5C44-4E7C-812C-30870161C61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60A97F63-5D78-4F12-8BAD-2557D12B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43C1795F-0039-4C65-98C8-071D92982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EFDA8CC-95CC-4599-B6DB-A10DCC9E4B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5675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34FAEBB-972B-42B1-9C39-A2F6654B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073D6-56F7-4C30-8F74-2174FE85745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49A0457-5EF2-41C5-8812-F45E2E63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922F5D4-63F1-4925-BC8E-3053224F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C9A00-EEF4-447E-8899-6029FE30C9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847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D3FA412-2B5E-4766-9A18-57A312B39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33A5-ED37-4765-8250-666167F044D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B849FE1-1D5C-40A7-AD1F-E9873340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D1C971F-26D1-4154-B693-4BBB3CD7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69929-564B-4F3E-ADAD-ABDB251407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599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9CBFA93-245A-4447-BCD2-7C16C7858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D3691-6ACE-405B-B0A1-D4172D04D1B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45A0732-7F85-4910-9310-38C0E001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0A84642-72C8-4C06-AE51-BC3FE7E8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7198B-9F21-4C8D-9CA0-797776BFBD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71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0EE76-B2D1-47E1-9B9C-FE7A3CB7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084CF-E9AC-4AE7-B4B3-43CAEE79236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898E2-BA08-4236-857A-82F819710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7683E-BE0F-475B-AC78-C1E8C87CC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D805BEC-9F92-4550-B16A-7DE23612E0B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3397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73788AF2-E0E1-48AE-A181-B3CF3723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79D8-DF5B-41CC-9E62-0680B15FEE6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A7550666-2742-492D-B281-7F00B2B4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26D781A6-1DEC-415F-BD9D-1D65AFE6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817A6-DF1D-41D1-8A88-E31A757073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0637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C3AA5870-A64E-4D88-BDBC-8B5F2C06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0A04-2729-4FED-B329-1CAE185C158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B33DF847-A3FB-40A1-90AC-8CBA994E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B6E179BF-92AE-479F-8527-7D43FDD5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16335-25D3-49C8-AB87-19EF1BC2CC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46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8F75CFED-FB3D-4BA0-8056-3DF3F1232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98DA-F2A0-46D5-A904-EF575A351AB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6CD32653-9D90-4D2F-8832-2B75B543C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8C415975-6B49-4010-A1CA-0787A226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36C24-FC1D-4C2B-A1C2-A41D3E924B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658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FA300075-4C9A-4034-A1D8-C5FB67B9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B62F-407A-48DA-AA5D-A733337C0F9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665D7786-2D7B-4232-B974-E00EEA2C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6A8F9642-002E-422C-AE9A-7C245F29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BB8EF-984E-436F-9416-700195C4B2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7025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421CCC4C-A1BA-45EA-9035-95C8CC01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ECE7-BB35-418D-9EEB-53F1862D946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45C92830-AA88-446A-BEED-37E28DAB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010BD9FC-FEF1-45F5-9A97-13FFEB9D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8133F-84AA-44ED-B4A1-E7B04AE1A4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2388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6780F4C4-5A86-4F50-AA18-AE9F41384C97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86220D54-1E62-4AD0-A70D-0E3BC18AC083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B5320DAC-496E-4BD8-8CF9-6C90A9429C00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F21E500B-140B-479D-AE67-80DE0FA0DED3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9592A7FF-02DF-43CE-A5CC-71ADAEE0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66FBF-F74D-40BA-9B22-BB3C5168A15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2882682A-D58F-43F0-A323-95376912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92961E2-5759-4A40-94E2-4793483C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402462A-E94C-4B99-A4C1-A459A06A25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439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F7268E89-E51B-4506-AF71-82BEE5E0B735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B7FFEB1-7B00-4D2A-AC71-F60A4D842E44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A60946C4-781A-42D5-ABEF-204E5667FA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6237D0A1-D54D-4646-9864-B4DC277CAB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90ECA60-E847-46C2-8041-6EE642517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B30B30-F8EB-4A0A-BECB-5108CEF83FF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4946DBA-BD4B-47A1-80BD-8A135C727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A0368D0-9D8D-4FC8-ABD9-9A548E25F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1121CA17-2A63-4EA5-B78A-44D6645CFD1C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14A7307F-0875-4897-9DB3-875B23A49433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474450B-CA46-4AA8-AEDE-E0191723752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1A74C77-A1E5-452F-A251-CB8C63F1F6BE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5" r:id="rId2"/>
    <p:sldLayoutId id="2147483744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5" r:id="rId9"/>
    <p:sldLayoutId id="2147483741" r:id="rId10"/>
    <p:sldLayoutId id="21474837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-5jChbD4oU" TargetMode="External"/><Relationship Id="rId2" Type="http://schemas.openxmlformats.org/officeDocument/2006/relationships/hyperlink" Target="http://cais.cu.edu.eg/e/flash/TsunamiEn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w9ygYqj4rV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A308-9CA2-4E2D-B534-797B5F505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158" y="1285860"/>
            <a:ext cx="7851648" cy="204311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8800" dirty="0"/>
              <a:t>CUNAMI </a:t>
            </a:r>
          </a:p>
        </p:txBody>
      </p:sp>
      <p:pic>
        <p:nvPicPr>
          <p:cNvPr id="4" name="Picture 3" descr="image002.jpg">
            <a:extLst>
              <a:ext uri="{FF2B5EF4-FFF2-40B4-BE49-F238E27FC236}">
                <a16:creationId xmlns:a16="http://schemas.microsoft.com/office/drawing/2014/main" id="{5D1244C7-0059-4B36-9044-78480C689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571875"/>
            <a:ext cx="42195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A4015E6A-9D5C-4D6B-9AC6-80F61D4757D2}"/>
              </a:ext>
            </a:extLst>
          </p:cNvPr>
          <p:cNvSpPr txBox="1">
            <a:spLocks/>
          </p:cNvSpPr>
          <p:nvPr/>
        </p:nvSpPr>
        <p:spPr>
          <a:xfrm>
            <a:off x="2571750" y="714375"/>
            <a:ext cx="3571875" cy="571500"/>
          </a:xfrm>
          <a:prstGeom prst="rect">
            <a:avLst/>
          </a:prstGeom>
        </p:spPr>
        <p:txBody>
          <a:bodyPr lIns="0" rIns="18288">
            <a:norm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sl-SI" altLang="sl-SI" sz="2600"/>
              <a:t>I.gimnazija v Celju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B294F94-B65E-4358-91CE-8B4134C691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ri">
            <a:extLst>
              <a:ext uri="{FF2B5EF4-FFF2-40B4-BE49-F238E27FC236}">
                <a16:creationId xmlns:a16="http://schemas.microsoft.com/office/drawing/2014/main" id="{45795692-7BDD-4FBB-89F5-2A81B30E3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500063"/>
            <a:ext cx="3643312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nozica.jpg">
            <a:extLst>
              <a:ext uri="{FF2B5EF4-FFF2-40B4-BE49-F238E27FC236}">
                <a16:creationId xmlns:a16="http://schemas.microsoft.com/office/drawing/2014/main" id="{52684939-265B-446E-A745-42F450D4B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4500563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nicenje.jpg">
            <a:extLst>
              <a:ext uri="{FF2B5EF4-FFF2-40B4-BE49-F238E27FC236}">
                <a16:creationId xmlns:a16="http://schemas.microsoft.com/office/drawing/2014/main" id="{7D3EBF34-4B1A-468D-AB2F-43A956678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875"/>
            <a:ext cx="418147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6A9AC-1024-48C1-A38E-7D6C1D8D8F9F}"/>
              </a:ext>
            </a:extLst>
          </p:cNvPr>
          <p:cNvSpPr/>
          <p:nvPr/>
        </p:nvSpPr>
        <p:spPr>
          <a:xfrm>
            <a:off x="642938" y="4429125"/>
            <a:ext cx="2786062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Posledice cunamija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leta 2004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C727-2D46-4176-9CA2-C20CB67F3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357188"/>
            <a:ext cx="7329487" cy="938212"/>
          </a:xfrm>
        </p:spPr>
        <p:txBody>
          <a:bodyPr/>
          <a:lstStyle/>
          <a:p>
            <a:r>
              <a:rPr lang="sl-SI" altLang="sl-SI"/>
              <a:t>KAKO SE ZAVARUJEMO?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D2DBA-21DB-43E5-BDF2-54C9691E6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750" y="1214438"/>
            <a:ext cx="4643438" cy="5429250"/>
          </a:xfrm>
        </p:spPr>
        <p:txBody>
          <a:bodyPr/>
          <a:lstStyle/>
          <a:p>
            <a:r>
              <a:rPr lang="sl-SI" altLang="sl-SI"/>
              <a:t>Pred cunamiji se je težko zavarovati.</a:t>
            </a:r>
          </a:p>
          <a:p>
            <a:r>
              <a:rPr lang="sl-SI" altLang="sl-SI"/>
              <a:t>Če nastane močan potres blizu morja, se lahko pojavijo. </a:t>
            </a:r>
          </a:p>
          <a:p>
            <a:r>
              <a:rPr lang="sl-SI" altLang="sl-SI"/>
              <a:t>Cunamijev se ne da preprečiti ali natančno napovedati.</a:t>
            </a:r>
          </a:p>
          <a:p>
            <a:r>
              <a:rPr lang="sl-SI" altLang="sl-SI"/>
              <a:t>Države z grožnjo cunamijev uporabljajo opozorilne sisteme za odkrivanje cunamijev in opozorijo večino populacije, preden ta udari. </a:t>
            </a:r>
          </a:p>
        </p:txBody>
      </p:sp>
      <p:pic>
        <p:nvPicPr>
          <p:cNvPr id="10" name="Content Placeholder 7" descr="buoy-diagram.jpg">
            <a:extLst>
              <a:ext uri="{FF2B5EF4-FFF2-40B4-BE49-F238E27FC236}">
                <a16:creationId xmlns:a16="http://schemas.microsoft.com/office/drawing/2014/main" id="{5E6BF171-40DB-447C-A080-24143D8A38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5388" y="1357313"/>
            <a:ext cx="3748087" cy="499745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multimedia14.JPG">
            <a:extLst>
              <a:ext uri="{FF2B5EF4-FFF2-40B4-BE49-F238E27FC236}">
                <a16:creationId xmlns:a16="http://schemas.microsoft.com/office/drawing/2014/main" id="{C08ED14B-C748-49C8-A428-76C082B928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 t="3500" r="3490" b="3500"/>
          <a:stretch>
            <a:fillRect/>
          </a:stretch>
        </p:blipFill>
        <p:spPr>
          <a:xfrm>
            <a:off x="285750" y="1143000"/>
            <a:ext cx="4500563" cy="4845050"/>
          </a:xfrm>
        </p:spPr>
      </p:pic>
      <p:pic>
        <p:nvPicPr>
          <p:cNvPr id="10" name="Content Placeholder 7" descr="00236.JPG">
            <a:extLst>
              <a:ext uri="{FF2B5EF4-FFF2-40B4-BE49-F238E27FC236}">
                <a16:creationId xmlns:a16="http://schemas.microsoft.com/office/drawing/2014/main" id="{84B1A7EB-6E0E-4B2D-A59E-473C6CF577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5" y="1071563"/>
            <a:ext cx="3752850" cy="506888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486B-4ED1-4656-9F26-B9C5F43A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r>
              <a:rPr lang="sl-SI" altLang="sl-SI"/>
              <a:t>CUNAMIJI V ZGODOVINI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DCA177-6D3E-4937-80D8-95FE0F2661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20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177">
                <a:tc>
                  <a:txBody>
                    <a:bodyPr/>
                    <a:lstStyle/>
                    <a:p>
                      <a:r>
                        <a:rPr lang="sl-SI" sz="1800" dirty="0"/>
                        <a:t>DATUM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KRAJ NASTANKA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UČINKI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SMRTNE ŽRTVE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 december 2004</a:t>
                      </a:r>
                    </a:p>
                    <a:p>
                      <a:endParaRPr lang="sl-SI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Javanski jarek,</a:t>
                      </a:r>
                      <a:r>
                        <a:rPr kumimoji="0" lang="sl-SI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Indonezija</a:t>
                      </a:r>
                      <a:endParaRPr lang="sl-SI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rtl="0"/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opustošeni predeli</a:t>
                      </a:r>
                    </a:p>
                    <a:p>
                      <a:pPr rtl="0"/>
                      <a:r>
                        <a:rPr kumimoji="0" lang="sl-SI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Tajske, Šri Lanke,</a:t>
                      </a:r>
                    </a:p>
                    <a:p>
                      <a:pPr rtl="0"/>
                      <a:r>
                        <a:rPr kumimoji="0" lang="sl-SI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Indonezije, Indije,</a:t>
                      </a:r>
                    </a:p>
                    <a:p>
                      <a:pPr rtl="0"/>
                      <a:r>
                        <a:rPr kumimoji="0" lang="sl-SI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Malezije…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250. 000</a:t>
                      </a:r>
                      <a:endParaRPr lang="sl-SI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november 1755</a:t>
                      </a:r>
                    </a:p>
                    <a:p>
                      <a:endParaRPr lang="sl-SI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Atlantski ocean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/>
                        <a:t>Valovi visoki 6 metrov in več, </a:t>
                      </a:r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opustošene</a:t>
                      </a:r>
                      <a:r>
                        <a:rPr kumimoji="0" lang="sl-SI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obale Portugalske, manj obale Španije in Maroka</a:t>
                      </a:r>
                    </a:p>
                    <a:p>
                      <a:endParaRPr lang="sl-SI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60.000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 december</a:t>
                      </a:r>
                    </a:p>
                    <a:p>
                      <a:endParaRPr lang="sl-SI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Sicilija </a:t>
                      </a:r>
                      <a:endParaRPr lang="sl-SI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Vzhodna obala Sicilije z Messino</a:t>
                      </a:r>
                    </a:p>
                    <a:p>
                      <a:endParaRPr lang="sl-SI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58. 000</a:t>
                      </a:r>
                      <a:endParaRPr lang="sl-SI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8C3ACF-790D-4CF7-AD0B-368CF46F6A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5750" y="1214438"/>
          <a:ext cx="8229600" cy="5126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63">
                <a:tc>
                  <a:txBody>
                    <a:bodyPr/>
                    <a:lstStyle/>
                    <a:p>
                      <a:r>
                        <a:rPr lang="sl-SI" sz="1800" dirty="0"/>
                        <a:t>DATUM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KRAJ NASTANKA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UČINKI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SMRTNE ŽRTVE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27. avgust 1883,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vulkan Krakatau</a:t>
                      </a:r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40-metrski valovi </a:t>
                      </a:r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36 000</a:t>
                      </a:r>
                      <a:endParaRPr lang="sl-SI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 junij 1896,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Japonski jarek</a:t>
                      </a:r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30-metrski val </a:t>
                      </a:r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27.122</a:t>
                      </a:r>
                      <a:endParaRPr lang="sl-SI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avgust 1868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l-SI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jarek Peru-Čile</a:t>
                      </a:r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10 000 - 15 000</a:t>
                      </a:r>
                      <a:endParaRPr lang="sl-SI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 avgust 1976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l-SI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morje Celebes </a:t>
                      </a:r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8000</a:t>
                      </a:r>
                      <a:endParaRPr lang="sl-SI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marec 1993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l-SI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Japonski jarek </a:t>
                      </a:r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3000</a:t>
                      </a:r>
                      <a:endParaRPr lang="sl-SI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 julij 1998</a:t>
                      </a:r>
                    </a:p>
                    <a:p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Papua, Nova Gvineja, Bismarkovo morje </a:t>
                      </a:r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2200</a:t>
                      </a:r>
                      <a:endParaRPr lang="sl-SI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20">
                <a:tc>
                  <a:txBody>
                    <a:bodyPr/>
                    <a:lstStyle/>
                    <a:p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junij 1692 </a:t>
                      </a:r>
                    </a:p>
                    <a:p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Portoriko, Karibi </a:t>
                      </a:r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BEE39-7D22-4D96-A3CE-722F46964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39591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NASTANEK CUNAMIJA:</a:t>
            </a:r>
            <a:endParaRPr lang="sl-SI" dirty="0">
              <a:solidFill>
                <a:schemeClr val="tx1">
                  <a:lumMod val="95000"/>
                  <a:lumOff val="5000"/>
                </a:schemeClr>
              </a:solidFill>
              <a:hlinkClick r:id="rId2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32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http://cais.cu.edu.eg/e/flash/TsunamiEn.swf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CUNAMI LETA 2004</a:t>
            </a:r>
            <a:endParaRPr lang="sl-SI" dirty="0">
              <a:solidFill>
                <a:schemeClr val="tx1">
                  <a:lumMod val="95000"/>
                  <a:lumOff val="5000"/>
                </a:schemeClr>
              </a:solidFill>
              <a:hlinkClick r:id="rId3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320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http://www.youtube.com/watch?v=K-5jChbD4oU</a:t>
            </a:r>
            <a:endParaRPr lang="sl-SI" sz="3200" dirty="0">
              <a:solidFill>
                <a:schemeClr val="tx1">
                  <a:lumMod val="95000"/>
                  <a:lumOff val="5000"/>
                </a:schemeClr>
              </a:solidFill>
              <a:hlinkClick r:id="rId2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3200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http://www.youtube.com/watch?v=w9ygYqj4rVM</a:t>
            </a:r>
            <a:endParaRPr lang="sl-SI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ED83-8590-44BD-944A-60433485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l-SI" altLang="sl-SI"/>
              <a:t>KAJ SO?</a:t>
            </a:r>
          </a:p>
        </p:txBody>
      </p:sp>
      <p:pic>
        <p:nvPicPr>
          <p:cNvPr id="5" name="Content Placeholder 4" descr="32633.jpg">
            <a:extLst>
              <a:ext uri="{FF2B5EF4-FFF2-40B4-BE49-F238E27FC236}">
                <a16:creationId xmlns:a16="http://schemas.microsoft.com/office/drawing/2014/main" id="{54FBC84D-EB1B-4808-AA42-0FAC630F0E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624138"/>
            <a:ext cx="4038600" cy="30289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000A7-75B5-4435-B324-5B289C3FC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71625"/>
            <a:ext cx="4038600" cy="4783138"/>
          </a:xfrm>
        </p:spPr>
        <p:txBody>
          <a:bodyPr/>
          <a:lstStyle/>
          <a:p>
            <a:r>
              <a:rPr lang="sl-SI" altLang="sl-SI"/>
              <a:t>V japonščini izraz pomeni pristaniščni val</a:t>
            </a:r>
          </a:p>
          <a:p>
            <a:r>
              <a:rPr lang="sl-SI" altLang="sl-SI"/>
              <a:t>tsu - pristanišče,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nami - val </a:t>
            </a:r>
          </a:p>
          <a:p>
            <a:r>
              <a:rPr lang="sl-SI" altLang="sl-SI"/>
              <a:t>Je navaden gravitacijski vodni val, ki ima zelo veliko valovno dolžino, ki lahko znaša vse do 500 km.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CC8D-07AD-4034-B92B-F832FDA7D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l-SI" altLang="sl-SI"/>
              <a:t>ZAKAJ NASTANEJO?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FC800-82AF-40FF-923F-8F7C84AD3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063" y="1785938"/>
            <a:ext cx="4038600" cy="2786062"/>
          </a:xfrm>
        </p:spPr>
        <p:txBody>
          <a:bodyPr/>
          <a:lstStyle/>
          <a:p>
            <a:r>
              <a:rPr lang="sl-SI" altLang="sl-SI"/>
              <a:t>Nastanek je vezan na:</a:t>
            </a:r>
          </a:p>
          <a:p>
            <a:pPr lvl="1"/>
            <a:r>
              <a:rPr lang="sl-SI" altLang="sl-SI"/>
              <a:t> potres, </a:t>
            </a:r>
          </a:p>
          <a:p>
            <a:pPr lvl="1"/>
            <a:r>
              <a:rPr lang="sl-SI" altLang="sl-SI"/>
              <a:t>vulkanski izbruh,</a:t>
            </a:r>
          </a:p>
          <a:p>
            <a:pPr lvl="1"/>
            <a:r>
              <a:rPr lang="sl-SI" altLang="sl-SI"/>
              <a:t>velik plaz,</a:t>
            </a:r>
          </a:p>
          <a:p>
            <a:pPr lvl="1"/>
            <a:r>
              <a:rPr lang="sl-SI" altLang="sl-SI"/>
              <a:t>padec meteorita.</a:t>
            </a:r>
          </a:p>
        </p:txBody>
      </p:sp>
      <p:pic>
        <p:nvPicPr>
          <p:cNvPr id="9" name="Content Placeholder 8" descr="image008.jpg">
            <a:extLst>
              <a:ext uri="{FF2B5EF4-FFF2-40B4-BE49-F238E27FC236}">
                <a16:creationId xmlns:a16="http://schemas.microsoft.com/office/drawing/2014/main" id="{8D976C1D-4008-4546-821D-84D8F88A4B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t="3189" r="2223" b="3189"/>
          <a:stretch>
            <a:fillRect/>
          </a:stretch>
        </p:blipFill>
        <p:spPr>
          <a:xfrm>
            <a:off x="785813" y="4500563"/>
            <a:ext cx="2500312" cy="2157412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9" descr="meteorit.jpg">
            <a:extLst>
              <a:ext uri="{FF2B5EF4-FFF2-40B4-BE49-F238E27FC236}">
                <a16:creationId xmlns:a16="http://schemas.microsoft.com/office/drawing/2014/main" id="{7FEF37D7-6B69-44CB-9576-EEB2CAC05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" t="2835" r="1418" b="2835"/>
          <a:stretch>
            <a:fillRect/>
          </a:stretch>
        </p:blipFill>
        <p:spPr bwMode="auto">
          <a:xfrm>
            <a:off x="4714875" y="1785938"/>
            <a:ext cx="3216275" cy="2324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2">
            <a:extLst>
              <a:ext uri="{FF2B5EF4-FFF2-40B4-BE49-F238E27FC236}">
                <a16:creationId xmlns:a16="http://schemas.microsoft.com/office/drawing/2014/main" id="{007F644B-DF05-4F9E-B9E7-C34DC0451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572000"/>
            <a:ext cx="30003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9B0D339-67DA-4B43-84B4-C2362A91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7858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NASTANEK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E39E5C1-9A9A-4ED2-B278-EA9F7093D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750" y="1428750"/>
            <a:ext cx="4686300" cy="5286375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3100" b="1" u="sng" dirty="0"/>
              <a:t>PRVA FAZA</a:t>
            </a:r>
            <a:r>
              <a:rPr lang="sl-SI" sz="3100" b="1" dirty="0"/>
              <a:t>: </a:t>
            </a:r>
            <a:r>
              <a:rPr lang="sl-SI" sz="3100" b="1" u="sng" dirty="0"/>
              <a:t>NASTANEK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100" dirty="0"/>
              <a:t>Nenadni dvig oceanskega dna, povzroči dvig stebra vode v oceanu na tem območju.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100" dirty="0"/>
              <a:t>Ker je voda nestisljiva, se na površini poruši težnostno ravnovesje, ki ga zavzema gladina oceana.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100" dirty="0"/>
              <a:t>Ocean poskuša ponovno zravnati gladino okoli dvignjenega dela.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100" dirty="0"/>
              <a:t>Kjer je voda dvignjena začnejo na vse strani širiti valovi.</a:t>
            </a:r>
          </a:p>
        </p:txBody>
      </p:sp>
      <p:pic>
        <p:nvPicPr>
          <p:cNvPr id="12" name="Content Placeholder 11" descr="SUNB.jpg">
            <a:extLst>
              <a:ext uri="{FF2B5EF4-FFF2-40B4-BE49-F238E27FC236}">
                <a16:creationId xmlns:a16="http://schemas.microsoft.com/office/drawing/2014/main" id="{E0CFC128-D27F-4590-972A-A94E4C7E87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6375" y="1714500"/>
            <a:ext cx="3667125" cy="335756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89DCF5-5629-47BC-B769-C0BDAC2AE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1357313"/>
            <a:ext cx="4286250" cy="5072062"/>
          </a:xfrm>
        </p:spPr>
        <p:txBody>
          <a:bodyPr/>
          <a:lstStyle/>
          <a:p>
            <a:r>
              <a:rPr lang="sl-SI" altLang="sl-SI" sz="2400"/>
              <a:t>Valovi imajo na odprtem oceanu valovno dolžino med 200 in 300 km.</a:t>
            </a:r>
          </a:p>
          <a:p>
            <a:r>
              <a:rPr lang="sl-SI" altLang="sl-SI" sz="2400"/>
              <a:t>Višina valov (amplituda) močnega cunamija je na odprtem morju od enega do dveh metrov, proti obali se veča.</a:t>
            </a:r>
          </a:p>
          <a:p>
            <a:r>
              <a:rPr lang="sl-SI" altLang="sl-SI" sz="2400"/>
              <a:t> Širijo se s hitrostjo med 500 in 900 km/h. Njihova hitrost je sorazmerna z globino oceana.</a:t>
            </a:r>
          </a:p>
          <a:p>
            <a:endParaRPr lang="sl-SI" altLang="sl-SI" sz="2400"/>
          </a:p>
        </p:txBody>
      </p:sp>
      <p:pic>
        <p:nvPicPr>
          <p:cNvPr id="8" name="Content Placeholder 7" descr="tsunami-encarta.jpg">
            <a:extLst>
              <a:ext uri="{FF2B5EF4-FFF2-40B4-BE49-F238E27FC236}">
                <a16:creationId xmlns:a16="http://schemas.microsoft.com/office/drawing/2014/main" id="{206AB7E9-6236-43F5-ADD7-546736A526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0588" y="1857375"/>
            <a:ext cx="4246562" cy="3127375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7CAE48-CBDC-44EE-9F77-608B318C3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857250"/>
            <a:ext cx="3643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400" b="1" u="sng"/>
              <a:t>DRUGA</a:t>
            </a:r>
            <a:r>
              <a:rPr lang="sl-SI" altLang="sl-SI" sz="2400"/>
              <a:t> </a:t>
            </a:r>
            <a:r>
              <a:rPr lang="sl-SI" altLang="sl-SI" sz="2400" b="1" u="sng"/>
              <a:t>FAZA</a:t>
            </a:r>
            <a:r>
              <a:rPr lang="sl-SI" altLang="sl-SI" sz="2400"/>
              <a:t>: </a:t>
            </a:r>
            <a:r>
              <a:rPr lang="sl-SI" altLang="sl-SI" sz="2400" b="1" u="sng"/>
              <a:t>ŠIRJENJE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AE2B7-44E4-4E09-8DFD-23CCE1A28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143000"/>
            <a:ext cx="4214812" cy="5357813"/>
          </a:xfrm>
        </p:spPr>
        <p:txBody>
          <a:bodyPr/>
          <a:lstStyle/>
          <a:p>
            <a:r>
              <a:rPr lang="sl-SI" altLang="sl-SI"/>
              <a:t>Ko se približuje obali postaja morje plitvejše, njegova hitrost se zmanjša. </a:t>
            </a:r>
          </a:p>
          <a:p>
            <a:r>
              <a:rPr lang="sl-SI" altLang="sl-SI"/>
              <a:t>Energija valovanja se ne spremeni.</a:t>
            </a:r>
          </a:p>
          <a:p>
            <a:r>
              <a:rPr lang="sl-SI" altLang="sl-SI"/>
              <a:t>Zaradi zmanjšanja hitrosti se poveča amplituda,  razdalje med vrhovi valov se zmanjšajo, poveča pa se gostota energije. </a:t>
            </a:r>
          </a:p>
        </p:txBody>
      </p:sp>
      <p:pic>
        <p:nvPicPr>
          <p:cNvPr id="9" name="Content Placeholder 6" descr="2004-tsunami.jpg">
            <a:extLst>
              <a:ext uri="{FF2B5EF4-FFF2-40B4-BE49-F238E27FC236}">
                <a16:creationId xmlns:a16="http://schemas.microsoft.com/office/drawing/2014/main" id="{184E3D81-A012-48CB-84D9-C0E5248674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3857625"/>
            <a:ext cx="3609975" cy="261778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0545E0-CE5B-4FD4-8C5E-6DCAD5571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714375"/>
            <a:ext cx="7000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400" b="1" u="sng"/>
              <a:t>TRETJA FAZA: PREPLAVLJANJE KOPNEGA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C86B23-5026-417D-99FD-D921380D0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143000"/>
            <a:ext cx="3500438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8FF60-3465-4B72-BFDF-8737CCD7A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1071563"/>
            <a:ext cx="4500562" cy="5500687"/>
          </a:xfrm>
        </p:spPr>
        <p:txBody>
          <a:bodyPr/>
          <a:lstStyle/>
          <a:p>
            <a:r>
              <a:rPr lang="sl-SI" altLang="sl-SI"/>
              <a:t>Zaradi zmanjševanja prostora med dnom in gladino se močno poveča višina valov.</a:t>
            </a:r>
          </a:p>
          <a:p>
            <a:r>
              <a:rPr lang="sl-SI" altLang="sl-SI"/>
              <a:t>Pogosto doseže obalo najprej dno vala. Šele potem pa udari deset in več metrov visok vrh vala. </a:t>
            </a:r>
          </a:p>
          <a:p>
            <a:r>
              <a:rPr lang="sl-SI" altLang="sl-SI"/>
              <a:t>Po preplavitvi kopnega začne val zaradi trenja in vrtinčenja izgubljati energijo. </a:t>
            </a:r>
          </a:p>
          <a:p>
            <a:endParaRPr lang="sl-SI" altLang="sl-SI"/>
          </a:p>
        </p:txBody>
      </p:sp>
      <p:pic>
        <p:nvPicPr>
          <p:cNvPr id="8" name="Picture 7" descr="photo-65419.jpg">
            <a:extLst>
              <a:ext uri="{FF2B5EF4-FFF2-40B4-BE49-F238E27FC236}">
                <a16:creationId xmlns:a16="http://schemas.microsoft.com/office/drawing/2014/main" id="{DEB2693A-F74B-4AC4-A3C6-B89AD0E3D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"/>
          <a:stretch>
            <a:fillRect/>
          </a:stretch>
        </p:blipFill>
        <p:spPr bwMode="auto">
          <a:xfrm>
            <a:off x="4714875" y="1000125"/>
            <a:ext cx="4092575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sunami_form.jpg">
            <a:extLst>
              <a:ext uri="{FF2B5EF4-FFF2-40B4-BE49-F238E27FC236}">
                <a16:creationId xmlns:a16="http://schemas.microsoft.com/office/drawing/2014/main" id="{CD202049-2A43-4940-9F51-A4D49D93E53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5" y="642938"/>
            <a:ext cx="3535363" cy="6042025"/>
          </a:xfr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79E495AC-1440-4196-84E4-30EE75E70A28}"/>
              </a:ext>
            </a:extLst>
          </p:cNvPr>
          <p:cNvSpPr/>
          <p:nvPr/>
        </p:nvSpPr>
        <p:spPr>
          <a:xfrm>
            <a:off x="857250" y="642938"/>
            <a:ext cx="3276600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Normalna situacija.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D34B977-1300-4F82-95B0-371D37981298}"/>
              </a:ext>
            </a:extLst>
          </p:cNvPr>
          <p:cNvSpPr/>
          <p:nvPr/>
        </p:nvSpPr>
        <p:spPr>
          <a:xfrm>
            <a:off x="857250" y="1928813"/>
            <a:ext cx="3276600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 do potresa.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4B54DA6-24EF-4762-8E8C-0DB82467238B}"/>
              </a:ext>
            </a:extLst>
          </p:cNvPr>
          <p:cNvSpPr/>
          <p:nvPr/>
        </p:nvSpPr>
        <p:spPr>
          <a:xfrm>
            <a:off x="857250" y="3143250"/>
            <a:ext cx="3276600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Nastanek valov.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9BA2AEA-45AF-4675-B643-B7AD30A81D07}"/>
              </a:ext>
            </a:extLst>
          </p:cNvPr>
          <p:cNvSpPr/>
          <p:nvPr/>
        </p:nvSpPr>
        <p:spPr>
          <a:xfrm>
            <a:off x="857250" y="4357688"/>
            <a:ext cx="3276600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Valovi se širijo po morju.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A59831E-95FA-4D43-984F-EEC470970967}"/>
              </a:ext>
            </a:extLst>
          </p:cNvPr>
          <p:cNvSpPr/>
          <p:nvPr/>
        </p:nvSpPr>
        <p:spPr>
          <a:xfrm>
            <a:off x="857250" y="5572125"/>
            <a:ext cx="3276600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Valovi dosežejo kopno.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F70E3-7A9B-49C9-98C2-F8C51B1D6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r>
              <a:rPr lang="sl-SI" altLang="sl-SI"/>
              <a:t>POSLEDICE:</a:t>
            </a:r>
          </a:p>
        </p:txBody>
      </p:sp>
      <p:pic>
        <p:nvPicPr>
          <p:cNvPr id="4" name="Content Placeholder 3" descr="multimedia.JPG">
            <a:extLst>
              <a:ext uri="{FF2B5EF4-FFF2-40B4-BE49-F238E27FC236}">
                <a16:creationId xmlns:a16="http://schemas.microsoft.com/office/drawing/2014/main" id="{6DC596ED-8531-4583-AD7C-69FC82D93F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0" y="1000125"/>
            <a:ext cx="4429125" cy="2714625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459DC6-28C6-415C-8B95-898FBC016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4313" y="1428750"/>
            <a:ext cx="4000500" cy="2643188"/>
          </a:xfrm>
        </p:spPr>
        <p:txBody>
          <a:bodyPr/>
          <a:lstStyle/>
          <a:p>
            <a:r>
              <a:rPr lang="sl-SI" altLang="sl-SI"/>
              <a:t>Posledice cunamijev so lahko katastrofalne:</a:t>
            </a:r>
          </a:p>
          <a:p>
            <a:pPr lvl="1"/>
            <a:r>
              <a:rPr lang="sl-SI" altLang="sl-SI" sz="2300"/>
              <a:t>Uničenje neštetih domov,</a:t>
            </a:r>
          </a:p>
          <a:p>
            <a:pPr lvl="1"/>
            <a:r>
              <a:rPr lang="sl-SI" altLang="sl-SI" sz="2300"/>
              <a:t>Veliko območij,</a:t>
            </a:r>
          </a:p>
          <a:p>
            <a:pPr lvl="1"/>
            <a:r>
              <a:rPr lang="sl-SI" altLang="sl-SI" sz="2300"/>
              <a:t>Terja zelo veliko življenj.</a:t>
            </a:r>
          </a:p>
        </p:txBody>
      </p:sp>
      <p:pic>
        <p:nvPicPr>
          <p:cNvPr id="5" name="Picture 4" descr="multimedia363.JPG">
            <a:extLst>
              <a:ext uri="{FF2B5EF4-FFF2-40B4-BE49-F238E27FC236}">
                <a16:creationId xmlns:a16="http://schemas.microsoft.com/office/drawing/2014/main" id="{E9AA902E-6ADF-4C94-9DE9-441FB8811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929063"/>
            <a:ext cx="440213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B927DA7-F355-4B04-91EA-C5578B3E1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06850"/>
            <a:ext cx="3643312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555</Words>
  <Application>Microsoft Office PowerPoint</Application>
  <PresentationFormat>On-screen Show (4:3)</PresentationFormat>
  <Paragraphs>101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Constantia</vt:lpstr>
      <vt:lpstr>Wingdings 2</vt:lpstr>
      <vt:lpstr>Flow</vt:lpstr>
      <vt:lpstr>CUNAMI </vt:lpstr>
      <vt:lpstr>KAJ SO?</vt:lpstr>
      <vt:lpstr>ZAKAJ NASTANEJO?</vt:lpstr>
      <vt:lpstr>NASTANEK</vt:lpstr>
      <vt:lpstr>PowerPoint Presentation</vt:lpstr>
      <vt:lpstr>PowerPoint Presentation</vt:lpstr>
      <vt:lpstr>PowerPoint Presentation</vt:lpstr>
      <vt:lpstr>PowerPoint Presentation</vt:lpstr>
      <vt:lpstr>POSLEDICE:</vt:lpstr>
      <vt:lpstr>PowerPoint Presentation</vt:lpstr>
      <vt:lpstr>KAKO SE ZAVARUJEMO?</vt:lpstr>
      <vt:lpstr>PowerPoint Presentation</vt:lpstr>
      <vt:lpstr>CUNAMIJI V ZGODOVINI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2019-05-31T08:39:28Z</dcterms:created>
  <dcterms:modified xsi:type="dcterms:W3CDTF">2019-05-31T08:39:28Z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