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1"/>
  </p:sldMasterIdLst>
  <p:sldIdLst>
    <p:sldId id="256" r:id="rId2"/>
    <p:sldId id="273" r:id="rId3"/>
    <p:sldId id="277" r:id="rId4"/>
    <p:sldId id="257" r:id="rId5"/>
    <p:sldId id="258" r:id="rId6"/>
    <p:sldId id="259" r:id="rId7"/>
    <p:sldId id="275" r:id="rId8"/>
    <p:sldId id="260" r:id="rId9"/>
    <p:sldId id="276" r:id="rId10"/>
    <p:sldId id="261" r:id="rId11"/>
    <p:sldId id="262" r:id="rId12"/>
    <p:sldId id="280" r:id="rId13"/>
    <p:sldId id="264" r:id="rId14"/>
    <p:sldId id="266" r:id="rId15"/>
    <p:sldId id="267" r:id="rId16"/>
    <p:sldId id="279" r:id="rId17"/>
    <p:sldId id="281" r:id="rId18"/>
    <p:sldId id="278" r:id="rId19"/>
    <p:sldId id="268" r:id="rId20"/>
    <p:sldId id="269" r:id="rId21"/>
    <p:sldId id="270" r:id="rId22"/>
    <p:sldId id="271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 Unicode" panose="020B0602030504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9"/>
    <a:srgbClr val="BB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162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2T17:52:52.05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17735 5557,'0'0,"0"-25,0 25,0 0,0-25,0 25,0 0,0 0,0 0,0-25,0 25,0 0,25 0,-25-24,0 24,0-25,0 25,25 0,-25 0,0 0,0 0,25-25,-25 25,0 0,25 0,-25 0,0-25,0 25,0 0,25 0,-25 0,0 0,24-25,-24 25,0 0,0 0,25 0,-25 0,0 0,0 0,25 0,-25 0,0 0,25 0,-25 0,0 0,0 0,25 0,-25 0,0 0,24 0,-24 0,0 0,0 0,0 0,25 0,-25-24,0 24,25 0,-25 0,0 0,0 0,25 0,-25 0,0 0,25 0,-25 0,0 0,24 0,-24 0,0 0,0 0,0 0,25 0,-25 0,0 0,0 0,25 0,-25 0,0 0,0 24,0-24,0 0,0 0,0 25,0-25,25 0,-25 0,0 25,0-25,0 0,0 0,0 25,0-25,0 0,0 25,0-25,0 0,0 0,0 24,0-24,0 0,0 25,0-25,0 0,0 0,0 0,0 25,0-25,0 0,0 0,0 25,0-25,0 0,0 0,0 25,0-25,0 0,0 0,0 24,0-24,0 0,0 0,-25 25,25-25,0 0,0 0,-25 0,25 0,0 0,0 25,0-25,-25 0,25 0,0 0,0 0,-24 25,24-25,0 0,0 0,0 0,-25 0,25 0,0 0,0 25,0-25,0 0,0 0,0 25,0-25,-25 0,25 0,0 24,0-24,0 0,0 0,-25 0,25 0,0 0,0 25,0-25,0 0,-25 0,25 0,0 0,-24 0,24 0,0 0,0 0,-25 25,25-25,0 0,-25 0,25 0,-25 0,25 0,0 0,0 0,-25 0,25 25,0-25,0 0,-24 0,24 25,0-25,0 0,0 0,0 24,0-24,0 0,0 25,0-25,0 0,0 25,0-25,0 0,-25 0,25 0,0 0,0 0,-25 0,25 0,0 0,0 0,0 25,-25-25,25 0,0 0,0 0,0 0,25 0,-25 0,0 0,0 0,25 0,-25 0,0 0,0 0,25 0,-25 0,0 0,24 0,-24 0,0 0,25 0,-25 0,0 0,25 0,-25 0,0 0,0 0,25 0,-25 0,0 0,0 0,0 0,25 0,-25 0,0 0,24 0,-24 0,0 0,0 0,25 0,-25 0,0 0,25 0,-25 0,0 0,0 25,0-25,25 0,-25 0,0 0,25 0,-25 0,0 0,24 0,-24 0,0 0,0 0,0 0,25 0,-25 0,0 0,25 0,-25 0,0 0,0 0,25 0,-25 0,0 0,25 0,-25 0,0 0,0 0,24 0,-24 0,0 24,0-24,25 0,-25 0,0 0,25 0,-25 0,0 0,0 0,25 0,-25 0,0 0,25 0,-25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3-03-22T17:54:42.31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15925 10295,'0'0,"0"-25,0 25,0 0,0-25,0 25,0 0,0 0,0-24,0 24,0 0,0-25,0 25,0-25,0 0,0 25,0-25,0 25,0 0,0-24,0 24,24 0,-24 0,0-25,0 25,0 0,0 0,25 0,-25 0,0 0,25 0,-25 0,25 0,-25 0,0 0,25 0,-25 0,0-25,0 25,25 0,-25 0,0 0,0 0,24 0,-24 0,0 0,0-25,0 25,0 0,25 0,-25 0,0 0,25 0,-25 0,0-25,0 25,25 0,-25 0,25 0,-25 0,24 0,-24 0,0 0,0 0,25 0,-25 0,0 0,25 0,-25 0,0 0,25 0,-25 0,0 0,25 0,-25 0,0 0,24 0,-24 25,0-25,25 0,-25 0,0 0,0 0,0 25,0-25,25 0,-25 0,0 0,0 25,0-25,0 0,0 25,0-25,0 0,0 0,0 24,0-24,25 0,-25 25,0-25,0 0,0 0,0 25,0-25,0 0,0 25,0-25,0 0,0 25,0-25,0 0,0 0,0 24,0-24,0 0,0 0,0 25,0-25,-25 0,25 25,0-25,0 0,0 25,-25-25,25 0,0 25,0-25,0 0,0 0,0 0,0 24,-25-24,25 0,0 25,0-25,0 0,0 0,-24 0,24 25,0-25,0 0,0 25,0-25,0 0,0 25,0-25,-25 0,25 0,0 25,0-25,-25 0,25 0,0 0,-25 24,25-24,0 0,0 0,-25 0,25 0,0 0,-24 0,24 0,0 0,0 0,0 25,-25-25,25 0,0 0,0 25,0-25,0 0,0 0,0 0,0 25,-25-25,25 0,0 0,0 25,0-25,0 0,0 0,0 0,-25 24,25-24,0 0,0 0,-25 0,25 0,0 0,0 0,-24 0,24 0,0 0,0 0,0 0,24 0,-24 0,0 0,25 0,-25 0,0 0,0 0,25 0,-25 0,0 25,25-25,-25 0,0 0,0 0,0 25,0-25,25 0,-25 0,0 0,24 25,-24-25,0 0,25 0,-25 25,0-25,0 0,0 0,25 0,-25 0,0 0,25 0,-25 0,0 0,0 0,0 0,0 0,25 0,-25-25,0 25,0 0,0 0,24 0,-24 0,0 0,0 0,0 0,25 0,-25 0,0 0,25 0,-25-25,0 25,0 0,25 0,-25 0,0 0,0 0,25 0,-25 0,0 0,24 0,-24 0,0 0,0 0,25 0,-25 0,0 0,25 0,-25 0,0 0,0 0,25 0,-25 0,0 0,25 0,-25 0,0 0,24 0,-24 0,0 0,0 0,25 0,-25 0,0 0,0 25,0-25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 trikotnik 9">
            <a:extLst>
              <a:ext uri="{FF2B5EF4-FFF2-40B4-BE49-F238E27FC236}">
                <a16:creationId xmlns:a16="http://schemas.microsoft.com/office/drawing/2014/main" id="{39CC5AFE-8ED8-464A-A2A7-11F91692B00B}"/>
              </a:ext>
            </a:extLst>
          </p:cNvPr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">
            <a:extLst>
              <a:ext uri="{FF2B5EF4-FFF2-40B4-BE49-F238E27FC236}">
                <a16:creationId xmlns:a16="http://schemas.microsoft.com/office/drawing/2014/main" id="{07486E5B-92E0-44C2-91E6-1B6B63B9A53D}"/>
              </a:ext>
            </a:extLst>
          </p:cNvPr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Prostoročno 6">
              <a:extLst>
                <a:ext uri="{FF2B5EF4-FFF2-40B4-BE49-F238E27FC236}">
                  <a16:creationId xmlns:a16="http://schemas.microsoft.com/office/drawing/2014/main" id="{70A5C29A-67D2-4EDA-8306-16000F3F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Prostoročno 7">
              <a:extLst>
                <a:ext uri="{FF2B5EF4-FFF2-40B4-BE49-F238E27FC236}">
                  <a16:creationId xmlns:a16="http://schemas.microsoft.com/office/drawing/2014/main" id="{79CBC627-41A9-4B81-99E5-022DE253A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8" name="Prostoročno 10">
              <a:extLst>
                <a:ext uri="{FF2B5EF4-FFF2-40B4-BE49-F238E27FC236}">
                  <a16:creationId xmlns:a16="http://schemas.microsoft.com/office/drawing/2014/main" id="{DF144495-0656-4073-AC58-25E613BF5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ven povezovalnik 11">
              <a:extLst>
                <a:ext uri="{FF2B5EF4-FFF2-40B4-BE49-F238E27FC236}">
                  <a16:creationId xmlns:a16="http://schemas.microsoft.com/office/drawing/2014/main" id="{FCA8B357-0EFF-405F-A325-132E38D7BD7A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1" name="Ograda datuma 29">
            <a:extLst>
              <a:ext uri="{FF2B5EF4-FFF2-40B4-BE49-F238E27FC236}">
                <a16:creationId xmlns:a16="http://schemas.microsoft.com/office/drawing/2014/main" id="{9E3F4028-1AD5-4A4D-B213-712E3EB6D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F10ECDE-36C3-4707-8A5C-5AF5AE0CF71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18">
            <a:extLst>
              <a:ext uri="{FF2B5EF4-FFF2-40B4-BE49-F238E27FC236}">
                <a16:creationId xmlns:a16="http://schemas.microsoft.com/office/drawing/2014/main" id="{80BA0E4D-A7D7-403D-A1E3-4A09E2A76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26">
            <a:extLst>
              <a:ext uri="{FF2B5EF4-FFF2-40B4-BE49-F238E27FC236}">
                <a16:creationId xmlns:a16="http://schemas.microsoft.com/office/drawing/2014/main" id="{08E6D72E-D315-4454-80BC-5282BA39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4406E9-ADFA-4590-8394-65B55874CA6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317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153826ED-E270-4934-BC29-B47D06B0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E412-18E7-4190-BC98-5E56958E8DF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8B7039E9-57B8-4517-BC38-0D941AF1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0C51496B-9FB6-4A67-B0AB-12493A45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3D51C-0420-4507-8904-3425AD9F34C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42742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CD9EE503-AEB6-4BC0-B166-6AFD57EF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C4D06-1C8C-40A1-A56C-3A06907B11CA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A733C4B5-E3D5-49DB-A30C-EFE999AC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976D8E93-EB30-43C3-B3C8-802B54ED2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4CA48C-FEFD-425D-BE96-89DA0C87825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8897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4" name="Ograda datuma 9">
            <a:extLst>
              <a:ext uri="{FF2B5EF4-FFF2-40B4-BE49-F238E27FC236}">
                <a16:creationId xmlns:a16="http://schemas.microsoft.com/office/drawing/2014/main" id="{20531F94-E645-4C14-9A07-4B4B206D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FABC4-3540-4CBE-8C5F-0D262EC1F7FC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Ograda noge 21">
            <a:extLst>
              <a:ext uri="{FF2B5EF4-FFF2-40B4-BE49-F238E27FC236}">
                <a16:creationId xmlns:a16="http://schemas.microsoft.com/office/drawing/2014/main" id="{76CD3AC3-7BB2-4E6D-8FD7-9E71039EF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17">
            <a:extLst>
              <a:ext uri="{FF2B5EF4-FFF2-40B4-BE49-F238E27FC236}">
                <a16:creationId xmlns:a16="http://schemas.microsoft.com/office/drawing/2014/main" id="{29C68700-81F6-4A05-820C-3D00B1332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1452C-EB36-4548-96CD-E32DB53D7A4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877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Škarnice 6">
            <a:extLst>
              <a:ext uri="{FF2B5EF4-FFF2-40B4-BE49-F238E27FC236}">
                <a16:creationId xmlns:a16="http://schemas.microsoft.com/office/drawing/2014/main" id="{9C61743C-513B-4768-9954-69A3F1B900EF}"/>
              </a:ext>
            </a:extLst>
          </p:cNvPr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Škarnice 7">
            <a:extLst>
              <a:ext uri="{FF2B5EF4-FFF2-40B4-BE49-F238E27FC236}">
                <a16:creationId xmlns:a16="http://schemas.microsoft.com/office/drawing/2014/main" id="{BF76E41A-8B80-4536-A49F-9736C150806C}"/>
              </a:ext>
            </a:extLst>
          </p:cNvPr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datuma 3">
            <a:extLst>
              <a:ext uri="{FF2B5EF4-FFF2-40B4-BE49-F238E27FC236}">
                <a16:creationId xmlns:a16="http://schemas.microsoft.com/office/drawing/2014/main" id="{08F19D37-0B44-4F70-BA1D-8F94EFD5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9EC9E-72B2-488A-8E34-9992A976702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Ograda noge 4">
            <a:extLst>
              <a:ext uri="{FF2B5EF4-FFF2-40B4-BE49-F238E27FC236}">
                <a16:creationId xmlns:a16="http://schemas.microsoft.com/office/drawing/2014/main" id="{6792EBF7-9327-4AD5-B9A6-BE4E2DFC0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Ograda številke diapozitiva 5">
            <a:extLst>
              <a:ext uri="{FF2B5EF4-FFF2-40B4-BE49-F238E27FC236}">
                <a16:creationId xmlns:a16="http://schemas.microsoft.com/office/drawing/2014/main" id="{1B422050-951F-4F8B-8588-520871F13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FBC76B-30E1-425E-8550-0D5FDE95FC9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12853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0112A5DC-32A3-450D-9DA7-5BBBD3B0C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591D1-8A78-4683-B203-BE50134895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BBA62D0B-089D-4522-8FB9-7A6F165B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7F8A2EB6-8A18-4C76-84CD-FC8A1E10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F162C9-1781-4D74-8E61-B80D26C377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979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>
            <a:extLst>
              <a:ext uri="{FF2B5EF4-FFF2-40B4-BE49-F238E27FC236}">
                <a16:creationId xmlns:a16="http://schemas.microsoft.com/office/drawing/2014/main" id="{6C1B615C-D978-4216-801E-9A0B39AD7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9E759-6080-4654-9F69-5100BE6E660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Ograda noge 7">
            <a:extLst>
              <a:ext uri="{FF2B5EF4-FFF2-40B4-BE49-F238E27FC236}">
                <a16:creationId xmlns:a16="http://schemas.microsoft.com/office/drawing/2014/main" id="{3E64E2CA-8D1F-473F-829A-2ADCA635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8">
            <a:extLst>
              <a:ext uri="{FF2B5EF4-FFF2-40B4-BE49-F238E27FC236}">
                <a16:creationId xmlns:a16="http://schemas.microsoft.com/office/drawing/2014/main" id="{CAE2B3ED-19D7-4792-B8DD-3135E594F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6D274-B354-4F60-AED7-CB134790E4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964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C2A7D373-1E75-4D3E-A3D4-09F18804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8E87C-E47D-401F-ABD5-ED5F427CAF1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4B2934A8-A6EE-41D4-B502-0057737EA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C6DB7A8E-CAB8-4DB8-AC2F-B361D2664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34257-810B-45C6-A1EF-CD54197FC47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2663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9">
            <a:extLst>
              <a:ext uri="{FF2B5EF4-FFF2-40B4-BE49-F238E27FC236}">
                <a16:creationId xmlns:a16="http://schemas.microsoft.com/office/drawing/2014/main" id="{8EDDF748-3002-4080-9661-0482B3A6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A93A-0F29-4C1E-A9B7-F9F5AD00243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Ograda noge 21">
            <a:extLst>
              <a:ext uri="{FF2B5EF4-FFF2-40B4-BE49-F238E27FC236}">
                <a16:creationId xmlns:a16="http://schemas.microsoft.com/office/drawing/2014/main" id="{7A05418B-DA15-4D45-9D50-F06754B1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17">
            <a:extLst>
              <a:ext uri="{FF2B5EF4-FFF2-40B4-BE49-F238E27FC236}">
                <a16:creationId xmlns:a16="http://schemas.microsoft.com/office/drawing/2014/main" id="{B1F4FE43-3005-45BB-A388-BF7310F9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47EAA-9074-4391-990E-016EEE9C25A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4159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>
            <a:extLst>
              <a:ext uri="{FF2B5EF4-FFF2-40B4-BE49-F238E27FC236}">
                <a16:creationId xmlns:a16="http://schemas.microsoft.com/office/drawing/2014/main" id="{1D67FD9C-3921-424B-9B42-32894527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41199-2D86-4716-B6DC-313DA059FA2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Ograda noge 5">
            <a:extLst>
              <a:ext uri="{FF2B5EF4-FFF2-40B4-BE49-F238E27FC236}">
                <a16:creationId xmlns:a16="http://schemas.microsoft.com/office/drawing/2014/main" id="{6D3EB5F8-4C58-43A1-8B61-8A7069DB2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>
            <a:extLst>
              <a:ext uri="{FF2B5EF4-FFF2-40B4-BE49-F238E27FC236}">
                <a16:creationId xmlns:a16="http://schemas.microsoft.com/office/drawing/2014/main" id="{9D97D95D-83BE-41FA-A80D-2A708D2DC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616F8-5CFE-4B4F-9EC7-ED137B5BC8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31667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ročno 7">
            <a:extLst>
              <a:ext uri="{FF2B5EF4-FFF2-40B4-BE49-F238E27FC236}">
                <a16:creationId xmlns:a16="http://schemas.microsoft.com/office/drawing/2014/main" id="{B6EA2F27-7AB7-4072-9305-124FD85045B6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Prostoročno 8">
            <a:extLst>
              <a:ext uri="{FF2B5EF4-FFF2-40B4-BE49-F238E27FC236}">
                <a16:creationId xmlns:a16="http://schemas.microsoft.com/office/drawing/2014/main" id="{8BD9AC7C-8AFB-4547-AD46-3C2FAB2C98BD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" name="Pravokotni trikotnik 9">
            <a:extLst>
              <a:ext uri="{FF2B5EF4-FFF2-40B4-BE49-F238E27FC236}">
                <a16:creationId xmlns:a16="http://schemas.microsoft.com/office/drawing/2014/main" id="{C96FC338-811C-44AD-A222-B791F610A644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ven povezovalnik 10">
            <a:extLst>
              <a:ext uri="{FF2B5EF4-FFF2-40B4-BE49-F238E27FC236}">
                <a16:creationId xmlns:a16="http://schemas.microsoft.com/office/drawing/2014/main" id="{7A210178-78E7-41E6-BBCF-5125829B5526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Škarnice 11">
            <a:extLst>
              <a:ext uri="{FF2B5EF4-FFF2-40B4-BE49-F238E27FC236}">
                <a16:creationId xmlns:a16="http://schemas.microsoft.com/office/drawing/2014/main" id="{E55312A8-1DCD-4680-ADC9-BA92E0E455F8}"/>
              </a:ext>
            </a:extLst>
          </p:cNvPr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Škarnice 12">
            <a:extLst>
              <a:ext uri="{FF2B5EF4-FFF2-40B4-BE49-F238E27FC236}">
                <a16:creationId xmlns:a16="http://schemas.microsoft.com/office/drawing/2014/main" id="{9D3EDF18-37FB-4BC7-ACB2-D4402262659A}"/>
              </a:ext>
            </a:extLst>
          </p:cNvPr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1" name="Ograda datuma 4">
            <a:extLst>
              <a:ext uri="{FF2B5EF4-FFF2-40B4-BE49-F238E27FC236}">
                <a16:creationId xmlns:a16="http://schemas.microsoft.com/office/drawing/2014/main" id="{7C7A86EA-D8FB-46AD-98EA-E8EC8BD0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54C3CF9-8F36-4DA7-9169-F75AAFA82639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12" name="Ograda noge 5">
            <a:extLst>
              <a:ext uri="{FF2B5EF4-FFF2-40B4-BE49-F238E27FC236}">
                <a16:creationId xmlns:a16="http://schemas.microsoft.com/office/drawing/2014/main" id="{EA23C837-5653-416E-8319-34DE0A43F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3" name="Ograda številke diapozitiva 6">
            <a:extLst>
              <a:ext uri="{FF2B5EF4-FFF2-40B4-BE49-F238E27FC236}">
                <a16:creationId xmlns:a16="http://schemas.microsoft.com/office/drawing/2014/main" id="{84A480AF-C1FF-43EC-9477-B417FA853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E448D-D477-4EA7-A482-81BDFB89AC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91122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očno 12">
            <a:extLst>
              <a:ext uri="{FF2B5EF4-FFF2-40B4-BE49-F238E27FC236}">
                <a16:creationId xmlns:a16="http://schemas.microsoft.com/office/drawing/2014/main" id="{320DF2DB-B8C0-4692-BE2F-A4C21389C52B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7" name="Prostoročno 11">
            <a:extLst>
              <a:ext uri="{FF2B5EF4-FFF2-40B4-BE49-F238E27FC236}">
                <a16:creationId xmlns:a16="http://schemas.microsoft.com/office/drawing/2014/main" id="{72D383D5-11B7-46F4-82A0-DFBC7620F113}"/>
              </a:ext>
            </a:extLst>
          </p:cNvPr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4" name="Pravokotni trikotnik 13">
            <a:extLst>
              <a:ext uri="{FF2B5EF4-FFF2-40B4-BE49-F238E27FC236}">
                <a16:creationId xmlns:a16="http://schemas.microsoft.com/office/drawing/2014/main" id="{B5388437-A27C-436A-B94D-EC33734608EB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ven povezovalnik 14">
            <a:extLst>
              <a:ext uri="{FF2B5EF4-FFF2-40B4-BE49-F238E27FC236}">
                <a16:creationId xmlns:a16="http://schemas.microsoft.com/office/drawing/2014/main" id="{6787C8B1-D077-4A3B-A0D2-EADF2CDFB778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grada naslova 8">
            <a:extLst>
              <a:ext uri="{FF2B5EF4-FFF2-40B4-BE49-F238E27FC236}">
                <a16:creationId xmlns:a16="http://schemas.microsoft.com/office/drawing/2014/main" id="{00CEA4A9-E662-4978-9A93-8CCAAC424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1033" name="Ograda besedila 29">
            <a:extLst>
              <a:ext uri="{FF2B5EF4-FFF2-40B4-BE49-F238E27FC236}">
                <a16:creationId xmlns:a16="http://schemas.microsoft.com/office/drawing/2014/main" id="{0DB57748-4644-4F95-8E8A-C30CF48625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0" name="Ograda datuma 9">
            <a:extLst>
              <a:ext uri="{FF2B5EF4-FFF2-40B4-BE49-F238E27FC236}">
                <a16:creationId xmlns:a16="http://schemas.microsoft.com/office/drawing/2014/main" id="{46FC82C1-158A-4A50-A334-CACCEF452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AEEB718-9FB9-4B97-8166-5E1E48AC4E6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22" name="Ograda noge 21">
            <a:extLst>
              <a:ext uri="{FF2B5EF4-FFF2-40B4-BE49-F238E27FC236}">
                <a16:creationId xmlns:a16="http://schemas.microsoft.com/office/drawing/2014/main" id="{9971E0BE-F857-4E60-9821-66C2B1CC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l-SI"/>
          </a:p>
        </p:txBody>
      </p:sp>
      <p:sp>
        <p:nvSpPr>
          <p:cNvPr id="18" name="Ograda številke diapozitiva 17">
            <a:extLst>
              <a:ext uri="{FF2B5EF4-FFF2-40B4-BE49-F238E27FC236}">
                <a16:creationId xmlns:a16="http://schemas.microsoft.com/office/drawing/2014/main" id="{887A20F5-7EBF-4262-B76D-EDEB5DD98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4AB9103-D534-4FE9-88C2-AB6F0A784C8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9" r:id="rId2"/>
    <p:sldLayoutId id="2147483744" r:id="rId3"/>
    <p:sldLayoutId id="2147483745" r:id="rId4"/>
    <p:sldLayoutId id="2147483746" r:id="rId5"/>
    <p:sldLayoutId id="2147483747" r:id="rId6"/>
    <p:sldLayoutId id="2147483740" r:id="rId7"/>
    <p:sldLayoutId id="2147483748" r:id="rId8"/>
    <p:sldLayoutId id="2147483749" r:id="rId9"/>
    <p:sldLayoutId id="2147483741" r:id="rId10"/>
    <p:sldLayoutId id="214748374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8.emf"/><Relationship Id="rId7" Type="http://schemas.openxmlformats.org/officeDocument/2006/relationships/image" Target="../media/image9.jpe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9.emf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1583AA-0AD6-4611-8A22-E57E0C35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4"/>
            <a:ext cx="9144000" cy="68572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B8ACD891-7DE3-4AF6-AC7D-734E581F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6664" y="4652685"/>
            <a:ext cx="7772400" cy="1542033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11800" dirty="0">
                <a:solidFill>
                  <a:srgbClr val="FFFF00"/>
                </a:solidFill>
                <a:latin typeface="Algerian" pitchFamily="82" charset="0"/>
              </a:rPr>
              <a:t>DANSKA</a:t>
            </a:r>
          </a:p>
        </p:txBody>
      </p:sp>
      <p:sp>
        <p:nvSpPr>
          <p:cNvPr id="9220" name="Podnaslov 2">
            <a:extLst>
              <a:ext uri="{FF2B5EF4-FFF2-40B4-BE49-F238E27FC236}">
                <a16:creationId xmlns:a16="http://schemas.microsoft.com/office/drawing/2014/main" id="{18CDC3F3-4BB7-47E6-B4E1-A33ED0AEF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675" y="836613"/>
            <a:ext cx="6400800" cy="2305050"/>
          </a:xfrm>
        </p:spPr>
        <p:txBody>
          <a:bodyPr/>
          <a:lstStyle/>
          <a:p>
            <a:pPr marR="0"/>
            <a:r>
              <a:rPr lang="sl-SI" altLang="sl-SI" sz="7800">
                <a:solidFill>
                  <a:srgbClr val="FFFF00"/>
                </a:solidFill>
                <a:latin typeface="Algerian" panose="04020705040A02060702" pitchFamily="82" charset="0"/>
              </a:rPr>
              <a:t>KRALJEVINA</a:t>
            </a:r>
          </a:p>
        </p:txBody>
      </p:sp>
      <p:pic>
        <p:nvPicPr>
          <p:cNvPr id="5" name="Picture 6" descr="Zanimljivosti o Danskoj">
            <a:extLst>
              <a:ext uri="{FF2B5EF4-FFF2-40B4-BE49-F238E27FC236}">
                <a16:creationId xmlns:a16="http://schemas.microsoft.com/office/drawing/2014/main" id="{FA650D79-B81F-4EAD-BEFC-D6272451F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6036"/>
            <a:ext cx="2220690" cy="2635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http://upload.wikimedia.org/wikipedia/commons/thumb/c/c6/National_Coat_of_arms_of_Denmark.svg/180px-National_Coat_of_arms_of_Denmark.svg.png">
            <a:extLst>
              <a:ext uri="{FF2B5EF4-FFF2-40B4-BE49-F238E27FC236}">
                <a16:creationId xmlns:a16="http://schemas.microsoft.com/office/drawing/2014/main" id="{D7FCED51-032C-4BCA-A852-B65C8A7CD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0" y="0"/>
            <a:ext cx="1616557" cy="2828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52EC07FD-01EF-42DE-A334-89A53C8A1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PODNEBJE JE MILO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ZEMLJA JE ILOVATA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VELIKO JE SAMOTNIH KMETIJ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UPORABLJAJO TUDI STROJE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HRANE PRIDELAJO ZELO VELIKO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VELIKO HRANE GRE V IZVOZ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73DC33F-DB8B-4BA8-9245-48713633B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22312">
            <a:off x="169784" y="265584"/>
            <a:ext cx="8517301" cy="1143000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8000" dirty="0">
                <a:solidFill>
                  <a:srgbClr val="FFFF00"/>
                </a:solidFill>
                <a:latin typeface="Algerian" pitchFamily="82" charset="0"/>
              </a:rPr>
              <a:t>KMETIJSTVO</a:t>
            </a:r>
            <a:r>
              <a:rPr lang="sl-SI" sz="7200" i="1" dirty="0">
                <a:solidFill>
                  <a:srgbClr val="FFFF00"/>
                </a:solidFill>
                <a:latin typeface="Algerian" pitchFamily="82" charset="0"/>
              </a:rPr>
              <a:t> </a:t>
            </a:r>
            <a:endParaRPr lang="sl-SI" sz="7200" dirty="0">
              <a:solidFill>
                <a:srgbClr val="FFFF00"/>
              </a:solidFill>
              <a:latin typeface="Algerian" pitchFamily="82" charset="0"/>
            </a:endParaRPr>
          </a:p>
        </p:txBody>
      </p:sp>
      <p:pic>
        <p:nvPicPr>
          <p:cNvPr id="18436" name="Picture 2" descr="http://www.theworkingtraveller.com/wp-content/uploads/2010/03/denmark2.jpg">
            <a:extLst>
              <a:ext uri="{FF2B5EF4-FFF2-40B4-BE49-F238E27FC236}">
                <a16:creationId xmlns:a16="http://schemas.microsoft.com/office/drawing/2014/main" id="{6031B0D5-6368-401A-98F8-79ED64D2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44675"/>
            <a:ext cx="2890838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Ograda vsebine 2">
            <a:extLst>
              <a:ext uri="{FF2B5EF4-FFF2-40B4-BE49-F238E27FC236}">
                <a16:creationId xmlns:a16="http://schemas.microsoft.com/office/drawing/2014/main" id="{51638726-3CF2-49FF-AF75-B40C5F245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4525963"/>
          </a:xfrm>
        </p:spPr>
        <p:txBody>
          <a:bodyPr/>
          <a:lstStyle/>
          <a:p>
            <a:endParaRPr lang="sl-SI" altLang="sl-SI"/>
          </a:p>
          <a:p>
            <a:r>
              <a:rPr lang="sl-SI" altLang="sl-SI"/>
              <a:t>Kmetijstvu sledi ribištvo</a:t>
            </a:r>
          </a:p>
          <a:p>
            <a:endParaRPr lang="sl-SI" altLang="sl-SI"/>
          </a:p>
          <a:p>
            <a:r>
              <a:rPr lang="sl-SI" altLang="sl-SI"/>
              <a:t>Okoli 69% ulova gre v industrijo</a:t>
            </a:r>
          </a:p>
          <a:p>
            <a:r>
              <a:rPr lang="sl-SI" altLang="sl-SI"/>
              <a:t>Večina rib se predela v ribjo moko</a:t>
            </a:r>
          </a:p>
          <a:p>
            <a:endParaRPr lang="sl-SI" altLang="sl-SI"/>
          </a:p>
          <a:p>
            <a:r>
              <a:rPr lang="sl-SI" altLang="sl-SI"/>
              <a:t>Za ribolov uporabljajo zelo velike ladje</a:t>
            </a:r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DB044FE-39E9-49E9-8E73-80A99FCD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RIBIŠTVO</a:t>
            </a: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D1B586D8-A74B-4BCD-B9D9-EBF21E79A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41462"/>
            <a:ext cx="3672407" cy="256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24773352-9395-4223-BA0F-B64DBB56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PROIZVODNJA HRANE</a:t>
            </a:r>
          </a:p>
        </p:txBody>
      </p:sp>
      <p:sp>
        <p:nvSpPr>
          <p:cNvPr id="20483" name="Ograda besedila 3">
            <a:extLst>
              <a:ext uri="{FF2B5EF4-FFF2-40B4-BE49-F238E27FC236}">
                <a16:creationId xmlns:a16="http://schemas.microsoft.com/office/drawing/2014/main" id="{30D38EC4-5771-4A12-A0DD-39C8601AA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268413"/>
            <a:ext cx="4040188" cy="762000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sl-SI" altLang="sl-SI" sz="3600"/>
              <a:t>PROIZVAJAJO</a:t>
            </a:r>
          </a:p>
        </p:txBody>
      </p:sp>
      <p:sp>
        <p:nvSpPr>
          <p:cNvPr id="20484" name="Ograda besedila 4">
            <a:extLst>
              <a:ext uri="{FF2B5EF4-FFF2-40B4-BE49-F238E27FC236}">
                <a16:creationId xmlns:a16="http://schemas.microsoft.com/office/drawing/2014/main" id="{B972893E-46ED-479B-A8C8-F22715685745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87900" y="1268413"/>
            <a:ext cx="4041775" cy="762000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sl-SI" altLang="sl-SI" sz="3600"/>
              <a:t>UVAŽAJO</a:t>
            </a:r>
          </a:p>
        </p:txBody>
      </p:sp>
      <p:sp>
        <p:nvSpPr>
          <p:cNvPr id="20485" name="Ograda vsebine 1">
            <a:extLst>
              <a:ext uri="{FF2B5EF4-FFF2-40B4-BE49-F238E27FC236}">
                <a16:creationId xmlns:a16="http://schemas.microsoft.com/office/drawing/2014/main" id="{0DAB6B9D-58EA-4697-BE87-EC83850CF4D2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8313" y="2205038"/>
            <a:ext cx="4040187" cy="394176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rgbClr val="2DA2BF"/>
              </a:buClr>
            </a:pPr>
            <a:endParaRPr lang="sl-SI" altLang="sl-SI">
              <a:solidFill>
                <a:srgbClr val="000000"/>
              </a:solidFill>
            </a:endParaRP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KROMPIR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MASLO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PIVO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MESO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RIBE,TUNE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RAZNA ŽITA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JAJCA</a:t>
            </a:r>
          </a:p>
          <a:p>
            <a:pPr>
              <a:buClr>
                <a:srgbClr val="2DA2BF"/>
              </a:buClr>
            </a:pPr>
            <a:r>
              <a:rPr lang="sl-SI" altLang="sl-SI">
                <a:solidFill>
                  <a:srgbClr val="000000"/>
                </a:solidFill>
              </a:rPr>
              <a:t>MLEKO</a:t>
            </a:r>
          </a:p>
          <a:p>
            <a:endParaRPr lang="sl-SI" altLang="sl-SI"/>
          </a:p>
        </p:txBody>
      </p:sp>
      <p:sp>
        <p:nvSpPr>
          <p:cNvPr id="20486" name="Ograda vsebine 5">
            <a:extLst>
              <a:ext uri="{FF2B5EF4-FFF2-40B4-BE49-F238E27FC236}">
                <a16:creationId xmlns:a16="http://schemas.microsoft.com/office/drawing/2014/main" id="{9F11BE65-36CF-43C4-ACCF-8DAA76498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87900" y="2492375"/>
            <a:ext cx="4041775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/>
              <a:t>JAJCA</a:t>
            </a:r>
          </a:p>
          <a:p>
            <a:pPr>
              <a:spcBef>
                <a:spcPct val="0"/>
              </a:spcBef>
            </a:pPr>
            <a:r>
              <a:rPr lang="sl-SI" altLang="sl-SI"/>
              <a:t>PIVO</a:t>
            </a:r>
          </a:p>
          <a:p>
            <a:pPr>
              <a:spcBef>
                <a:spcPct val="0"/>
              </a:spcBef>
            </a:pPr>
            <a:r>
              <a:rPr lang="sl-SI" altLang="sl-SI"/>
              <a:t>KROMPIR</a:t>
            </a:r>
          </a:p>
          <a:p>
            <a:pPr>
              <a:spcBef>
                <a:spcPct val="0"/>
              </a:spcBef>
            </a:pPr>
            <a:r>
              <a:rPr lang="sl-SI" altLang="sl-SI"/>
              <a:t>MASLO</a:t>
            </a:r>
          </a:p>
          <a:p>
            <a:pPr>
              <a:spcBef>
                <a:spcPct val="0"/>
              </a:spcBef>
            </a:pPr>
            <a:r>
              <a:rPr lang="sl-SI" altLang="sl-SI"/>
              <a:t>RIBE</a:t>
            </a:r>
          </a:p>
        </p:txBody>
      </p:sp>
      <p:pic>
        <p:nvPicPr>
          <p:cNvPr id="20487" name="Picture 2" descr="http://www.ok-cena.si/images/LOSOS%20MOKA.jpg">
            <a:extLst>
              <a:ext uri="{FF2B5EF4-FFF2-40B4-BE49-F238E27FC236}">
                <a16:creationId xmlns:a16="http://schemas.microsoft.com/office/drawing/2014/main" id="{89502BD9-F696-4BE0-AF50-4856E608B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54525"/>
            <a:ext cx="2779713" cy="197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09090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F4817C98-E5AB-42E0-B895-306F0A6F7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DEN LILLE HAVFRUE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GRAD ROSENBORG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                                      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                                    -CERKEV</a:t>
            </a:r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                                  ALEXANDER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88FD894-E0F1-4C8C-BB0C-826E6ED0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NEKAJ ZNAMENITOSTI</a:t>
            </a:r>
          </a:p>
        </p:txBody>
      </p:sp>
      <p:pic>
        <p:nvPicPr>
          <p:cNvPr id="2050" name="Picture 2" descr="http://imgll.trivago.com/uploadimages/95/22/9522178_l.jpeg">
            <a:extLst>
              <a:ext uri="{FF2B5EF4-FFF2-40B4-BE49-F238E27FC236}">
                <a16:creationId xmlns:a16="http://schemas.microsoft.com/office/drawing/2014/main" id="{8745CE8F-DA4E-4D54-B8A1-97D7B33AC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23136">
            <a:off x="5494338" y="1541463"/>
            <a:ext cx="2509837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imgll.trivago.com/uploadimages/94/63/9463474_l.jpeg">
            <a:extLst>
              <a:ext uri="{FF2B5EF4-FFF2-40B4-BE49-F238E27FC236}">
                <a16:creationId xmlns:a16="http://schemas.microsoft.com/office/drawing/2014/main" id="{288E9691-2029-442C-BE4B-B1C36C3A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4527">
            <a:off x="468313" y="3962400"/>
            <a:ext cx="3214687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Kopenhagen">
            <a:extLst>
              <a:ext uri="{FF2B5EF4-FFF2-40B4-BE49-F238E27FC236}">
                <a16:creationId xmlns:a16="http://schemas.microsoft.com/office/drawing/2014/main" id="{341FA1B7-2AF6-41D2-838A-9A7DA3BD0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772">
            <a:off x="6991350" y="4148138"/>
            <a:ext cx="2138363" cy="213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uščica z obratom nazaj 4">
            <a:extLst>
              <a:ext uri="{FF2B5EF4-FFF2-40B4-BE49-F238E27FC236}">
                <a16:creationId xmlns:a16="http://schemas.microsoft.com/office/drawing/2014/main" id="{6104C308-4C70-4A37-A9A9-B3E6C92A7976}"/>
              </a:ext>
            </a:extLst>
          </p:cNvPr>
          <p:cNvSpPr/>
          <p:nvPr/>
        </p:nvSpPr>
        <p:spPr>
          <a:xfrm>
            <a:off x="2514600" y="1211263"/>
            <a:ext cx="3384550" cy="720725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8" name="Dvosmerna navpična puščica 7">
            <a:extLst>
              <a:ext uri="{FF2B5EF4-FFF2-40B4-BE49-F238E27FC236}">
                <a16:creationId xmlns:a16="http://schemas.microsoft.com/office/drawing/2014/main" id="{500B1A46-B6A8-4EBC-A3E4-8D67994D974C}"/>
              </a:ext>
            </a:extLst>
          </p:cNvPr>
          <p:cNvSpPr/>
          <p:nvPr/>
        </p:nvSpPr>
        <p:spPr>
          <a:xfrm>
            <a:off x="2700338" y="3432175"/>
            <a:ext cx="647700" cy="100647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0" name="Navzgor ukrivljena puščica 9">
            <a:extLst>
              <a:ext uri="{FF2B5EF4-FFF2-40B4-BE49-F238E27FC236}">
                <a16:creationId xmlns:a16="http://schemas.microsoft.com/office/drawing/2014/main" id="{EB0A8177-529E-4AF5-8781-D63E1D11D8DE}"/>
              </a:ext>
            </a:extLst>
          </p:cNvPr>
          <p:cNvSpPr/>
          <p:nvPr/>
        </p:nvSpPr>
        <p:spPr>
          <a:xfrm>
            <a:off x="5289550" y="5291138"/>
            <a:ext cx="1944688" cy="92075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grada vsebine 2">
            <a:extLst>
              <a:ext uri="{FF2B5EF4-FFF2-40B4-BE49-F238E27FC236}">
                <a16:creationId xmlns:a16="http://schemas.microsoft.com/office/drawing/2014/main" id="{30E103B0-9A46-4CB0-A1CD-0ADA00F3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V 9. stoletju so zgradili nasip pred Franki.</a:t>
            </a:r>
          </a:p>
          <a:p>
            <a:endParaRPr lang="sl-SI" altLang="sl-SI"/>
          </a:p>
          <a:p>
            <a:r>
              <a:rPr lang="sl-SI" altLang="sl-SI"/>
              <a:t>Danska je postala posebna država v 10. st., zaradi vikinških pohodov.</a:t>
            </a:r>
          </a:p>
          <a:p>
            <a:endParaRPr lang="sl-SI" altLang="sl-SI"/>
          </a:p>
          <a:p>
            <a:r>
              <a:rPr lang="sl-SI" altLang="sl-SI"/>
              <a:t>V Evropsko unijo je stopila leta 1973.</a:t>
            </a:r>
          </a:p>
          <a:p>
            <a:endParaRPr lang="sl-SI" altLang="sl-SI"/>
          </a:p>
          <a:p>
            <a:r>
              <a:rPr lang="sl-SI" altLang="sl-SI"/>
              <a:t>Veliki pomen ima kraljica Margareta II., ki je ustanovila parlament…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EDE904F-04B7-4863-A034-12D14360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/>
              <a:t>ZGODOVINA</a:t>
            </a:r>
            <a:endParaRPr lang="sl-SI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1CFE8"/>
            </a:gs>
            <a:gs pos="50000">
              <a:srgbClr val="BDE0EF"/>
            </a:gs>
            <a:gs pos="100000">
              <a:srgbClr val="DFEFF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B775A53-8D43-4B89-B2BC-E412AD106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1138"/>
            <a:ext cx="8713788" cy="49720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600" dirty="0"/>
              <a:t>ZASTAVA-</a:t>
            </a:r>
            <a:r>
              <a:rPr lang="sl-SI" sz="3200" dirty="0"/>
              <a:t>je bele in rdeče barve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3200" dirty="0"/>
              <a:t>                  - navpična bela črta je na levi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3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600" dirty="0"/>
              <a:t>GRB    -je podoben Estonskemu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3600" dirty="0"/>
              <a:t>            -sestavljen iz 3 modrih levov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3600" dirty="0"/>
              <a:t>            -na vrhu ima krono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200" dirty="0"/>
              <a:t>HIMNA –naslov: </a:t>
            </a:r>
            <a:r>
              <a:rPr lang="sl-SI" sz="3200" dirty="0" err="1"/>
              <a:t>Der</a:t>
            </a:r>
            <a:r>
              <a:rPr lang="sl-SI" sz="3200" dirty="0"/>
              <a:t> er </a:t>
            </a:r>
            <a:r>
              <a:rPr lang="sl-SI" sz="3200" dirty="0" err="1"/>
              <a:t>et</a:t>
            </a:r>
            <a:r>
              <a:rPr lang="sl-SI" sz="3200" dirty="0"/>
              <a:t> </a:t>
            </a:r>
            <a:r>
              <a:rPr lang="sl-SI" sz="3200" dirty="0" err="1"/>
              <a:t>yndigt</a:t>
            </a:r>
            <a:r>
              <a:rPr lang="sl-SI" sz="3200" dirty="0"/>
              <a:t> </a:t>
            </a:r>
            <a:r>
              <a:rPr lang="sl-SI" sz="3200" dirty="0" err="1"/>
              <a:t>land</a:t>
            </a:r>
            <a:r>
              <a:rPr lang="sl-SI" sz="3200" dirty="0"/>
              <a:t>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sz="3200" dirty="0"/>
              <a:t>              -napisal: </a:t>
            </a:r>
            <a:r>
              <a:rPr lang="sl-SI" sz="2900" dirty="0"/>
              <a:t>Adam </a:t>
            </a:r>
            <a:r>
              <a:rPr lang="sl-SI" sz="2900" dirty="0" err="1"/>
              <a:t>Oehlenschläger</a:t>
            </a:r>
            <a:endParaRPr lang="sl-SI" sz="32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36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3600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54F26DC-58F5-4571-B6AC-1E6F043B1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SIMBOLI</a:t>
            </a:r>
          </a:p>
        </p:txBody>
      </p:sp>
      <p:pic>
        <p:nvPicPr>
          <p:cNvPr id="23556" name="Picture 2" descr="http://upload.wikimedia.org/wikipedia/commons/thumb/c/c6/National_Coat_of_arms_of_Denmark.svg/180px-National_Coat_of_arms_of_Denmark.svg.png">
            <a:extLst>
              <a:ext uri="{FF2B5EF4-FFF2-40B4-BE49-F238E27FC236}">
                <a16:creationId xmlns:a16="http://schemas.microsoft.com/office/drawing/2014/main" id="{9F727097-23E7-4D6A-8E10-D682A8458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1354137" cy="161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3EFA7F1B-B8AD-4868-BB09-097CCE76B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Nastale so na danskem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Kmalu so osvojile ves svet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Kmalu so za otroke iz cel-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ega sveta odprli </a:t>
            </a:r>
            <a:r>
              <a:rPr lang="sl-SI" dirty="0" err="1"/>
              <a:t>Legoland</a:t>
            </a: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Obiskujejo ga tudi odrasli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14329557-A982-4D17-978D-2B916D483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 LEGO KOCKE</a:t>
            </a:r>
          </a:p>
        </p:txBody>
      </p:sp>
      <p:pic>
        <p:nvPicPr>
          <p:cNvPr id="24580" name="Picture 2" descr="http://www.destination360.com/europe/denmark/images/s/legoland.jpg">
            <a:extLst>
              <a:ext uri="{FF2B5EF4-FFF2-40B4-BE49-F238E27FC236}">
                <a16:creationId xmlns:a16="http://schemas.microsoft.com/office/drawing/2014/main" id="{924D28E6-D3CE-4299-93C1-15DA62E7F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557338"/>
            <a:ext cx="2873375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4" descr="http://www.delo.si/assets/media/picture/20120823/Lego.jpg?rev=2">
            <a:extLst>
              <a:ext uri="{FF2B5EF4-FFF2-40B4-BE49-F238E27FC236}">
                <a16:creationId xmlns:a16="http://schemas.microsoft.com/office/drawing/2014/main" id="{3222EDFD-4AFA-4FAC-A6D5-A3BA0E426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229100"/>
            <a:ext cx="29035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grada vsebine 1">
            <a:extLst>
              <a:ext uri="{FF2B5EF4-FFF2-40B4-BE49-F238E27FC236}">
                <a16:creationId xmlns:a16="http://schemas.microsoft.com/office/drawing/2014/main" id="{5809B1FD-678C-49EC-9F7D-BF4C79AFF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pripovednik Hans Christian Andersen</a:t>
            </a:r>
          </a:p>
          <a:p>
            <a:endParaRPr lang="sl-SI" altLang="sl-SI"/>
          </a:p>
          <a:p>
            <a:r>
              <a:rPr lang="sl-SI" altLang="sl-SI"/>
              <a:t>pisateljica Karen Blixen</a:t>
            </a:r>
          </a:p>
          <a:p>
            <a:endParaRPr lang="sl-SI" altLang="sl-SI"/>
          </a:p>
          <a:p>
            <a:r>
              <a:rPr lang="sl-SI" altLang="sl-SI"/>
              <a:t>slikar Arne Jacobsen</a:t>
            </a:r>
          </a:p>
          <a:p>
            <a:endParaRPr lang="sl-SI" altLang="sl-SI"/>
          </a:p>
          <a:p>
            <a:r>
              <a:rPr lang="nn-NO" altLang="sl-SI"/>
              <a:t>filmski režiser</a:t>
            </a:r>
            <a:r>
              <a:rPr lang="sl-SI" altLang="sl-SI"/>
              <a:t> </a:t>
            </a:r>
            <a:r>
              <a:rPr lang="nn-NO" altLang="sl-SI"/>
              <a:t>Larsom von Trierje</a:t>
            </a:r>
            <a:endParaRPr lang="sl-SI" altLang="sl-SI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62E1165-CBBE-466D-A8C3-BCD331F4E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4400" dirty="0"/>
              <a:t>ZNANI DANCI</a:t>
            </a:r>
          </a:p>
        </p:txBody>
      </p:sp>
      <p:pic>
        <p:nvPicPr>
          <p:cNvPr id="25604" name="Picture 2" descr="http://etc.usf.edu/clipart/400/433/Andersen_1_lg.gif">
            <a:extLst>
              <a:ext uri="{FF2B5EF4-FFF2-40B4-BE49-F238E27FC236}">
                <a16:creationId xmlns:a16="http://schemas.microsoft.com/office/drawing/2014/main" id="{F427F517-1D66-4CD7-9EFC-4859BE80B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101850"/>
            <a:ext cx="2017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http://nikopredstavlja.blog.siol.net/files/2013/01/dancer-in-the-dark-2-Lars-Von-Trier.jpg">
            <a:extLst>
              <a:ext uri="{FF2B5EF4-FFF2-40B4-BE49-F238E27FC236}">
                <a16:creationId xmlns:a16="http://schemas.microsoft.com/office/drawing/2014/main" id="{F6D2B447-F97D-4FAA-BA69-CE93662F7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797425"/>
            <a:ext cx="3354387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>
            <a:extLst>
              <a:ext uri="{FF2B5EF4-FFF2-40B4-BE49-F238E27FC236}">
                <a16:creationId xmlns:a16="http://schemas.microsoft.com/office/drawing/2014/main" id="{9777F014-5CDF-41FE-B51E-C32D6A914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                          -TIVOLI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NAJSTAREJŠE MESTO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      JE RIBE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TU SO TUDI NEMŠKE MANŠINE.</a:t>
            </a:r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SO KRISTJANI IN SICER PROTESTANTI.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D1D05D3B-8430-4E23-A667-184835490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OSTALO</a:t>
            </a:r>
          </a:p>
        </p:txBody>
      </p:sp>
      <p:pic>
        <p:nvPicPr>
          <p:cNvPr id="26628" name="Picture 2" descr="http://hotelskerezervacije.eu/wp-content/uploads/2012/11/vienna-christmas.jpg">
            <a:extLst>
              <a:ext uri="{FF2B5EF4-FFF2-40B4-BE49-F238E27FC236}">
                <a16:creationId xmlns:a16="http://schemas.microsoft.com/office/drawing/2014/main" id="{B07293F6-A1F5-4A0F-8B58-11AB5EFDE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1484313"/>
            <a:ext cx="25796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vosmerna kotna puščica 3">
            <a:extLst>
              <a:ext uri="{FF2B5EF4-FFF2-40B4-BE49-F238E27FC236}">
                <a16:creationId xmlns:a16="http://schemas.microsoft.com/office/drawing/2014/main" id="{7E09F7E6-E284-4EEB-A258-4934B7B80D89}"/>
              </a:ext>
            </a:extLst>
          </p:cNvPr>
          <p:cNvSpPr/>
          <p:nvPr/>
        </p:nvSpPr>
        <p:spPr>
          <a:xfrm flipH="1">
            <a:off x="4500563" y="1916113"/>
            <a:ext cx="1295400" cy="936625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90464B7E-1E47-466C-80EA-652F5E2B39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VPRAŠANJA</a:t>
            </a:r>
          </a:p>
        </p:txBody>
      </p:sp>
      <p:sp>
        <p:nvSpPr>
          <p:cNvPr id="27651" name="Podnaslov 4">
            <a:extLst>
              <a:ext uri="{FF2B5EF4-FFF2-40B4-BE49-F238E27FC236}">
                <a16:creationId xmlns:a16="http://schemas.microsoft.com/office/drawing/2014/main" id="{02FEBCF8-559F-4773-A8A9-089955833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grada vsebine 2">
            <a:extLst>
              <a:ext uri="{FF2B5EF4-FFF2-40B4-BE49-F238E27FC236}">
                <a16:creationId xmlns:a16="http://schemas.microsoft.com/office/drawing/2014/main" id="{62E4115C-DB82-454F-A82C-C37DD342B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http://sl.wikipedia.org/wiki/Danska//8.3.2013</a:t>
            </a:r>
          </a:p>
          <a:p>
            <a:r>
              <a:rPr lang="sl-SI" altLang="sl-SI"/>
              <a:t>http://europa.eu/travel/money/index_sl.htm//8.3.2013</a:t>
            </a:r>
          </a:p>
          <a:p>
            <a:r>
              <a:rPr lang="sl-SI" altLang="sl-SI"/>
              <a:t>http://www.kako.hr/clanak/zanimljivosti-o-danskoj-297.html</a:t>
            </a:r>
          </a:p>
          <a:p>
            <a:r>
              <a:rPr lang="sl-SI" altLang="sl-SI"/>
              <a:t>http://travel.over.net/drzava/128/Danska</a:t>
            </a:r>
          </a:p>
          <a:p>
            <a:r>
              <a:rPr lang="sl-SI" altLang="sl-SI"/>
              <a:t>http://www.trivago.si/kopenhagen-45069/znamenitosti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7EF917-2D21-4DD6-A871-EDE0A2472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C85A55E-49E0-4075-9D3E-68668B2EC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53085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KAJ JE DANJSKA ????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a) republika    b) kraljevina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KATERI DENAR UPORABLJAJO 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a) </a:t>
            </a:r>
            <a:r>
              <a:rPr lang="sl-SI" dirty="0" err="1"/>
              <a:t>euro</a:t>
            </a:r>
            <a:r>
              <a:rPr lang="sl-SI" dirty="0"/>
              <a:t>       b) krono     c) dolar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KAKŠNE BARVE JE ZASTAVA ?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3C5FBE12-4398-4205-96A2-559D8BD1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38638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KATERO JE GLAVNO MESTO 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a) Berlin       b) Moskva      c) </a:t>
            </a:r>
            <a:r>
              <a:rPr lang="sl-SI" dirty="0" err="1"/>
              <a:t>Kobenhavn</a:t>
            </a: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KOLIKO  GOZDOV IMA DANSKA?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a) malo       b)veliko       c)srednje   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dirty="0"/>
              <a:t> ALI NA DANSKEM PRIDELUJEJO MESO?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D89791-2AE7-4895-86E3-8B927F26A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645024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KONEC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88F92BB9-3145-43FE-AB25-E07AE5721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882775"/>
            <a:ext cx="8785225" cy="4572000"/>
          </a:xfrm>
        </p:spPr>
        <p:txBody>
          <a:bodyPr/>
          <a:lstStyle/>
          <a:p>
            <a:r>
              <a:rPr lang="sl-SI" altLang="sl-SI"/>
              <a:t>LAMBERT N.:Evropejčki / Didakta d.o.o. / Radovljica 2008/ st.:20-23 //12.3.2013</a:t>
            </a:r>
          </a:p>
          <a:p>
            <a:r>
              <a:rPr lang="sl-SI" altLang="sl-SI"/>
              <a:t>GUINNESS: Družinska Enciklopedija / Slovenska knjiga / Ljubljana 95-1996/ st.:672 //13.3.2013</a:t>
            </a:r>
          </a:p>
          <a:p>
            <a:r>
              <a:rPr lang="sl-SI" altLang="sl-SI"/>
              <a:t>sl.wikipedia.org/wiki/Evropska_unija#Dr.C5.BEave_.C4.8Dlanice/ 5.3.2013</a:t>
            </a:r>
          </a:p>
          <a:p>
            <a:r>
              <a:rPr lang="sl-SI" altLang="sl-SI"/>
              <a:t>http://hr.wikipedia.org/wiki/Danci#Hrana//25.3.2013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61915FE-EC32-4EE8-BC93-6D70B104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6CA9E466-BAFB-492F-A888-48A46A076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sl-SI" b="1" dirty="0"/>
              <a:t>Kraljevina Danska</a:t>
            </a:r>
            <a:r>
              <a:rPr lang="sl-SI" dirty="0"/>
              <a:t> 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je najstarejša in najmanjša nordijska država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 nahaja se na </a:t>
            </a:r>
            <a:r>
              <a:rPr lang="sl-SI" dirty="0" err="1"/>
              <a:t>Jutlandiskem</a:t>
            </a:r>
            <a:r>
              <a:rPr lang="sl-SI" dirty="0"/>
              <a:t> otoku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dirty="0"/>
              <a:t>Vključuje tudi številne otoke severno od Nemčije</a:t>
            </a:r>
          </a:p>
          <a:p>
            <a:pPr marL="109728" indent="0" fontAlgn="auto">
              <a:spcAft>
                <a:spcPts val="0"/>
              </a:spcAft>
              <a:buFont typeface="Wingdings 3"/>
              <a:buNone/>
              <a:defRPr/>
            </a:pP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C536E95-D916-4288-B546-F3F5F0820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sz="7200" dirty="0">
                <a:solidFill>
                  <a:srgbClr val="00B0F0"/>
                </a:solidFill>
                <a:latin typeface="Algerian" pitchFamily="82" charset="0"/>
              </a:rPr>
              <a:t>OPIS</a:t>
            </a:r>
          </a:p>
        </p:txBody>
      </p:sp>
      <p:pic>
        <p:nvPicPr>
          <p:cNvPr id="12292" name="Picture 2" descr="http://www.student.si/images/1/H_MAX_1024x768/danska.JPG">
            <a:extLst>
              <a:ext uri="{FF2B5EF4-FFF2-40B4-BE49-F238E27FC236}">
                <a16:creationId xmlns:a16="http://schemas.microsoft.com/office/drawing/2014/main" id="{04DEFCD3-D22E-43D8-B0FF-05277A3E8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81525"/>
            <a:ext cx="3940175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A9458E79-E8ED-48AE-88CA-16919DE4A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8538" y="1171575"/>
            <a:ext cx="8229600" cy="4852988"/>
          </a:xfrm>
        </p:spPr>
        <p:txBody>
          <a:bodyPr/>
          <a:lstStyle/>
          <a:p>
            <a:r>
              <a:rPr lang="sl-SI" altLang="sl-SI" sz="3500">
                <a:solidFill>
                  <a:srgbClr val="00B050"/>
                </a:solidFill>
              </a:rPr>
              <a:t>PREBIVALJSTVO: </a:t>
            </a:r>
            <a:r>
              <a:rPr lang="sl-SI" altLang="sl-SI" sz="3500">
                <a:solidFill>
                  <a:srgbClr val="00B0F0"/>
                </a:solidFill>
              </a:rPr>
              <a:t>5.356.845</a:t>
            </a:r>
            <a:r>
              <a:rPr lang="sl-SI" altLang="sl-SI" sz="3500">
                <a:solidFill>
                  <a:srgbClr val="00B050"/>
                </a:solidFill>
              </a:rPr>
              <a:t>             </a:t>
            </a:r>
          </a:p>
          <a:p>
            <a:r>
              <a:rPr lang="sl-SI" altLang="sl-SI" sz="3500">
                <a:solidFill>
                  <a:srgbClr val="00B050"/>
                </a:solidFill>
              </a:rPr>
              <a:t>GOSTOTA POSL.: </a:t>
            </a:r>
            <a:r>
              <a:rPr lang="sl-SI" altLang="sl-SI" sz="3500">
                <a:solidFill>
                  <a:srgbClr val="00B0F0"/>
                </a:solidFill>
              </a:rPr>
              <a:t>125 km</a:t>
            </a:r>
          </a:p>
          <a:p>
            <a:r>
              <a:rPr lang="sl-SI" altLang="sl-SI" sz="3500">
                <a:solidFill>
                  <a:srgbClr val="00B050"/>
                </a:solidFill>
              </a:rPr>
              <a:t>URADNI JEZIK</a:t>
            </a:r>
            <a:r>
              <a:rPr lang="sl-SI" altLang="sl-SI" sz="3500">
                <a:solidFill>
                  <a:srgbClr val="00B0F0"/>
                </a:solidFill>
              </a:rPr>
              <a:t>: danščina</a:t>
            </a:r>
          </a:p>
          <a:p>
            <a:r>
              <a:rPr lang="sl-SI" altLang="sl-SI" sz="3500">
                <a:solidFill>
                  <a:srgbClr val="00B050"/>
                </a:solidFill>
              </a:rPr>
              <a:t>GLAVNO MESTO:</a:t>
            </a:r>
            <a:r>
              <a:rPr lang="sl-SI" altLang="sl-SI" sz="3500"/>
              <a:t> </a:t>
            </a:r>
            <a:r>
              <a:rPr lang="sl-SI" altLang="sl-SI" sz="3500">
                <a:solidFill>
                  <a:srgbClr val="00B0F0"/>
                </a:solidFill>
              </a:rPr>
              <a:t>Kobenhavn</a:t>
            </a:r>
          </a:p>
          <a:p>
            <a:r>
              <a:rPr lang="sl-SI" altLang="sl-SI" sz="3500">
                <a:solidFill>
                  <a:srgbClr val="00B050"/>
                </a:solidFill>
              </a:rPr>
              <a:t>POVRŠINA</a:t>
            </a:r>
            <a:r>
              <a:rPr lang="sl-SI" altLang="sl-SI" sz="3500">
                <a:solidFill>
                  <a:srgbClr val="00B0F0"/>
                </a:solidFill>
              </a:rPr>
              <a:t>: 43.094 km</a:t>
            </a:r>
          </a:p>
          <a:p>
            <a:r>
              <a:rPr lang="sl-SI" altLang="sl-SI" sz="3500">
                <a:solidFill>
                  <a:srgbClr val="00B050"/>
                </a:solidFill>
              </a:rPr>
              <a:t>DENAR :</a:t>
            </a:r>
            <a:r>
              <a:rPr lang="sl-SI" altLang="sl-SI" sz="3500"/>
              <a:t> </a:t>
            </a:r>
            <a:r>
              <a:rPr lang="sl-SI" altLang="sl-SI" sz="3500">
                <a:solidFill>
                  <a:srgbClr val="00B0F0"/>
                </a:solidFill>
              </a:rPr>
              <a:t>Danska krona</a:t>
            </a:r>
            <a:endParaRPr lang="sl-SI" altLang="sl-SI" sz="3500" b="1">
              <a:solidFill>
                <a:srgbClr val="00B0F0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62D255F-E443-44EA-9D2F-5DEC7A6D6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OSEBNI PODATKI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Rokopis 3">
                <a:extLst>
                  <a:ext uri="{FF2B5EF4-FFF2-40B4-BE49-F238E27FC236}">
                    <a16:creationId xmlns:a16="http://schemas.microsoft.com/office/drawing/2014/main" id="{4BF56B44-C00A-41AD-9FBC-4BD1F4357D4A}"/>
                  </a:ext>
                </a:extLst>
              </p14:cNvPr>
              <p14:cNvContentPartPr/>
              <p14:nvPr/>
            </p14:nvContentPartPr>
            <p14:xfrm>
              <a:off x="8100392" y="1813560"/>
              <a:ext cx="223920" cy="241200"/>
            </p14:xfrm>
          </p:contentPart>
        </mc:Choice>
        <mc:Fallback xmlns="">
          <p:pic>
            <p:nvPicPr>
              <p:cNvPr id="4" name="Rokopis 3">
                <a:extLst>
                  <a:ext uri="{FF2B5EF4-FFF2-40B4-BE49-F238E27FC236}">
                    <a16:creationId xmlns:a16="http://schemas.microsoft.com/office/drawing/2014/main" id="{4BF56B44-C00A-41AD-9FBC-4BD1F4357D4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91032" y="1804200"/>
                <a:ext cx="2426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Rokopis 4">
                <a:extLst>
                  <a:ext uri="{FF2B5EF4-FFF2-40B4-BE49-F238E27FC236}">
                    <a16:creationId xmlns:a16="http://schemas.microsoft.com/office/drawing/2014/main" id="{41B22176-83F2-4225-A7CF-B159320B0F59}"/>
                  </a:ext>
                </a:extLst>
              </p14:cNvPr>
              <p14:cNvContentPartPr/>
              <p14:nvPr/>
            </p14:nvContentPartPr>
            <p14:xfrm>
              <a:off x="7524328" y="3541920"/>
              <a:ext cx="250200" cy="268560"/>
            </p14:xfrm>
          </p:contentPart>
        </mc:Choice>
        <mc:Fallback xmlns="">
          <p:pic>
            <p:nvPicPr>
              <p:cNvPr id="5" name="Rokopis 4">
                <a:extLst>
                  <a:ext uri="{FF2B5EF4-FFF2-40B4-BE49-F238E27FC236}">
                    <a16:creationId xmlns:a16="http://schemas.microsoft.com/office/drawing/2014/main" id="{41B22176-83F2-4225-A7CF-B159320B0F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14968" y="3532560"/>
                <a:ext cx="268920" cy="28728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http://i1.trekearth.com/photos/84948/060325kobenhavn.jpg">
            <a:extLst>
              <a:ext uri="{FF2B5EF4-FFF2-40B4-BE49-F238E27FC236}">
                <a16:creationId xmlns:a16="http://schemas.microsoft.com/office/drawing/2014/main" id="{CCF71470-CD21-4C45-AB69-7FB0CA2B4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997200"/>
            <a:ext cx="2232025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http://www2.arnes.si/~sopmkogo/dan.jpg">
            <a:extLst>
              <a:ext uri="{FF2B5EF4-FFF2-40B4-BE49-F238E27FC236}">
                <a16:creationId xmlns:a16="http://schemas.microsoft.com/office/drawing/2014/main" id="{F6E78BAE-A727-4DAA-86CD-6ACE08FB7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97425"/>
            <a:ext cx="4079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://beta.finance-on.net/galerije/1426/1251363480_k.jpg">
            <a:extLst>
              <a:ext uri="{FF2B5EF4-FFF2-40B4-BE49-F238E27FC236}">
                <a16:creationId xmlns:a16="http://schemas.microsoft.com/office/drawing/2014/main" id="{74949E93-51E6-4D99-B93A-DF345214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31913"/>
            <a:ext cx="2165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vsebine 2">
            <a:extLst>
              <a:ext uri="{FF2B5EF4-FFF2-40B4-BE49-F238E27FC236}">
                <a16:creationId xmlns:a16="http://schemas.microsoft.com/office/drawing/2014/main" id="{2241E09D-2515-46A8-8FDC-67DCF8A08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81138"/>
            <a:ext cx="8362950" cy="4525962"/>
          </a:xfrm>
        </p:spPr>
        <p:txBody>
          <a:bodyPr/>
          <a:lstStyle/>
          <a:p>
            <a:r>
              <a:rPr lang="sl-SI" altLang="sl-SI" sz="3400"/>
              <a:t>Danska ima okoli 470 manjših in večjih otokov ter nešteto polotokov. </a:t>
            </a:r>
          </a:p>
          <a:p>
            <a:endParaRPr lang="sl-SI" altLang="sl-SI" sz="3400"/>
          </a:p>
          <a:p>
            <a:r>
              <a:rPr lang="sl-SI" altLang="sl-SI" sz="3400"/>
              <a:t>Nima velikih naravnih znamenitosti.</a:t>
            </a:r>
          </a:p>
          <a:p>
            <a:r>
              <a:rPr lang="sl-SI" altLang="sl-SI" sz="3400"/>
              <a:t>Najvišji vrh je Yding Skovhoj (173m).</a:t>
            </a:r>
          </a:p>
          <a:p>
            <a:endParaRPr lang="sl-SI" altLang="sl-SI" sz="3400"/>
          </a:p>
          <a:p>
            <a:r>
              <a:rPr lang="sl-SI" altLang="sl-SI" sz="3400"/>
              <a:t>Gozdovi pokrivajo 11% površine, ker     </a:t>
            </a:r>
            <a:r>
              <a:rPr lang="sl-SI" altLang="sl-SI" sz="3400">
                <a:solidFill>
                  <a:schemeClr val="bg1"/>
                </a:solidFill>
              </a:rPr>
              <a:t>….</a:t>
            </a:r>
            <a:r>
              <a:rPr lang="sl-SI" altLang="sl-SI" sz="3400"/>
              <a:t>je tu za kmetijstvo prst rodovitna.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294339-B32E-486D-9457-057400189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sz="6600" dirty="0">
                <a:solidFill>
                  <a:srgbClr val="00B050"/>
                </a:solidFill>
                <a:latin typeface="Algerian" pitchFamily="82" charset="0"/>
              </a:rPr>
              <a:t>POKRAJINA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8BB8"/>
            </a:gs>
            <a:gs pos="50000">
              <a:srgbClr val="AFB2D0"/>
            </a:gs>
            <a:gs pos="100000">
              <a:srgbClr val="D7D8E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4E0DC297-5C3D-4A1D-8A3F-CE795B60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200" dirty="0"/>
              <a:t>Danska je ustavna monarhija.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200" dirty="0"/>
              <a:t>Vladar imenuje predsednika vlade,ki ga podpira večina </a:t>
            </a:r>
            <a:r>
              <a:rPr lang="sl-SI" sz="3200" dirty="0" err="1"/>
              <a:t>folketingou</a:t>
            </a:r>
            <a:r>
              <a:rPr lang="sl-SI" sz="3200" dirty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3500" dirty="0"/>
              <a:t>Predsednik vlade imenuje državni svet.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dirty="0"/>
          </a:p>
          <a:p>
            <a:pPr marL="0" indent="0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/>
              <a:t>    </a:t>
            </a:r>
            <a:r>
              <a:rPr lang="sl-SI" sz="2400" dirty="0"/>
              <a:t>     </a:t>
            </a:r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11A76FC-8280-4758-9C71-425B6053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DRŽAVNA UREDITEV</a:t>
            </a:r>
          </a:p>
        </p:txBody>
      </p:sp>
      <p:pic>
        <p:nvPicPr>
          <p:cNvPr id="15364" name="Picture 2" descr="http://www.fmprc.gov.cn/eng/wjb/zzjg/xos/gjlb/3281/3283/W020050526367577195725.jpg">
            <a:extLst>
              <a:ext uri="{FF2B5EF4-FFF2-40B4-BE49-F238E27FC236}">
                <a16:creationId xmlns:a16="http://schemas.microsoft.com/office/drawing/2014/main" id="{DBC5B4E7-6AB3-44C6-944F-321A5A204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36957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54FBA6D-5FD9-4989-A4DB-EFBF1C1C5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GOSPODARSTVO</a:t>
            </a:r>
          </a:p>
        </p:txBody>
      </p:sp>
      <p:sp>
        <p:nvSpPr>
          <p:cNvPr id="16387" name="Ograda besedila 5">
            <a:extLst>
              <a:ext uri="{FF2B5EF4-FFF2-40B4-BE49-F238E27FC236}">
                <a16:creationId xmlns:a16="http://schemas.microsoft.com/office/drawing/2014/main" id="{754E6887-22D9-40BB-8BE5-D9885B2977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41438"/>
            <a:ext cx="4040188" cy="762000"/>
          </a:xfrm>
          <a:ln>
            <a:headEnd/>
            <a:tailEnd/>
          </a:ln>
        </p:spPr>
        <p:txBody>
          <a:bodyPr/>
          <a:lstStyle/>
          <a:p>
            <a:pPr algn="ctr"/>
            <a:r>
              <a:rPr lang="sl-SI" altLang="sl-SI"/>
              <a:t>-------</a:t>
            </a:r>
          </a:p>
        </p:txBody>
      </p:sp>
      <p:sp>
        <p:nvSpPr>
          <p:cNvPr id="7" name="Ograda besedila 6">
            <a:extLst>
              <a:ext uri="{FF2B5EF4-FFF2-40B4-BE49-F238E27FC236}">
                <a16:creationId xmlns:a16="http://schemas.microsoft.com/office/drawing/2014/main" id="{F9EA2390-E7DF-40A4-9DBD-0082D2A22713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787900" y="1341438"/>
            <a:ext cx="4041775" cy="762000"/>
          </a:xfrm>
        </p:spPr>
        <p:txBody>
          <a:bodyPr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Wingdings 3"/>
              <a:buNone/>
              <a:defRPr/>
            </a:pPr>
            <a:r>
              <a:rPr lang="sl-SI" dirty="0">
                <a:latin typeface="+mj-lt"/>
              </a:rPr>
              <a:t>Glavne industrijske panoge so </a:t>
            </a:r>
          </a:p>
        </p:txBody>
      </p:sp>
      <p:sp>
        <p:nvSpPr>
          <p:cNvPr id="16389" name="Ograda vsebine 2">
            <a:extLst>
              <a:ext uri="{FF2B5EF4-FFF2-40B4-BE49-F238E27FC236}">
                <a16:creationId xmlns:a16="http://schemas.microsoft.com/office/drawing/2014/main" id="{ADE4A9A0-CC0B-405B-BDB5-EC429029247E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323850" y="2492375"/>
            <a:ext cx="4040188" cy="3941763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sl-SI" altLang="sl-SI"/>
              <a:t>Danska je ena izmed gospodarsko najrazvitejših držav na svetu.</a:t>
            </a:r>
          </a:p>
          <a:p>
            <a:r>
              <a:rPr lang="sl-SI" altLang="sl-SI"/>
              <a:t> Ima moderno in   stabilno gospodarsko ureditev.</a:t>
            </a:r>
          </a:p>
          <a:p>
            <a:endParaRPr lang="sl-SI" altLang="sl-SI"/>
          </a:p>
          <a:p>
            <a:endParaRPr lang="sl-SI" altLang="sl-SI"/>
          </a:p>
          <a:p>
            <a:endParaRPr lang="sl-SI" altLang="sl-SI"/>
          </a:p>
        </p:txBody>
      </p:sp>
      <p:sp>
        <p:nvSpPr>
          <p:cNvPr id="16390" name="Ograda vsebine 7">
            <a:extLst>
              <a:ext uri="{FF2B5EF4-FFF2-40B4-BE49-F238E27FC236}">
                <a16:creationId xmlns:a16="http://schemas.microsoft.com/office/drawing/2014/main" id="{D5FBB572-A545-45A5-883A-26CBC08421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3438" y="2420938"/>
            <a:ext cx="4041775" cy="3941762"/>
          </a:xfrm>
          <a:ln>
            <a:prstDash val="solid"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ysDash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sl-SI" altLang="sl-SI"/>
              <a:t> živilska</a:t>
            </a:r>
          </a:p>
          <a:p>
            <a:pPr>
              <a:spcBef>
                <a:spcPct val="0"/>
              </a:spcBef>
            </a:pPr>
            <a:r>
              <a:rPr lang="sl-SI" altLang="sl-SI"/>
              <a:t> kemična </a:t>
            </a:r>
          </a:p>
          <a:p>
            <a:pPr>
              <a:spcBef>
                <a:spcPct val="0"/>
              </a:spcBef>
            </a:pPr>
            <a:r>
              <a:rPr lang="sl-SI" altLang="sl-SI"/>
              <a:t> strojna industrija</a:t>
            </a:r>
          </a:p>
          <a:p>
            <a:pPr>
              <a:spcBef>
                <a:spcPct val="0"/>
              </a:spcBef>
            </a:pPr>
            <a:r>
              <a:rPr lang="sl-SI" altLang="sl-SI"/>
              <a:t> kovinski izdelki</a:t>
            </a:r>
          </a:p>
          <a:p>
            <a:pPr>
              <a:spcBef>
                <a:spcPct val="0"/>
              </a:spcBef>
            </a:pPr>
            <a:r>
              <a:rPr lang="sl-SI" altLang="sl-SI"/>
              <a:t> elektronika</a:t>
            </a:r>
          </a:p>
          <a:p>
            <a:pPr>
              <a:spcBef>
                <a:spcPct val="0"/>
              </a:spcBef>
            </a:pPr>
            <a:r>
              <a:rPr lang="sl-SI" altLang="sl-SI"/>
              <a:t> transportna oprema</a:t>
            </a:r>
          </a:p>
          <a:p>
            <a:pPr>
              <a:spcBef>
                <a:spcPct val="0"/>
              </a:spcBef>
            </a:pPr>
            <a:r>
              <a:rPr lang="sl-SI" altLang="sl-SI"/>
              <a:t> pivo </a:t>
            </a:r>
          </a:p>
          <a:p>
            <a:pPr>
              <a:spcBef>
                <a:spcPct val="0"/>
              </a:spcBef>
            </a:pPr>
            <a:r>
              <a:rPr lang="sl-SI" altLang="sl-SI"/>
              <a:t> lesna industrija</a:t>
            </a:r>
          </a:p>
          <a:p>
            <a:pPr>
              <a:spcBef>
                <a:spcPct val="0"/>
              </a:spcBef>
            </a:pPr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DF92298A-584B-4723-AA1D-DED385409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92250"/>
            <a:ext cx="8507413" cy="4572000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Danska je nizek svet zgrajen</a:t>
            </a:r>
            <a:r>
              <a:rPr lang="sl-SI" sz="28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 </a:t>
            </a:r>
            <a:r>
              <a:rPr lang="sl-SI" sz="2800" dirty="0"/>
              <a:t>iz ledeniških moren.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Nizki otoki V zavzamejo skoraj tretjino dežele.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Podnebje je oceansko z milimi  zimami  in hladnimi poletji.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sl-SI" sz="2800" dirty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sl-SI" sz="2800" dirty="0"/>
              <a:t>   Bornholm ima bol celinsko podnebje.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4C648D7-70FC-4559-8004-85969CE7F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sl-SI" dirty="0"/>
              <a:t>GEOGRAFIJA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ekanje">
  <a:themeElements>
    <a:clrScheme name="Stek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tek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Stek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Stekanj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626</Words>
  <Application>Microsoft Office PowerPoint</Application>
  <PresentationFormat>On-screen Show (4:3)</PresentationFormat>
  <Paragraphs>180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Algerian</vt:lpstr>
      <vt:lpstr>Lucida Sans Unicode</vt:lpstr>
      <vt:lpstr>Verdana</vt:lpstr>
      <vt:lpstr>Wingdings</vt:lpstr>
      <vt:lpstr>Wingdings 2</vt:lpstr>
      <vt:lpstr>Wingdings 3</vt:lpstr>
      <vt:lpstr>Stekanje</vt:lpstr>
      <vt:lpstr>DANSKA</vt:lpstr>
      <vt:lpstr>viri</vt:lpstr>
      <vt:lpstr>Viri:</vt:lpstr>
      <vt:lpstr>OPIS</vt:lpstr>
      <vt:lpstr>OSEBNI PODATKI</vt:lpstr>
      <vt:lpstr>POKRAJINA</vt:lpstr>
      <vt:lpstr>DRŽAVNA UREDITEV</vt:lpstr>
      <vt:lpstr>GOSPODARSTVO</vt:lpstr>
      <vt:lpstr>GEOGRAFIJA</vt:lpstr>
      <vt:lpstr>KMETIJSTVO </vt:lpstr>
      <vt:lpstr>RIBIŠTVO</vt:lpstr>
      <vt:lpstr>PROIZVODNJA HRANE</vt:lpstr>
      <vt:lpstr>NEKAJ ZNAMENITOSTI</vt:lpstr>
      <vt:lpstr>ZGODOVINA</vt:lpstr>
      <vt:lpstr>SIMBOLI</vt:lpstr>
      <vt:lpstr> LEGO KOCKE</vt:lpstr>
      <vt:lpstr>ZNANI DANCI</vt:lpstr>
      <vt:lpstr>OSTALO</vt:lpstr>
      <vt:lpstr>VPRAŠANJA</vt:lpstr>
      <vt:lpstr>PowerPoint Presentation</vt:lpstr>
      <vt:lpstr>PowerPoint Presentation</vt:lpstr>
      <vt:lpstr>KONEC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2019-05-31T08:39:29Z</dcterms:created>
  <dcterms:modified xsi:type="dcterms:W3CDTF">2019-05-31T08:39:29Z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