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9ACC77-ECDE-463C-B5DE-00B9CFF73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1BBE8-AA86-4CAF-B850-4D4B93AF3E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B9A7E1-7B50-4EF3-99B9-846D9B05E0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8ED7D7-6C13-4B90-BFB9-BB64895640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F3C2E55-333A-41B5-8DCD-A73615232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EE458-8EE9-4B98-AF7C-C42FEE3823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63222-3AB3-47C3-8BB6-8C33A2233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29DDEA4-959F-4575-BE24-266D9E8484F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916295F-0DD4-47E0-8CBB-0899BC965B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99EF7F85-F002-43C4-A082-9C50E185FC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C415E64-BD88-400E-9AD1-C86CF7870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D780B6EB-4555-4D62-B67E-A45E2934AF3B}" type="slidenum">
              <a:rPr lang="sl-SI" altLang="sl-SI">
                <a:latin typeface="Calibri" panose="020F0502020204030204" pitchFamily="34" charset="0"/>
              </a:rPr>
              <a:pPr/>
              <a:t>11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>
            <a:extLst>
              <a:ext uri="{FF2B5EF4-FFF2-40B4-BE49-F238E27FC236}">
                <a16:creationId xmlns:a16="http://schemas.microsoft.com/office/drawing/2014/main" id="{20D654D0-713A-4C43-A3EA-B1587BA36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1EF329-10BD-4C67-A053-797007BAC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20C8-0520-4A62-A273-A751B0DECCF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EACF9E-4EE9-41D6-A76D-72DF7184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E15816-4674-4564-B0DB-7169648D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90F45-C5C5-4EF8-9C94-494894447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088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2D499-2E54-4DAE-B91F-D77B744B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31BE0-FE2C-4F41-B431-F2C52457C2B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9390C-310D-4630-8E60-7E649F3E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0A551-321C-4A2E-843D-72F7B61A1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06BF-532A-41AC-A759-06D752FE25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893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F612C-CF20-4EA9-9AC3-5B9B93BB8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512F5-D4CE-47E2-B318-4043D5826E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FD952-FA8D-4EFB-B218-8CCFEB4D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EC69C-3914-457D-9FF1-B46207C90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BD62-C810-49E9-9F38-0A1DBA504B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946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31726-A493-46B0-98BE-3D147D3B2B8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7A12-CC97-4806-825C-B04D9FED87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6BCCD-07A1-4E88-9FA3-4BB08737E5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55F93-DE3A-449D-8816-C15C33B522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C15EA9D-E957-47FB-99D9-AC0A13252C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396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5E37B-CFEC-49B9-BBC3-FD7AF810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5E39-F084-412E-BD76-01838C49F6A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9C29-3F96-4D4B-B655-D8BB362A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B8978-1DDB-4424-BE17-4C05181B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E748-D61C-4EE3-AA6C-91E74346A7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37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B6AC2D-7390-4FC0-8315-D3884500D0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8999-2EFB-446A-980E-4797DCE24F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F64A2F-6076-4D67-8E01-98BEC5E8BC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CCC2F-9E76-4354-ADB7-2E6E9A01E11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5C53648-059A-4F66-A055-E605A8D81E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69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CC63FAC-C381-415F-9BE5-772121681D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E9ABE-5C43-41F0-A44F-BAB0329326C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C41555-59BA-46A2-9932-8E27F72532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DFD35F-E568-4355-B1B8-7F740B7904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C38CCED-1596-4E6D-B3AF-747073B09A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451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4A3F98-72A0-4DBB-95A3-DC4E6F5C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3FF7-37EB-4E36-B6F1-03606E40D7E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F65B8B-F256-4662-89A9-1CC74345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3E3968-EFFD-4874-A9CA-F2D55729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A8C32-5EAB-4E7E-97C5-24633CC838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3349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007705-C361-434F-86F9-946DCA50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05508-E1CC-4F95-8B2A-49B90977F1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4A7FE6-CDD4-4501-952C-6F5895B1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201A94-609A-434B-A029-BBE9A573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85143-B99F-462E-9FEA-B1ED075B22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791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383C1A-4BBA-41AC-8EA0-A1913B9592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B405B-A3E4-4EFD-94DF-7ED7E9D057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0F4C8-0E67-4ED0-9F4B-2DA7F7A5F42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D6A903-7C75-44AB-8B46-47277C2F62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E6FBF44-639C-442D-A731-44EDF18527E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283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>
            <a:extLst>
              <a:ext uri="{FF2B5EF4-FFF2-40B4-BE49-F238E27FC236}">
                <a16:creationId xmlns:a16="http://schemas.microsoft.com/office/drawing/2014/main" id="{33F535D6-26AD-4436-BF06-0B4283A05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D2E8B81-2687-4C72-A96B-E2D26656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12355-F087-45F1-8255-F5A998570A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46B63A0-2A55-4359-8DE0-B182149C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F3120FD-B6F0-45CB-8E93-570213C0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E857B-7445-4B1B-9A7F-0CD8B5C4FA8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9523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>
            <a:extLst>
              <a:ext uri="{FF2B5EF4-FFF2-40B4-BE49-F238E27FC236}">
                <a16:creationId xmlns:a16="http://schemas.microsoft.com/office/drawing/2014/main" id="{F700FA80-A133-4A4D-AF2C-673725D1B3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0BD55F-142D-4F31-B930-4F4C4223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A06D0-B212-448B-8607-6D986B59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91C85-0729-4817-9B98-60DBD4B823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731652-9FAE-45A5-856E-3A6C2FB54B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501F-9C63-4A09-85ED-519F3ACB7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4F9C2-4864-4F00-9F3A-D34B21D29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09D2B83-EF18-42AD-89AB-5B88130E699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20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anose="020B0606020202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F868C8F8-9DA4-4927-8A7F-D184BFD27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3860800"/>
            <a:ext cx="8062912" cy="1752600"/>
          </a:xfrm>
        </p:spPr>
        <p:txBody>
          <a:bodyPr/>
          <a:lstStyle/>
          <a:p>
            <a:pPr algn="l" fontAlgn="auto">
              <a:defRPr/>
            </a:pPr>
            <a:r>
              <a:rPr lang="sl-SI" sz="3200" dirty="0"/>
              <a:t> 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9A474EA-543A-4C0C-A697-A892B2735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549275"/>
            <a:ext cx="8062912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9600" b="1" dirty="0"/>
              <a:t>DANSKA</a:t>
            </a:r>
            <a:r>
              <a:rPr lang="sl-SI" dirty="0"/>
              <a:t>			</a:t>
            </a:r>
            <a:br>
              <a:rPr lang="sl-SI" dirty="0"/>
            </a:br>
            <a:endParaRPr lang="sl-SI" dirty="0"/>
          </a:p>
        </p:txBody>
      </p:sp>
      <p:pic>
        <p:nvPicPr>
          <p:cNvPr id="5124" name="Slika 3">
            <a:extLst>
              <a:ext uri="{FF2B5EF4-FFF2-40B4-BE49-F238E27FC236}">
                <a16:creationId xmlns:a16="http://schemas.microsoft.com/office/drawing/2014/main" id="{8A2BAB88-F5CC-42F7-ACBF-EB8F6019D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852738"/>
            <a:ext cx="61563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BC2A2F-34B0-43CC-A2AD-2D7343D3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ZGODOVINA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DBCC34-849F-4146-B1D8-2C115A45F3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Med 8. in 11. stoletjem </a:t>
            </a:r>
            <a:r>
              <a:rPr lang="sl-SI" sz="2400" dirty="0" err="1"/>
              <a:t>Vikingška</a:t>
            </a:r>
            <a:r>
              <a:rPr lang="sl-SI" sz="2400" dirty="0"/>
              <a:t> država</a:t>
            </a:r>
          </a:p>
          <a:p>
            <a:pPr fontAlgn="auto">
              <a:defRPr/>
            </a:pPr>
            <a:r>
              <a:rPr lang="sl-SI" sz="2400" dirty="0"/>
              <a:t>V srednjem veku močna saj ima kolonije – Karibi, Zahodna Afrika, Indija</a:t>
            </a:r>
          </a:p>
          <a:p>
            <a:pPr fontAlgn="auto">
              <a:defRPr/>
            </a:pPr>
            <a:r>
              <a:rPr lang="sl-SI" sz="2400" dirty="0"/>
              <a:t>Središče politične tvorbe, ki je segala od Nordkappa do Labe in od Estonije do Grenlandije</a:t>
            </a:r>
          </a:p>
          <a:p>
            <a:pPr fontAlgn="auto">
              <a:defRPr/>
            </a:pPr>
            <a:r>
              <a:rPr lang="sl-SI" sz="2400" dirty="0"/>
              <a:t>Leta 1397 združena z Švedsko in Norveško,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dirty="0"/>
              <a:t>    vendar razpade</a:t>
            </a:r>
          </a:p>
          <a:p>
            <a:pPr fontAlgn="auto">
              <a:defRPr/>
            </a:pPr>
            <a:r>
              <a:rPr lang="sl-SI" sz="2400" dirty="0"/>
              <a:t>V 2. svetovni vojni pod Nemčijo</a:t>
            </a:r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A2254668-8D9A-4996-9201-CE612E67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540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7F34E1-BF2F-4CE7-81CA-804F08FAE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ZNAMENITOSTI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FAC88BB-CB65-4CA9-8CAC-C9A3E2A0B0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defRPr/>
            </a:pPr>
            <a:r>
              <a:rPr lang="sl-SI" sz="2800" dirty="0"/>
              <a:t>Katedrala sv. Klementa </a:t>
            </a:r>
          </a:p>
          <a:p>
            <a:pPr fontAlgn="auto">
              <a:defRPr/>
            </a:pPr>
            <a:r>
              <a:rPr lang="sl-SI" sz="2800" dirty="0"/>
              <a:t>Kip male morske deklice iz pravljice Hansa Christiana Andersena</a:t>
            </a:r>
          </a:p>
          <a:p>
            <a:pPr fontAlgn="auto">
              <a:defRPr/>
            </a:pPr>
            <a:r>
              <a:rPr lang="sl-SI" sz="2800" dirty="0"/>
              <a:t>Renesančni gradovi </a:t>
            </a:r>
            <a:r>
              <a:rPr lang="sl-SI" sz="2800" dirty="0" err="1"/>
              <a:t>Frideriksberg</a:t>
            </a:r>
            <a:r>
              <a:rPr lang="sl-SI" sz="2800" dirty="0"/>
              <a:t>, </a:t>
            </a:r>
            <a:r>
              <a:rPr lang="sl-SI" sz="2800" dirty="0" err="1"/>
              <a:t>Fredensborg</a:t>
            </a:r>
            <a:r>
              <a:rPr lang="sl-SI" sz="2800" dirty="0"/>
              <a:t>,</a:t>
            </a:r>
            <a:r>
              <a:rPr lang="sl-SI" sz="2800" dirty="0" err="1"/>
              <a:t>Jelling</a:t>
            </a:r>
            <a:endParaRPr lang="sl-SI" sz="2800" dirty="0"/>
          </a:p>
          <a:p>
            <a:pPr fontAlgn="auto">
              <a:defRPr/>
            </a:pPr>
            <a:r>
              <a:rPr lang="sl-SI" sz="2800" dirty="0" err="1"/>
              <a:t>Legoland</a:t>
            </a:r>
            <a:endParaRPr lang="sl-SI" sz="2800" dirty="0"/>
          </a:p>
          <a:p>
            <a:pPr fontAlgn="auto">
              <a:defRPr/>
            </a:pPr>
            <a:r>
              <a:rPr lang="sl-SI" sz="2800" dirty="0"/>
              <a:t>Rojstna hiša Andersena</a:t>
            </a:r>
          </a:p>
          <a:p>
            <a:pPr fontAlgn="auto">
              <a:defRPr/>
            </a:pPr>
            <a:r>
              <a:rPr lang="sl-SI" sz="2800" dirty="0"/>
              <a:t>Grad </a:t>
            </a:r>
            <a:r>
              <a:rPr lang="sl-SI" sz="2800" dirty="0" err="1"/>
              <a:t>Kronborg</a:t>
            </a:r>
            <a:r>
              <a:rPr lang="sl-SI" sz="2800" dirty="0"/>
              <a:t> – prizorišče Hamleta</a:t>
            </a:r>
          </a:p>
          <a:p>
            <a:pPr fontAlgn="auto">
              <a:defRPr/>
            </a:pPr>
            <a:r>
              <a:rPr lang="sl-SI" sz="2800" dirty="0"/>
              <a:t>Muzej z 22 metrov dolgo </a:t>
            </a:r>
            <a:r>
              <a:rPr lang="sl-SI" sz="2800" dirty="0" err="1"/>
              <a:t>vikingško</a:t>
            </a:r>
            <a:r>
              <a:rPr lang="sl-SI" sz="2800" dirty="0"/>
              <a:t> ladjo iz 9. stoletja</a:t>
            </a:r>
          </a:p>
          <a:p>
            <a:pPr fontAlgn="auto">
              <a:defRPr/>
            </a:pPr>
            <a:r>
              <a:rPr lang="sl-SI" sz="2800" dirty="0" err="1"/>
              <a:t>Oresundski</a:t>
            </a:r>
            <a:r>
              <a:rPr lang="sl-SI" sz="2800" dirty="0"/>
              <a:t> most – povezuje Švedsko in Dansko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0689C-844E-4635-AFB0-2E4AE4EE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6387" name="Content Placeholder 3">
            <a:extLst>
              <a:ext uri="{FF2B5EF4-FFF2-40B4-BE49-F238E27FC236}">
                <a16:creationId xmlns:a16="http://schemas.microsoft.com/office/drawing/2014/main" id="{FCBFCB07-4EEA-444A-90E1-B78FEFD41FD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0"/>
            <a:ext cx="2741612" cy="3316288"/>
          </a:xfr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691ADB59-07D0-4EF9-BAF5-0B902F986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933825"/>
            <a:ext cx="30226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E951D77A-944E-4D8B-9C2C-E59671AAC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2236788"/>
            <a:ext cx="3043237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72BD7F8-7E84-402D-BB86-580194ADC9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378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7AC97B9F-E4C6-4322-80FA-F03ECC995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0"/>
            <a:ext cx="4356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9AEB-B884-4F7D-B23E-00E081BD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25" y="333375"/>
            <a:ext cx="79248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ORESUNDSKI MOST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5A2FA-8908-486D-A1E6-974F7B4FD4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Most, ki povezuje Švedsko (</a:t>
            </a:r>
            <a:r>
              <a:rPr lang="sl-SI" sz="2400" dirty="0" err="1"/>
              <a:t>Malmo</a:t>
            </a:r>
            <a:r>
              <a:rPr lang="sl-SI" sz="2400" dirty="0"/>
              <a:t>) in Dansko (</a:t>
            </a:r>
            <a:r>
              <a:rPr lang="sl-SI" sz="2400" dirty="0" err="1"/>
              <a:t>Kobenhaven</a:t>
            </a:r>
            <a:r>
              <a:rPr lang="sl-SI" sz="2400" dirty="0"/>
              <a:t>)</a:t>
            </a:r>
          </a:p>
          <a:p>
            <a:pPr fontAlgn="auto">
              <a:defRPr/>
            </a:pPr>
            <a:r>
              <a:rPr lang="sl-SI" sz="2400" dirty="0"/>
              <a:t>Dolžina - 7.845 km </a:t>
            </a:r>
          </a:p>
          <a:p>
            <a:pPr fontAlgn="auto">
              <a:defRPr/>
            </a:pPr>
            <a:r>
              <a:rPr lang="sl-SI" sz="2400" dirty="0"/>
              <a:t>Je kombinacija viadukta, predora ter železniške in cestne povezave</a:t>
            </a:r>
          </a:p>
          <a:p>
            <a:pPr fontAlgn="auto">
              <a:defRPr/>
            </a:pPr>
            <a:r>
              <a:rPr lang="sl-SI" sz="2400" dirty="0"/>
              <a:t>Ime dobil po ožini </a:t>
            </a:r>
            <a:r>
              <a:rPr lang="sl-SI" sz="2400" dirty="0" err="1"/>
              <a:t>Oresund</a:t>
            </a:r>
            <a:r>
              <a:rPr lang="sl-SI" sz="2400" dirty="0"/>
              <a:t>, ki jo prečka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dirty="0"/>
              <a:t> 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A690C3CD-CF4D-40D7-A606-22E559FC2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4435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A3FA79C0-65A1-4FE1-AF09-278C083A7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00525"/>
            <a:ext cx="3929062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8B4528-54C0-4899-83FD-31D4D340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splošno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619C9AF-7961-41A7-8F8A-0A9D8A2959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fontAlgn="auto">
              <a:defRPr/>
            </a:pPr>
            <a:r>
              <a:rPr lang="sl-SI" sz="2400" dirty="0"/>
              <a:t>Danska ali Kraljevina Danska </a:t>
            </a:r>
          </a:p>
          <a:p>
            <a:pPr fontAlgn="auto">
              <a:defRPr/>
            </a:pPr>
            <a:r>
              <a:rPr lang="sl-SI" sz="2400" dirty="0"/>
              <a:t>Glavno mesto –</a:t>
            </a:r>
            <a:r>
              <a:rPr lang="sl-SI" sz="2400" dirty="0" err="1"/>
              <a:t>Kobenhaven</a:t>
            </a:r>
            <a:endParaRPr lang="sl-SI" sz="2400" dirty="0"/>
          </a:p>
          <a:p>
            <a:pPr fontAlgn="auto">
              <a:defRPr/>
            </a:pPr>
            <a:r>
              <a:rPr lang="sl-SI" sz="2400" dirty="0"/>
              <a:t>Valuta – danska krona</a:t>
            </a:r>
          </a:p>
          <a:p>
            <a:pPr fontAlgn="auto">
              <a:defRPr/>
            </a:pPr>
            <a:r>
              <a:rPr lang="sl-SI" sz="2400" dirty="0"/>
              <a:t>Državna ureditev – ustavna monarhija</a:t>
            </a:r>
          </a:p>
          <a:p>
            <a:pPr fontAlgn="auto">
              <a:defRPr/>
            </a:pPr>
            <a:r>
              <a:rPr lang="sl-SI" sz="2400" dirty="0"/>
              <a:t>Kraljica – Margareta II.</a:t>
            </a:r>
          </a:p>
          <a:p>
            <a:pPr fontAlgn="auto">
              <a:defRPr/>
            </a:pPr>
            <a:r>
              <a:rPr lang="sl-SI" sz="2400" dirty="0"/>
              <a:t>Predsednik – </a:t>
            </a:r>
            <a:r>
              <a:rPr lang="sl-SI" sz="2400" dirty="0" err="1"/>
              <a:t>Helle</a:t>
            </a:r>
            <a:r>
              <a:rPr lang="sl-SI" sz="2400" dirty="0"/>
              <a:t> </a:t>
            </a:r>
            <a:r>
              <a:rPr lang="sl-SI" sz="2400" dirty="0" err="1"/>
              <a:t>Thorning</a:t>
            </a:r>
            <a:r>
              <a:rPr lang="sl-SI" sz="2400" dirty="0"/>
              <a:t> Schmidt</a:t>
            </a:r>
          </a:p>
          <a:p>
            <a:pPr fontAlgn="auto">
              <a:defRPr/>
            </a:pPr>
            <a:r>
              <a:rPr lang="sl-SI" sz="2400" dirty="0"/>
              <a:t>Članica OZN, NATO, EU(1973) in Schengenskega območja</a:t>
            </a:r>
          </a:p>
          <a:p>
            <a:pPr fontAlgn="auto">
              <a:defRPr/>
            </a:pPr>
            <a:r>
              <a:rPr lang="sl-SI" sz="2400" dirty="0"/>
              <a:t>Najstarejša in najmanjša nordijska država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6148" name="Slika 3">
            <a:extLst>
              <a:ext uri="{FF2B5EF4-FFF2-40B4-BE49-F238E27FC236}">
                <a16:creationId xmlns:a16="http://schemas.microsoft.com/office/drawing/2014/main" id="{F9E80C3C-FFEB-440E-A7E4-8245F8930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34353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lika 4">
            <a:extLst>
              <a:ext uri="{FF2B5EF4-FFF2-40B4-BE49-F238E27FC236}">
                <a16:creationId xmlns:a16="http://schemas.microsoft.com/office/drawing/2014/main" id="{A923FF01-2353-4CDF-857E-7D4BC2BB5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1889125"/>
            <a:ext cx="5715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D5DA71-3E2A-4E6A-8E4B-C67AEAFF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lega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5F82AA-DA75-42D5-8C65-29EDFFFEBC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2851150" cy="4114800"/>
          </a:xfrm>
        </p:spPr>
        <p:txBody>
          <a:bodyPr/>
          <a:lstStyle/>
          <a:p>
            <a:pPr fontAlgn="auto">
              <a:defRPr/>
            </a:pPr>
            <a:r>
              <a:rPr lang="sl-SI" sz="2400" dirty="0"/>
              <a:t>Severna Evropa – Skandinavija</a:t>
            </a:r>
          </a:p>
          <a:p>
            <a:pPr fontAlgn="auto">
              <a:defRPr/>
            </a:pPr>
            <a:r>
              <a:rPr lang="sl-SI" sz="2400" dirty="0"/>
              <a:t>Polotok zahodno od Baltskega morja</a:t>
            </a:r>
          </a:p>
          <a:p>
            <a:pPr fontAlgn="auto">
              <a:defRPr/>
            </a:pPr>
            <a:r>
              <a:rPr lang="sl-SI" sz="2400" dirty="0"/>
              <a:t>Pod Dansko spadajo še 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dirty="0"/>
              <a:t>    Ferski otoki ter </a:t>
            </a:r>
            <a:r>
              <a:rPr lang="sl-SI" sz="2400" dirty="0" err="1"/>
              <a:t>Grenladija</a:t>
            </a:r>
            <a:r>
              <a:rPr lang="sl-SI" sz="2400" dirty="0"/>
              <a:t> – kraljevina</a:t>
            </a:r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7173" name="Slika 8">
            <a:extLst>
              <a:ext uri="{FF2B5EF4-FFF2-40B4-BE49-F238E27FC236}">
                <a16:creationId xmlns:a16="http://schemas.microsoft.com/office/drawing/2014/main" id="{2E9E7CC4-56C4-4642-B979-1352A74B8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2863"/>
            <a:ext cx="344963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16F140-2735-499E-8EF3-DB09E701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POVRŠINA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BC8E7F8-0583-4E85-9CBC-ECF5711A89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5114925" cy="4114800"/>
          </a:xfrm>
        </p:spPr>
        <p:txBody>
          <a:bodyPr/>
          <a:lstStyle/>
          <a:p>
            <a:pPr fontAlgn="auto">
              <a:defRPr/>
            </a:pPr>
            <a:r>
              <a:rPr lang="sl-SI" sz="2400" dirty="0"/>
              <a:t>Meri </a:t>
            </a:r>
            <a:r>
              <a:rPr lang="sl-SI" sz="2400" dirty="0" err="1"/>
              <a:t>43.075km</a:t>
            </a:r>
            <a:endParaRPr lang="sl-SI" sz="2400" dirty="0"/>
          </a:p>
          <a:p>
            <a:pPr fontAlgn="auto">
              <a:defRPr/>
            </a:pPr>
            <a:r>
              <a:rPr lang="sl-SI" sz="2400" dirty="0"/>
              <a:t>Kraljevina </a:t>
            </a:r>
            <a:r>
              <a:rPr lang="sl-SI" sz="2400" dirty="0" err="1"/>
              <a:t>2.220.097km2</a:t>
            </a:r>
            <a:endParaRPr lang="sl-SI" sz="2400" dirty="0"/>
          </a:p>
          <a:p>
            <a:pPr fontAlgn="auto">
              <a:defRPr/>
            </a:pPr>
            <a:r>
              <a:rPr lang="sl-SI" sz="2400" dirty="0"/>
              <a:t>131. na svetu</a:t>
            </a:r>
          </a:p>
          <a:p>
            <a:pPr fontAlgn="auto">
              <a:defRPr/>
            </a:pPr>
            <a:r>
              <a:rPr lang="sl-SI" sz="2400" dirty="0"/>
              <a:t>Obsega polotok Jutlandijo in 400 drugih otokov</a:t>
            </a:r>
          </a:p>
          <a:p>
            <a:pPr fontAlgn="auto">
              <a:defRPr/>
            </a:pPr>
            <a:r>
              <a:rPr lang="sl-SI" sz="2400" dirty="0"/>
              <a:t>Največja </a:t>
            </a:r>
            <a:r>
              <a:rPr lang="sl-SI" sz="2400" dirty="0" err="1"/>
              <a:t>Fyn</a:t>
            </a:r>
            <a:r>
              <a:rPr lang="sl-SI" sz="2400" dirty="0"/>
              <a:t> in </a:t>
            </a:r>
            <a:r>
              <a:rPr lang="sl-SI" sz="2400" dirty="0" err="1"/>
              <a:t>Sjellad</a:t>
            </a:r>
            <a:endParaRPr lang="sl-SI" sz="2400" dirty="0"/>
          </a:p>
          <a:p>
            <a:pPr fontAlgn="auto">
              <a:defRPr/>
            </a:pPr>
            <a:r>
              <a:rPr lang="sl-SI" sz="2400" dirty="0"/>
              <a:t>Najsevernejši del - </a:t>
            </a:r>
            <a:r>
              <a:rPr lang="sl-SI" sz="2400" dirty="0" err="1"/>
              <a:t>Grenen</a:t>
            </a:r>
            <a:endParaRPr lang="sl-SI" sz="2400" dirty="0"/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8196" name="Slika 3">
            <a:extLst>
              <a:ext uri="{FF2B5EF4-FFF2-40B4-BE49-F238E27FC236}">
                <a16:creationId xmlns:a16="http://schemas.microsoft.com/office/drawing/2014/main" id="{32D35993-DB1B-46F8-A10A-351EF402D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2216150"/>
            <a:ext cx="428148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4">
            <a:extLst>
              <a:ext uri="{FF2B5EF4-FFF2-40B4-BE49-F238E27FC236}">
                <a16:creationId xmlns:a16="http://schemas.microsoft.com/office/drawing/2014/main" id="{9689BCA1-4C36-4F34-B021-73C5B71C3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941888"/>
            <a:ext cx="3636962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5C3584-732F-4D47-A89F-B8518CF2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POKRAJINA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7CB1F4F-0C04-49D7-8367-210732C91A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Nižinska država</a:t>
            </a:r>
          </a:p>
          <a:p>
            <a:pPr fontAlgn="auto">
              <a:defRPr/>
            </a:pPr>
            <a:r>
              <a:rPr lang="sl-SI" sz="2400" dirty="0"/>
              <a:t>Najvišji vrh </a:t>
            </a:r>
            <a:r>
              <a:rPr lang="sl-SI" sz="2400" dirty="0" err="1"/>
              <a:t>Ejer</a:t>
            </a:r>
            <a:r>
              <a:rPr lang="sl-SI" sz="2400" dirty="0"/>
              <a:t> </a:t>
            </a:r>
            <a:r>
              <a:rPr lang="sl-SI" sz="2400" dirty="0" err="1"/>
              <a:t>Bavnehof</a:t>
            </a:r>
            <a:r>
              <a:rPr lang="sl-SI" sz="2400" dirty="0"/>
              <a:t> – 173m</a:t>
            </a:r>
          </a:p>
          <a:p>
            <a:pPr fontAlgn="auto">
              <a:defRPr/>
            </a:pPr>
            <a:r>
              <a:rPr lang="sl-SI" sz="2400" dirty="0"/>
              <a:t>Najdaljša reka – </a:t>
            </a:r>
            <a:r>
              <a:rPr lang="sl-SI" sz="2400" dirty="0" err="1"/>
              <a:t>Gudena</a:t>
            </a:r>
            <a:r>
              <a:rPr lang="sl-SI" sz="2400" dirty="0"/>
              <a:t> 149km(Jutlandija)</a:t>
            </a:r>
          </a:p>
          <a:p>
            <a:pPr fontAlgn="auto">
              <a:defRPr/>
            </a:pPr>
            <a:r>
              <a:rPr lang="sl-SI" sz="2400" dirty="0"/>
              <a:t>Kratke reke, ledeniška jezera</a:t>
            </a:r>
          </a:p>
          <a:p>
            <a:pPr fontAlgn="auto">
              <a:defRPr/>
            </a:pPr>
            <a:r>
              <a:rPr lang="sl-SI" sz="2400" dirty="0"/>
              <a:t>V pleistocenu zelo preoblikovana</a:t>
            </a:r>
          </a:p>
          <a:p>
            <a:pPr fontAlgn="auto">
              <a:defRPr/>
            </a:pPr>
            <a:r>
              <a:rPr lang="sl-SI" sz="2400" dirty="0"/>
              <a:t>Gozdovi prekrivajo 10% površja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sl-SI" sz="2400" dirty="0"/>
              <a:t>     (bukev, smreka)</a:t>
            </a:r>
          </a:p>
          <a:p>
            <a:pPr fontAlgn="auto">
              <a:defRPr/>
            </a:pPr>
            <a:endParaRPr lang="sl-SI" sz="2400" dirty="0"/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70F8B5EA-A084-4C20-9E37-A7B651EE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213100"/>
            <a:ext cx="39957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EBDE04-35D8-436F-8431-037E23B8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Prebivalstvo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02BFDC7-ACE7-495D-BFB6-F7A24F5FA8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Šteje 5.564.219 milijonov</a:t>
            </a:r>
          </a:p>
          <a:p>
            <a:pPr fontAlgn="auto">
              <a:defRPr/>
            </a:pPr>
            <a:r>
              <a:rPr lang="sl-SI" sz="2400" dirty="0"/>
              <a:t>Kraljevina 5.670.101 milijonov</a:t>
            </a:r>
          </a:p>
          <a:p>
            <a:pPr fontAlgn="auto">
              <a:defRPr/>
            </a:pPr>
            <a:r>
              <a:rPr lang="sl-SI" sz="2400" dirty="0"/>
              <a:t>105. na svetu</a:t>
            </a:r>
          </a:p>
          <a:p>
            <a:pPr fontAlgn="auto">
              <a:defRPr/>
            </a:pPr>
            <a:r>
              <a:rPr lang="sl-SI" sz="2400" dirty="0"/>
              <a:t>91% </a:t>
            </a:r>
            <a:r>
              <a:rPr lang="sl-SI" sz="2400" dirty="0" err="1"/>
              <a:t>dancev</a:t>
            </a:r>
            <a:r>
              <a:rPr lang="sl-SI" sz="2400" dirty="0"/>
              <a:t>, drugo : </a:t>
            </a:r>
            <a:r>
              <a:rPr lang="sl-SI" sz="2400" dirty="0" err="1"/>
              <a:t>azijci</a:t>
            </a:r>
            <a:r>
              <a:rPr lang="sl-SI" sz="2400" dirty="0"/>
              <a:t>, </a:t>
            </a:r>
            <a:r>
              <a:rPr lang="sl-SI" sz="2400" dirty="0" err="1"/>
              <a:t>arabci</a:t>
            </a:r>
            <a:r>
              <a:rPr lang="sl-SI" sz="2400" dirty="0"/>
              <a:t>, </a:t>
            </a:r>
            <a:r>
              <a:rPr lang="sl-SI" sz="2400" dirty="0" err="1"/>
              <a:t>nemci</a:t>
            </a:r>
            <a:r>
              <a:rPr lang="sl-SI" sz="2400" dirty="0"/>
              <a:t>, turki, </a:t>
            </a:r>
            <a:r>
              <a:rPr lang="sl-SI" sz="2400" dirty="0" err="1"/>
              <a:t>grki</a:t>
            </a:r>
            <a:endParaRPr lang="sl-SI" sz="2400" dirty="0"/>
          </a:p>
          <a:p>
            <a:pPr fontAlgn="auto">
              <a:defRPr/>
            </a:pPr>
            <a:r>
              <a:rPr lang="sl-SI" sz="2400" dirty="0"/>
              <a:t>79% protestantov, 2</a:t>
            </a:r>
            <a:r>
              <a:rPr lang="sl-SI" sz="2400"/>
              <a:t>%  </a:t>
            </a:r>
            <a:r>
              <a:rPr lang="sl-SI" sz="2400" dirty="0"/>
              <a:t>muslimanov, drugi</a:t>
            </a:r>
          </a:p>
          <a:p>
            <a:pPr fontAlgn="auto">
              <a:defRPr/>
            </a:pPr>
            <a:endParaRPr lang="sl-SI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7D0FBE-69E1-4221-875B-8E5F328B6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PODNEBJE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FAA5C87-5401-4014-8ABC-2AF279B12C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Vlažno oceansko</a:t>
            </a:r>
          </a:p>
          <a:p>
            <a:pPr fontAlgn="auto">
              <a:defRPr/>
            </a:pPr>
            <a:r>
              <a:rPr lang="sl-SI" sz="2400" dirty="0"/>
              <a:t>Padavine čez vse leto, največ pomladi, jeseni</a:t>
            </a:r>
          </a:p>
          <a:p>
            <a:pPr fontAlgn="auto">
              <a:defRPr/>
            </a:pPr>
            <a:r>
              <a:rPr lang="sl-SI" sz="2400" dirty="0"/>
              <a:t>Dovolj toplo za razvoj poljedelstva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8C78D7-B957-40A4-9CBA-9E0DFB23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FF00"/>
                </a:solidFill>
              </a:rPr>
              <a:t>GOSPODARSTVO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EC2839-1A39-4562-884A-9D8C822E6E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Bolj razvita država na svetu</a:t>
            </a:r>
          </a:p>
          <a:p>
            <a:pPr fontAlgn="auto">
              <a:defRPr/>
            </a:pPr>
            <a:r>
              <a:rPr lang="sl-SI" sz="2400" dirty="0"/>
              <a:t>Kmetijski pogoji -  ilovnata tla, podnebje</a:t>
            </a:r>
          </a:p>
          <a:p>
            <a:pPr fontAlgn="auto">
              <a:defRPr/>
            </a:pPr>
            <a:r>
              <a:rPr lang="sl-SI" sz="2400" dirty="0"/>
              <a:t>Izvažajo – maslo, sir, jajca, meso, šunko</a:t>
            </a:r>
          </a:p>
          <a:p>
            <a:pPr fontAlgn="auto">
              <a:defRPr/>
            </a:pPr>
            <a:r>
              <a:rPr lang="sl-SI" sz="2400" dirty="0"/>
              <a:t>2,41 milijonov hektarjev njiv</a:t>
            </a:r>
          </a:p>
          <a:p>
            <a:pPr fontAlgn="auto">
              <a:defRPr/>
            </a:pPr>
            <a:r>
              <a:rPr lang="sl-SI" sz="2400" dirty="0"/>
              <a:t>323.000 hektarjev pašnikov in travnikov</a:t>
            </a:r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41E19453-0A50-44FA-906F-986F267D4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4110038"/>
            <a:ext cx="4095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F032A0-6452-4960-BADC-ABA47F2B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6B730F8-9AD5-44A7-97AC-CD2AD0622A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defRPr/>
            </a:pPr>
            <a:r>
              <a:rPr lang="sl-SI" sz="2400" dirty="0"/>
              <a:t>Ribiško najpomembnejša država v EU</a:t>
            </a:r>
          </a:p>
          <a:p>
            <a:pPr fontAlgn="auto">
              <a:defRPr/>
            </a:pPr>
            <a:r>
              <a:rPr lang="sl-SI" sz="2400" dirty="0"/>
              <a:t>Lovijo v Severnem morju, Atlantiku in okoli Grenlandije</a:t>
            </a:r>
          </a:p>
          <a:p>
            <a:pPr fontAlgn="auto">
              <a:defRPr/>
            </a:pPr>
            <a:r>
              <a:rPr lang="sl-SI" sz="2400" dirty="0"/>
              <a:t>Industrija- kemična, strojna, pivo, papir, kovina</a:t>
            </a:r>
          </a:p>
          <a:p>
            <a:pPr fontAlgn="auto">
              <a:defRPr/>
            </a:pPr>
            <a:r>
              <a:rPr lang="sl-SI" sz="2400" dirty="0"/>
              <a:t>Pomemben turizem</a:t>
            </a:r>
          </a:p>
          <a:p>
            <a:pPr fontAlgn="auto">
              <a:defRPr/>
            </a:pPr>
            <a:r>
              <a:rPr lang="sl-SI" sz="2400" dirty="0"/>
              <a:t>Elektriko pridobivajo večinoma iz vetrnic</a:t>
            </a:r>
          </a:p>
          <a:p>
            <a:pPr fontAlgn="auto">
              <a:defRPr/>
            </a:pPr>
            <a:endParaRPr lang="sl-SI" sz="2400" dirty="0"/>
          </a:p>
        </p:txBody>
      </p:sp>
      <p:pic>
        <p:nvPicPr>
          <p:cNvPr id="13316" name="Picture 3">
            <a:extLst>
              <a:ext uri="{FF2B5EF4-FFF2-40B4-BE49-F238E27FC236}">
                <a16:creationId xmlns:a16="http://schemas.microsoft.com/office/drawing/2014/main" id="{D85809DD-0027-4C54-9469-C796873E1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767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>
            <a:extLst>
              <a:ext uri="{FF2B5EF4-FFF2-40B4-BE49-F238E27FC236}">
                <a16:creationId xmlns:a16="http://schemas.microsoft.com/office/drawing/2014/main" id="{8CE7AEBB-B39A-41A0-823F-3DE9E8870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2639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391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Narrow</vt:lpstr>
      <vt:lpstr>Calibri</vt:lpstr>
      <vt:lpstr>Horizont</vt:lpstr>
      <vt:lpstr>DANSKA    </vt:lpstr>
      <vt:lpstr>splošno</vt:lpstr>
      <vt:lpstr>lega</vt:lpstr>
      <vt:lpstr>POVRŠINA</vt:lpstr>
      <vt:lpstr>POKRAJINA</vt:lpstr>
      <vt:lpstr>Prebivalstvo</vt:lpstr>
      <vt:lpstr>PODNEBJE</vt:lpstr>
      <vt:lpstr>GOSPODARSTVO</vt:lpstr>
      <vt:lpstr>PowerPoint Presentation</vt:lpstr>
      <vt:lpstr>ZGODOVINA</vt:lpstr>
      <vt:lpstr>ZNAMENITOSTI</vt:lpstr>
      <vt:lpstr>PowerPoint Presentation</vt:lpstr>
      <vt:lpstr>ORESUNDSKI MOST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2019-05-31T08:39:29Z</dcterms:created>
  <dcterms:modified xsi:type="dcterms:W3CDTF">2019-05-31T08:39:29Z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