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3" autoAdjust="0"/>
    <p:restoredTop sz="94660"/>
  </p:normalViewPr>
  <p:slideViewPr>
    <p:cSldViewPr>
      <p:cViewPr varScale="1">
        <p:scale>
          <a:sx n="154" d="100"/>
          <a:sy n="154" d="100"/>
        </p:scale>
        <p:origin x="160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4C532-D643-47ED-AF57-DCA85AE69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1E53A-B75D-4300-A92E-85A03C409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56274-88D4-4C9C-8488-F8CE9AB2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3362A-8FAA-48DD-A103-2F4C2F22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A3A3C-DB86-4A4F-B0D7-50439DA4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648A0-1FDB-4DD9-AD5D-3C4EAC693C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259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A0CA-1B46-4AC3-8F81-EEECFBB1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9D433-2E96-4FFF-99EE-48E64BD8B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54E10-5E2B-4BD2-9BF9-53337E8BC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BFCB1-68F2-4665-8744-E8095DB5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EE992-8C0B-4401-8C71-ECD55C155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97338-2734-489B-910A-0BBDC8FA2A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568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320BFC-CA7F-4856-A97B-1CDC1A7A8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8DEB5-323A-48D6-87F5-EF8C722C0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FEFE-F1DD-4BD8-9B07-CE6CAAA6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B48C6-0584-43E1-A5CE-56187973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9AD8A-0792-49FF-8025-343FC2FE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93347-7B10-4515-904F-43EF9CE746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842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126275-7396-41CA-8356-78E79EAAF7F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CA143-7429-4EB3-B5C2-6FB3A247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12081-AB01-4E2D-A346-3751A09F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58D5A-8BC7-4003-9D2B-9DA68626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4F85DF-D235-4D4D-A185-C0DC024D05A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6212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4FD2-C241-4266-9486-60D7D43B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718D2-5531-4EC0-AAF0-A970F5B34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F3B6B-62FD-4133-966E-1CA60D46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A2508-2501-431D-A4DB-F839719D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F1114-F038-46E1-882D-CEBD4185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E874C-087F-4397-9400-3990E97FDF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8720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790F-1C6A-4A8D-BB9F-C299C043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BDB76-D237-46FA-AC14-607BD3B39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73128-9A21-49FC-80C8-DB6FDA4C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34350-9B79-4B94-9E07-0623A439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CD901-96FF-4C7B-84D5-CD6B2138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6918D-90D9-4252-B603-6F04FB77F6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898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002D5-01EA-4285-9C3A-7AF205C15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0037-42EF-4A7C-BCC3-627496954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5D29B-A6D6-4CA8-8B91-D541EFBFE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4AE11-7E5D-4DB0-B757-E6786D95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AB6F3-0581-4835-9581-6A02150F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AEB59-4E7E-4EDD-8491-0984C56B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44E2D-4140-4FE5-A0F2-9470D08F750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265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179-F22C-4CC3-A061-2EA9EA0B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6FB06-6267-46A4-9738-1C034A148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5C7D5-482B-46B1-8EFC-D5D0887EF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DC166-8CF2-4332-AAA6-271CAB75E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20BEB-56DE-47BC-ADA1-87866850A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A7876-3F2C-448F-A584-A8B75D43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264696-48B1-4599-A1C5-DC953F88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BB6F4-C11C-40AB-B9DE-B1E4652D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415A2-8E99-40E6-9801-AC7C4CA396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748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D51D3-F99E-485D-866F-3275E4B3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4D857-E04B-474D-A162-10F8C600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3D3C9-2EEC-40A2-9519-C529A4FE1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7C0E0-C2F5-4208-9154-8C4E104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F122D-A551-4614-B60A-D989696F47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461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28A54-F060-4113-8AC6-2E9EBABE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6DE8B-2F5F-4494-B2FB-92D72C9C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66220-D3D1-4681-9FBF-E2BE9EDD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95D5C-A391-47CC-893A-1B76BA45EF0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728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F5265-78DC-4703-BDA7-148E2862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2B286-BEF7-4935-BB62-F8779392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1B1A6-D75C-4273-BB4B-5E7AAA337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E3075-ED74-4CCE-9CDA-FCBD03AF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57926-C765-4A20-A7E2-009572AB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A64BD-94D7-4CB5-A715-41BDE635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50E73-E11D-472F-948A-5FAFF5FAD8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6079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7824-C2F1-4288-820D-ECDAA4A2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8B7A1-AB74-45F2-BCA4-1C59013DB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DF228-1DFE-489B-9E2B-9EBA6139B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21C93-1F36-438A-9074-A4D7689E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8351C-CED6-4B6D-AFA7-F44E55852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BA768-5BC5-429E-A111-D19BD67C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83E6F-CADC-4CB4-A142-9B584C82D29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261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B44618C-57D9-4419-87BC-AEA88AD76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2417C93-3F0B-4847-BC6E-5A3F98739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FAAF2A-38A2-439E-9A7B-C1E5F82BB7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0DDB87-2397-4218-95F0-C9AA109244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C512B70-6057-4CBD-AB1D-35A87ECFE8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F6B0F05-E78C-46AA-92E2-C941B12D44A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-gimsl.kr.edus.si/ro/geografija/kras2/jpg/jama.jpg" TargetMode="External"/><Relationship Id="rId13" Type="http://schemas.openxmlformats.org/officeDocument/2006/relationships/hyperlink" Target="http://www.s-gimsl.kr.edus.si/ro/geografija/kras2/jpg/vrtaca.jpg" TargetMode="External"/><Relationship Id="rId18" Type="http://schemas.openxmlformats.org/officeDocument/2006/relationships/hyperlink" Target="http://www.socialnidemokrati.si/file.php?id=44&amp;width=500&amp;height=338" TargetMode="External"/><Relationship Id="rId3" Type="http://schemas.openxmlformats.org/officeDocument/2006/relationships/hyperlink" Target="http://users.volja.net/tine5/" TargetMode="External"/><Relationship Id="rId21" Type="http://schemas.openxmlformats.org/officeDocument/2006/relationships/hyperlink" Target="http://sl.wikipedia.org/wiki/Slika:SlikaCerkniskoJezeroPolno.jpg" TargetMode="External"/><Relationship Id="rId7" Type="http://schemas.openxmlformats.org/officeDocument/2006/relationships/hyperlink" Target="http://www.alpeadria.org/deutsch/bilder/lipica.jpg" TargetMode="External"/><Relationship Id="rId12" Type="http://schemas.openxmlformats.org/officeDocument/2006/relationships/hyperlink" Target="http://sl.wikipedia.org/wiki/Apnenec" TargetMode="External"/><Relationship Id="rId17" Type="http://schemas.openxmlformats.org/officeDocument/2006/relationships/hyperlink" Target="http://www.sos112.si/slo/documents/images/og12i5.jpg" TargetMode="External"/><Relationship Id="rId2" Type="http://schemas.openxmlformats.org/officeDocument/2006/relationships/hyperlink" Target="http://sl.wikipedia.org/wiki/Dinarski_svet" TargetMode="External"/><Relationship Id="rId16" Type="http://schemas.openxmlformats.org/officeDocument/2006/relationships/hyperlink" Target="http://kraji.eu/PICTURES/obalno_notranjska/postojna_z_okolico/postojna/postojnska_jama/IMG_9789_postojnska_jama_reka_pivka_odtece_v_jamo.jpg" TargetMode="External"/><Relationship Id="rId20" Type="http://schemas.openxmlformats.org/officeDocument/2006/relationships/hyperlink" Target="http://sl.wikipedia.org/wiki/Slika:SlikaCerkniskoJezeroSuh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dnik.kras-carso.com/images/slike/286.jpg" TargetMode="External"/><Relationship Id="rId11" Type="http://schemas.openxmlformats.org/officeDocument/2006/relationships/hyperlink" Target="http://sl.wikipedia.org/wiki/Slika:Carpathian_flysch_cm04.jpg" TargetMode="External"/><Relationship Id="rId5" Type="http://schemas.openxmlformats.org/officeDocument/2006/relationships/hyperlink" Target="http://www.postojnska-jama.si/" TargetMode="External"/><Relationship Id="rId15" Type="http://schemas.openxmlformats.org/officeDocument/2006/relationships/hyperlink" Target="http://web.bf.uni-lj.si/jbozic/Entomol/TrnovG/TrnovGozd1.jpg" TargetMode="External"/><Relationship Id="rId23" Type="http://schemas.openxmlformats.org/officeDocument/2006/relationships/hyperlink" Target="http://www.mojpes.net/modules/pasme/index.php?id=381" TargetMode="External"/><Relationship Id="rId10" Type="http://schemas.openxmlformats.org/officeDocument/2006/relationships/hyperlink" Target="http://www.park-skocjanske-jame.si/Burger/SlikaPodzemnaReka.jpg" TargetMode="External"/><Relationship Id="rId19" Type="http://schemas.openxmlformats.org/officeDocument/2006/relationships/hyperlink" Target="http://www.vina-cattunar.hr/vina/teran%20.jpg" TargetMode="External"/><Relationship Id="rId4" Type="http://schemas.openxmlformats.org/officeDocument/2006/relationships/hyperlink" Target="http://www.e-lookout.com/dinarski_svet.htm" TargetMode="External"/><Relationship Id="rId9" Type="http://schemas.openxmlformats.org/officeDocument/2006/relationships/hyperlink" Target="http://www.slovenia.info/pictures%5CTB_attractions%5C1%5C2005%5C059_01_pj_proteus_61469.jpg" TargetMode="External"/><Relationship Id="rId14" Type="http://schemas.openxmlformats.org/officeDocument/2006/relationships/hyperlink" Target="http://upload.wikimedia.org/wikipedia/commons/thumb/6/60/Nanos.JPG/350px-Nanos.JPG" TargetMode="External"/><Relationship Id="rId22" Type="http://schemas.openxmlformats.org/officeDocument/2006/relationships/hyperlink" Target="http://sl.wikipedia.org/wiki/Kra%C5%A1ki_ov%C4%8D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l.wikipedia.org/wiki/Slika:Zemljevid_makroregij_Slovenije.pn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>
            <a:extLst>
              <a:ext uri="{FF2B5EF4-FFF2-40B4-BE49-F238E27FC236}">
                <a16:creationId xmlns:a16="http://schemas.microsoft.com/office/drawing/2014/main" id="{1CCCFCA3-418D-44D3-AA93-CE0D233535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876425"/>
            <a:ext cx="6781800" cy="20097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 spc="720" dirty="0"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</a:rPr>
              <a:t>Dinarski svet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59F09C30-67D9-49B1-A210-292FEEB16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3600"/>
            <a:ext cx="1752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Avtor:</a:t>
            </a:r>
          </a:p>
          <a:p>
            <a:pPr>
              <a:spcBef>
                <a:spcPct val="50000"/>
              </a:spcBef>
            </a:pPr>
            <a:r>
              <a:rPr lang="sl-SI" altLang="sl-SI" dirty="0"/>
              <a:t> 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986FA097-42EC-4186-A862-50EB4A29F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003925"/>
            <a:ext cx="2590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dirty="0"/>
              <a:t>Mentorica:</a:t>
            </a:r>
          </a:p>
          <a:p>
            <a:pPr>
              <a:spcBef>
                <a:spcPct val="50000"/>
              </a:spcBef>
            </a:pPr>
            <a:r>
              <a:rPr lang="sl-SI" altLang="sl-SI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B4CCD26B-B9AC-4DC8-8E48-A9191251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676400"/>
            <a:ext cx="3741737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5E5A82BA-655B-446E-9090-8741917A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5626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Lipicanec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21C79B7B-2A92-4F59-880E-6D5866C7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486400"/>
            <a:ext cx="2949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Kraški ovčar (Kraševec), slovenski avtohtoni pes</a:t>
            </a:r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D64E68D7-A383-4C03-A069-86C5F1214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extLst>
              <a:ext uri="{FF2B5EF4-FFF2-40B4-BE49-F238E27FC236}">
                <a16:creationId xmlns:a16="http://schemas.microsoft.com/office/drawing/2014/main" id="{0AB5A4E3-C97C-4DC7-8298-B470BA02A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8862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D68C42F2-9352-4B87-8DDA-4466A1E8E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33400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Kraški pršut in vino Teran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B27035A9-0911-46E5-9DB3-527F8CF0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5717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1F002853-0DE4-4602-8D94-96B278EB9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35718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4625F3BE-D69C-44D4-A562-98846E80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857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>
            <a:extLst>
              <a:ext uri="{FF2B5EF4-FFF2-40B4-BE49-F238E27FC236}">
                <a16:creationId xmlns:a16="http://schemas.microsoft.com/office/drawing/2014/main" id="{411961B8-6221-4740-941C-92497562F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990600"/>
            <a:ext cx="3352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Kraške jame</a:t>
            </a:r>
          </a:p>
          <a:p>
            <a:pPr>
              <a:spcBef>
                <a:spcPct val="50000"/>
              </a:spcBef>
            </a:pPr>
            <a:endParaRPr lang="sl-SI" alt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>
            <a:extLst>
              <a:ext uri="{FF2B5EF4-FFF2-40B4-BE49-F238E27FC236}">
                <a16:creationId xmlns:a16="http://schemas.microsoft.com/office/drawing/2014/main" id="{AE5FE89C-BDA0-41F7-A71F-133A0C9EE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3625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12968DFD-ADF4-4505-ABCA-DB3420331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838200"/>
            <a:ext cx="626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Človeška ribica-Proteus, je slovenski endemit.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>
            <a:extLst>
              <a:ext uri="{FF2B5EF4-FFF2-40B4-BE49-F238E27FC236}">
                <a16:creationId xmlns:a16="http://schemas.microsoft.com/office/drawing/2014/main" id="{7DE586CF-1063-470A-BABD-A881CEE259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0"/>
            <a:ext cx="6019800" cy="1276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 spc="720"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</a:rPr>
              <a:t>Viri in literatura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E4D8E681-D78A-4495-81C3-D612A4ED3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0"/>
            <a:ext cx="81534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1400">
                <a:hlinkClick r:id="rId2"/>
              </a:rPr>
              <a:t>http://sl.wikipedia.org/wiki/Dinarski_svet</a:t>
            </a:r>
            <a:endParaRPr lang="sl-SI" altLang="sl-SI" sz="1400">
              <a:hlinkClick r:id="rId3"/>
            </a:endParaRPr>
          </a:p>
          <a:p>
            <a:r>
              <a:rPr lang="sl-SI" altLang="sl-SI" sz="1400">
                <a:hlinkClick r:id="rId3"/>
              </a:rPr>
              <a:t>http://users.volja.net/tine5/</a:t>
            </a:r>
            <a:endParaRPr lang="sl-SI" altLang="sl-SI" sz="1400">
              <a:hlinkClick r:id="rId4"/>
            </a:endParaRPr>
          </a:p>
          <a:p>
            <a:r>
              <a:rPr lang="sl-SI" altLang="sl-SI" sz="1400">
                <a:hlinkClick r:id="rId4"/>
              </a:rPr>
              <a:t>http://www.e-lookout.com/dinarski_svet.htm</a:t>
            </a:r>
            <a:endParaRPr lang="sl-SI" altLang="sl-SI" sz="1400">
              <a:hlinkClick r:id="rId5"/>
            </a:endParaRPr>
          </a:p>
          <a:p>
            <a:r>
              <a:rPr lang="sl-SI" altLang="sl-SI" sz="1400">
                <a:hlinkClick r:id="rId5"/>
              </a:rPr>
              <a:t>http://www.postojnska-jama.si/</a:t>
            </a:r>
            <a:endParaRPr lang="sl-SI" altLang="sl-SI" sz="1400">
              <a:hlinkClick r:id="rId6"/>
            </a:endParaRPr>
          </a:p>
          <a:p>
            <a:r>
              <a:rPr lang="sl-SI" altLang="sl-SI" sz="1400">
                <a:hlinkClick r:id="rId6"/>
              </a:rPr>
              <a:t>http://vodnik.kras-carso.com/images/slike/286.jpg</a:t>
            </a:r>
            <a:endParaRPr lang="sl-SI" altLang="sl-SI" sz="1400">
              <a:hlinkClick r:id="rId7"/>
            </a:endParaRPr>
          </a:p>
          <a:p>
            <a:r>
              <a:rPr lang="sl-SI" altLang="sl-SI" sz="1400">
                <a:hlinkClick r:id="rId7"/>
              </a:rPr>
              <a:t>http://www.alpeadria.org/deutsch/bilder/lipica.jpg</a:t>
            </a:r>
            <a:endParaRPr lang="sl-SI" altLang="sl-SI" sz="1400">
              <a:hlinkClick r:id="rId8"/>
            </a:endParaRPr>
          </a:p>
          <a:p>
            <a:r>
              <a:rPr lang="sl-SI" altLang="sl-SI" sz="1400">
                <a:hlinkClick r:id="rId8"/>
              </a:rPr>
              <a:t>http://www.s-gimsl.kr.edus.si/ro/geografija/kras2/jpg/jama.jpg</a:t>
            </a:r>
            <a:endParaRPr lang="sl-SI" altLang="sl-SI" sz="1400">
              <a:hlinkClick r:id="rId9"/>
            </a:endParaRPr>
          </a:p>
          <a:p>
            <a:r>
              <a:rPr lang="sl-SI" altLang="sl-SI" sz="1400">
                <a:hlinkClick r:id="rId9"/>
              </a:rPr>
              <a:t>http://www.slovenia.info/pictures%5CTB_attractions%5C1%5C2005%5C059_01_pj_proteus_61469.jpg</a:t>
            </a:r>
            <a:endParaRPr lang="sl-SI" altLang="sl-SI" sz="1400">
              <a:hlinkClick r:id="rId10"/>
            </a:endParaRPr>
          </a:p>
          <a:p>
            <a:r>
              <a:rPr lang="sl-SI" altLang="sl-SI" sz="1400">
                <a:hlinkClick r:id="rId10"/>
              </a:rPr>
              <a:t>http://www.park-skocjanske-jame.si/Burger/SlikaPodzemnaReka.jpg</a:t>
            </a:r>
            <a:endParaRPr lang="sl-SI" altLang="sl-SI" sz="1400">
              <a:hlinkClick r:id="rId11"/>
            </a:endParaRPr>
          </a:p>
          <a:p>
            <a:r>
              <a:rPr lang="sl-SI" altLang="sl-SI" sz="1400">
                <a:hlinkClick r:id="rId11"/>
              </a:rPr>
              <a:t>http://sl.wikipedia.org/wiki/Slika:Carpathian_flysch_cm04.jpg</a:t>
            </a:r>
            <a:endParaRPr lang="sl-SI" altLang="sl-SI" sz="1400">
              <a:hlinkClick r:id="rId12"/>
            </a:endParaRPr>
          </a:p>
          <a:p>
            <a:r>
              <a:rPr lang="sl-SI" altLang="sl-SI" sz="1400">
                <a:hlinkClick r:id="rId12"/>
              </a:rPr>
              <a:t>http://sl.wikipedia.org/wiki/Apnenec</a:t>
            </a:r>
            <a:endParaRPr lang="sl-SI" altLang="sl-SI" sz="1400">
              <a:hlinkClick r:id="rId13"/>
            </a:endParaRPr>
          </a:p>
          <a:p>
            <a:r>
              <a:rPr lang="sl-SI" altLang="sl-SI" sz="1400">
                <a:hlinkClick r:id="rId13"/>
              </a:rPr>
              <a:t>http://www.s-gimsl.kr.edus.si/ro/geografija/kras2/jpg/vrtaca.jpg</a:t>
            </a:r>
            <a:endParaRPr lang="sl-SI" altLang="sl-SI" sz="1400">
              <a:hlinkClick r:id="rId14"/>
            </a:endParaRPr>
          </a:p>
          <a:p>
            <a:r>
              <a:rPr lang="sl-SI" altLang="sl-SI" sz="1400">
                <a:hlinkClick r:id="rId14"/>
              </a:rPr>
              <a:t>http://upload.wikimedia.org/wikipedia/commons/thumb/6/60/Nanos.JPG/350px-Nanos.JPG</a:t>
            </a:r>
            <a:endParaRPr lang="sl-SI" altLang="sl-SI" sz="1400">
              <a:hlinkClick r:id="rId15"/>
            </a:endParaRPr>
          </a:p>
          <a:p>
            <a:r>
              <a:rPr lang="sl-SI" altLang="sl-SI" sz="1400">
                <a:hlinkClick r:id="rId15"/>
              </a:rPr>
              <a:t>http://web.bf.uni-lj.si/jbozic/Entomol/TrnovG/TrnovGozd1.jpg</a:t>
            </a:r>
            <a:endParaRPr lang="sl-SI" altLang="sl-SI" sz="1400">
              <a:hlinkClick r:id="rId16"/>
            </a:endParaRPr>
          </a:p>
          <a:p>
            <a:r>
              <a:rPr lang="sl-SI" altLang="sl-SI" sz="1400">
                <a:hlinkClick r:id="rId16"/>
              </a:rPr>
              <a:t>http://kraji.eu/PICTURES/obalno_notranjska/postojna_z_okolico/postojna/postojnska_jama/IMG_9789_postojnska_jama_reka_pivka_odtece_v_jamo.jpg</a:t>
            </a:r>
            <a:endParaRPr lang="sl-SI" altLang="sl-SI" sz="1400">
              <a:hlinkClick r:id="rId17"/>
            </a:endParaRPr>
          </a:p>
          <a:p>
            <a:r>
              <a:rPr lang="sl-SI" altLang="sl-SI" sz="1400">
                <a:hlinkClick r:id="rId17"/>
              </a:rPr>
              <a:t>http://www.sos112.si/slo/documents/images/og12i5.jpg</a:t>
            </a:r>
            <a:endParaRPr lang="sl-SI" altLang="sl-SI" sz="1400">
              <a:hlinkClick r:id="rId18"/>
            </a:endParaRPr>
          </a:p>
          <a:p>
            <a:r>
              <a:rPr lang="sl-SI" altLang="sl-SI" sz="1400">
                <a:hlinkClick r:id="rId18"/>
              </a:rPr>
              <a:t>http://www.socialnidemokrati.si/file.php?id=44&amp;width=500&amp;height=338</a:t>
            </a:r>
            <a:endParaRPr lang="sl-SI" altLang="sl-SI" sz="1400"/>
          </a:p>
          <a:p>
            <a:r>
              <a:rPr lang="sl-SI" altLang="sl-SI" sz="1400">
                <a:hlinkClick r:id="rId19"/>
              </a:rPr>
              <a:t>http://www.vina-cattunar.hr/vina/teran%20.jpg</a:t>
            </a:r>
            <a:r>
              <a:rPr lang="sl-SI" altLang="sl-SI" sz="1400"/>
              <a:t> </a:t>
            </a:r>
          </a:p>
          <a:p>
            <a:r>
              <a:rPr lang="sl-SI" altLang="sl-SI" sz="1400">
                <a:hlinkClick r:id="rId20"/>
              </a:rPr>
              <a:t>http://sl.wikipedia.org/wiki/Slika:SlikaCerkniskoJezeroSuho.jpg</a:t>
            </a:r>
            <a:endParaRPr lang="sl-SI" altLang="sl-SI" sz="1400"/>
          </a:p>
          <a:p>
            <a:r>
              <a:rPr lang="sl-SI" altLang="sl-SI" sz="1400">
                <a:hlinkClick r:id="rId21"/>
              </a:rPr>
              <a:t>http://sl.wikipedia.org/wiki/Slika:SlikaCerkniskoJezeroPolno.jpg</a:t>
            </a:r>
            <a:endParaRPr lang="sl-SI" altLang="sl-SI" sz="1400"/>
          </a:p>
          <a:p>
            <a:r>
              <a:rPr lang="sl-SI" altLang="sl-SI" sz="1200">
                <a:hlinkClick r:id="rId22"/>
              </a:rPr>
              <a:t>http://sl.wikipedia.org/wiki/Kra%C5%A1ki_ov%C4%8Dar</a:t>
            </a:r>
            <a:endParaRPr lang="sl-SI" altLang="sl-SI" sz="1200"/>
          </a:p>
          <a:p>
            <a:r>
              <a:rPr lang="sl-SI" altLang="sl-SI" sz="1200">
                <a:hlinkClick r:id="rId23"/>
              </a:rPr>
              <a:t>http://www.mojpes.net/modules/pasme/index.php?id=381</a:t>
            </a:r>
            <a:endParaRPr lang="sl-SI" altLang="sl-SI" sz="1200"/>
          </a:p>
          <a:p>
            <a:endParaRPr lang="sl-SI" altLang="sl-SI" sz="1200"/>
          </a:p>
          <a:p>
            <a:endParaRPr lang="sl-SI" altLang="sl-SI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lovenske makroregije">
            <a:hlinkClick r:id="rId2" tooltip="&quot;Slovenske makroregije&quot;"/>
            <a:extLst>
              <a:ext uri="{FF2B5EF4-FFF2-40B4-BE49-F238E27FC236}">
                <a16:creationId xmlns:a16="http://schemas.microsoft.com/office/drawing/2014/main" id="{8BAD153E-A599-4078-8C40-7EA4A3B93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57912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5648E4FF-8EE0-460A-91C0-0BD2FB8EF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24400"/>
            <a:ext cx="6797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1800" b="1">
                <a:latin typeface="Arial" panose="020B0604020202020204" pitchFamily="34" charset="0"/>
              </a:rPr>
              <a:t>Dinarski svet</a:t>
            </a:r>
            <a:r>
              <a:rPr lang="sl-SI" altLang="sl-SI" sz="1800">
                <a:latin typeface="Arial" panose="020B0604020202020204" pitchFamily="34" charset="0"/>
              </a:rPr>
              <a:t> je ena od štirih geografskih makroregij Slovenije. Razprostira se na zahodnem, južnem in jugovzhodnem delu države.</a:t>
            </a:r>
          </a:p>
        </p:txBody>
      </p:sp>
      <p:graphicFrame>
        <p:nvGraphicFramePr>
          <p:cNvPr id="6206" name="Group 62">
            <a:extLst>
              <a:ext uri="{FF2B5EF4-FFF2-40B4-BE49-F238E27FC236}">
                <a16:creationId xmlns:a16="http://schemas.microsoft.com/office/drawing/2014/main" id="{D36DF02E-1962-49BC-BEC8-00BDEC6D1587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971800" y="5638800"/>
          <a:ext cx="5791200" cy="914400"/>
        </p:xfrm>
        <a:graphic>
          <a:graphicData uri="http://schemas.openxmlformats.org/drawingml/2006/table">
            <a:tbl>
              <a:tblPr/>
              <a:tblGrid>
                <a:gridCol w="1930400">
                  <a:extLst>
                    <a:ext uri="{9D8B030D-6E8A-4147-A177-3AD203B41FA5}">
                      <a16:colId xmlns:a16="http://schemas.microsoft.com/office/drawing/2014/main" val="2618732067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546250423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484168889"/>
                    </a:ext>
                  </a:extLst>
                </a:gridCol>
                <a:gridCol w="1433512">
                  <a:extLst>
                    <a:ext uri="{9D8B030D-6E8A-4147-A177-3AD203B41FA5}">
                      <a16:colId xmlns:a16="http://schemas.microsoft.com/office/drawing/2014/main" val="3194264684"/>
                    </a:ext>
                  </a:extLst>
                </a:gridCol>
              </a:tblGrid>
              <a:tr h="390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tipi pokrajin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površina (km</a:t>
                      </a:r>
                      <a:r>
                        <a:rPr kumimoji="0" lang="sl-SI" altLang="sl-SI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sl-SI" alt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površina (%)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povprečna n.v. (m)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511335"/>
                  </a:ext>
                </a:extLst>
              </a:tr>
              <a:tr h="1460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Dinarski     svet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5706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28.1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579.8</a:t>
                      </a:r>
                      <a:endParaRPr kumimoji="0" lang="sl-SI" altLang="sl-SI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888942"/>
                  </a:ext>
                </a:extLst>
              </a:tr>
            </a:tbl>
          </a:graphicData>
        </a:graphic>
      </p:graphicFrame>
      <p:sp>
        <p:nvSpPr>
          <p:cNvPr id="6207" name="Text Box 63">
            <a:extLst>
              <a:ext uri="{FF2B5EF4-FFF2-40B4-BE49-F238E27FC236}">
                <a16:creationId xmlns:a16="http://schemas.microsoft.com/office/drawing/2014/main" id="{7D43D348-C73F-44BB-9D35-B8097E74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2672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solidFill>
                  <a:srgbClr val="FF3300"/>
                </a:solidFill>
              </a:rPr>
              <a:t>Kras-karra-kamen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F2ABC584-FAEF-4831-9FEF-C3437CF13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0"/>
            <a:ext cx="64230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/>
              <a:t>Značilne dinarske kraške planote so Trnovski gozd, Nanos, Snežnik, Bloke, Suha krajina. Kraški pojavi: vrtače, uvale, kraška polja, kraške jame in brezna. Značilna je rodovitna rdeča prst (jerovica).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C561C10-6F10-4541-BA42-47D5124AE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33400"/>
            <a:ext cx="533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/>
              <a:t>Dinarski svet se deli na dve submakroregiji:</a:t>
            </a:r>
          </a:p>
          <a:p>
            <a:r>
              <a:rPr lang="sl-SI" altLang="sl-SI"/>
              <a:t>visoki dinarski svet in</a:t>
            </a:r>
          </a:p>
          <a:p>
            <a:r>
              <a:rPr lang="sl-SI" altLang="sl-SI"/>
              <a:t>nizki kraški svet.</a:t>
            </a:r>
          </a:p>
          <a:p>
            <a:pPr eaLnBrk="0" hangingPunct="0"/>
            <a:endParaRPr lang="sl-SI" altLang="sl-SI"/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BFFDC6C6-DBA7-4F38-8DF3-A53D014D7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2672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B8510DA5-B108-4D02-92D4-3D94AB98E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0"/>
            <a:ext cx="439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Reka Pivka (ponikalnica)</a:t>
            </a:r>
          </a:p>
        </p:txBody>
      </p:sp>
      <p:pic>
        <p:nvPicPr>
          <p:cNvPr id="7179" name="Picture 11">
            <a:extLst>
              <a:ext uri="{FF2B5EF4-FFF2-40B4-BE49-F238E27FC236}">
                <a16:creationId xmlns:a16="http://schemas.microsoft.com/office/drawing/2014/main" id="{FD6CFBA6-2B9E-4F13-9413-F29EEA875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848100" cy="251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0" name="Text Box 12">
            <a:extLst>
              <a:ext uri="{FF2B5EF4-FFF2-40B4-BE49-F238E27FC236}">
                <a16:creationId xmlns:a16="http://schemas.microsoft.com/office/drawing/2014/main" id="{92DE63CF-1A2B-4EF8-B191-46E15C743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791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Vrtača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8" grpId="0"/>
      <p:bldP spid="71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DDD49603-C4F6-4569-B6FA-AEB1269A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825"/>
            <a:ext cx="6080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/>
              <a:t>Med kamninami so prisotne karbonatne kamnine, predvsem apnenec in dolomit, ponekod se pojavi tudi fliš.</a:t>
            </a:r>
            <a:r>
              <a:rPr lang="sl-SI" altLang="sl-SI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672CF838-A0A5-4F05-9E45-93B13288B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Apnenecje kamnina, ki jo sestavlja pretežno kalcijev karbonat (CaCO3). </a:t>
            </a:r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15777B2A-D0D7-4CEC-AB37-1F077E3CF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44805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Rectangle 8">
            <a:extLst>
              <a:ext uri="{FF2B5EF4-FFF2-40B4-BE49-F238E27FC236}">
                <a16:creationId xmlns:a16="http://schemas.microsoft.com/office/drawing/2014/main" id="{8F4FE2B4-A8E8-44B5-AABD-1663C43E5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724400"/>
            <a:ext cx="231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/>
              <a:t>Fliš-mehak kamen.</a:t>
            </a:r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089120CF-3958-44E2-8ACA-3CD03FE6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32385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/>
      <p:bldP spid="8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3207DD74-7E94-41F0-8AA7-ECD311A47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-11113"/>
            <a:ext cx="6311900" cy="649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altLang="sl-SI"/>
              <a:t>Glede na značilnosti se dinarski svet nadalje deli na:</a:t>
            </a:r>
          </a:p>
          <a:p>
            <a:r>
              <a:rPr lang="sl-SI" altLang="sl-SI"/>
              <a:t>Višnjegorska-Turjaška pokrajina</a:t>
            </a:r>
          </a:p>
          <a:p>
            <a:r>
              <a:rPr lang="sl-SI" altLang="sl-SI"/>
              <a:t>Grosupeljsko polje</a:t>
            </a:r>
          </a:p>
          <a:p>
            <a:r>
              <a:rPr lang="sl-SI" altLang="sl-SI"/>
              <a:t>Dolenjsko podolje</a:t>
            </a:r>
          </a:p>
          <a:p>
            <a:r>
              <a:rPr lang="sl-SI" altLang="sl-SI"/>
              <a:t>Suha Krajina</a:t>
            </a:r>
          </a:p>
          <a:p>
            <a:r>
              <a:rPr lang="sl-SI" altLang="sl-SI"/>
              <a:t>Dobropolje</a:t>
            </a:r>
          </a:p>
          <a:p>
            <a:r>
              <a:rPr lang="sl-SI" altLang="sl-SI"/>
              <a:t>Zahodnodolenjsko hribovje</a:t>
            </a:r>
          </a:p>
          <a:p>
            <a:r>
              <a:rPr lang="sl-SI" altLang="sl-SI"/>
              <a:t>Dolini Kolpe in Čabranke</a:t>
            </a:r>
          </a:p>
          <a:p>
            <a:r>
              <a:rPr lang="sl-SI" altLang="sl-SI"/>
              <a:t>Ribniško in Kočevsko polje</a:t>
            </a:r>
          </a:p>
          <a:p>
            <a:r>
              <a:rPr lang="sl-SI" altLang="sl-SI"/>
              <a:t>Velikolaščanska pokrajina</a:t>
            </a:r>
          </a:p>
          <a:p>
            <a:r>
              <a:rPr lang="sl-SI" altLang="sl-SI"/>
              <a:t>Krimsko-Mokrško hribovje</a:t>
            </a:r>
          </a:p>
          <a:p>
            <a:r>
              <a:rPr lang="sl-SI" altLang="sl-SI"/>
              <a:t>Bloška planota</a:t>
            </a:r>
          </a:p>
          <a:p>
            <a:r>
              <a:rPr lang="sl-SI" altLang="sl-SI"/>
              <a:t>Potoško-Goteniško hribovje</a:t>
            </a:r>
          </a:p>
          <a:p>
            <a:r>
              <a:rPr lang="sl-SI" altLang="sl-SI"/>
              <a:t>Rovtarsko hribovje</a:t>
            </a:r>
          </a:p>
          <a:p>
            <a:r>
              <a:rPr lang="sl-SI" altLang="sl-SI"/>
              <a:t>Notranjsko podolje</a:t>
            </a:r>
          </a:p>
          <a:p>
            <a:r>
              <a:rPr lang="sl-SI" altLang="sl-SI"/>
              <a:t>Banjšice</a:t>
            </a:r>
          </a:p>
          <a:p>
            <a:r>
              <a:rPr lang="sl-SI" altLang="sl-SI"/>
              <a:t>Trnovski gozd, Hrušica, Nanos</a:t>
            </a:r>
          </a:p>
          <a:p>
            <a:r>
              <a:rPr lang="sl-SI" altLang="sl-SI"/>
              <a:t>Snežniško hribovje</a:t>
            </a:r>
          </a:p>
          <a:p>
            <a:r>
              <a:rPr lang="sl-SI" altLang="sl-SI"/>
              <a:t>Pivka</a:t>
            </a:r>
          </a:p>
          <a:p>
            <a:r>
              <a:rPr lang="sl-SI" altLang="sl-SI"/>
              <a:t>Prestransko-Senožeško hribovje</a:t>
            </a:r>
          </a:p>
          <a:p>
            <a:pPr eaLnBrk="0" hangingPunct="0"/>
            <a:endParaRPr lang="sl-SI" altLang="sl-SI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86DCDB85-BC8B-44F8-AC59-ABEA0B24D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3333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Text Box 6">
            <a:extLst>
              <a:ext uri="{FF2B5EF4-FFF2-40B4-BE49-F238E27FC236}">
                <a16:creationId xmlns:a16="http://schemas.microsoft.com/office/drawing/2014/main" id="{8ADC4FFC-7E2A-4053-BA33-56923AA31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194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 Nanos (visoka kraška planota)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47098181-4B38-4C2B-848B-320A8E97A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5052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Text Box 8">
            <a:extLst>
              <a:ext uri="{FF2B5EF4-FFF2-40B4-BE49-F238E27FC236}">
                <a16:creationId xmlns:a16="http://schemas.microsoft.com/office/drawing/2014/main" id="{A7033F81-D9FC-4A3C-BE2D-74BE816E9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867400"/>
            <a:ext cx="2416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Trnovski gozd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  <p:bldP spid="92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4C95E155-600D-40BD-8710-347416E6F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90538"/>
            <a:ext cx="67627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l-SI" altLang="sl-SI" b="1"/>
              <a:t>Podnebje</a:t>
            </a:r>
            <a:endParaRPr lang="sl-SI" altLang="sl-SI"/>
          </a:p>
          <a:p>
            <a:r>
              <a:rPr lang="sl-SI" altLang="sl-SI"/>
              <a:t>Položaj dinarskih planot tvori naravno pregrado med Panonsko nižino in Jadranom, ki sili vlažne zračne mase k dviganju, povzroči na zahodni strani gorstev nadpovprečne količine padavin. Hkrati predstavljajo gorstva tudi mejo med celinskim in sredozemskim podnebjem. Največ padavin je v hladni polovici leta, predvsem novembra, decembra in januarja, najmanj pa julija in avgusta.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165A15BE-ECB5-4F7D-B263-EA33A15B9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24250"/>
            <a:ext cx="51054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111C993B-58FD-430C-BA21-ADC4F1455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990600"/>
            <a:ext cx="6477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l-SI" altLang="sl-SI" b="1"/>
              <a:t>Poselitev</a:t>
            </a:r>
          </a:p>
          <a:p>
            <a:r>
              <a:rPr lang="sl-SI" altLang="sl-SI"/>
              <a:t>Dinarski svet se razprostira v južni Sloveniji in zavzema dobro četrtino njene površine. Zaradi prostranih gozdnatih in skoraj nenaseljenih visokih dinarskih planot je gostota poselitve skoraj pol manjša od slovenskega povprečja. </a:t>
            </a:r>
          </a:p>
          <a:p>
            <a:r>
              <a:rPr lang="sl-SI" altLang="sl-SI"/>
              <a:t>V Dinarskem svetu  živi 309.492 ljudi oziroma 15,7 % slovenskega prebivalstva.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47107C2C-8D99-494E-A3DB-208795125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990600"/>
            <a:ext cx="68992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altLang="sl-SI"/>
              <a:t>                                   Mesta</a:t>
            </a:r>
          </a:p>
          <a:p>
            <a:r>
              <a:rPr lang="sl-SI" altLang="sl-SI"/>
              <a:t>Mesta so redka. Stara mestna naselja so Kočevje, Črnomelj, Metlika, Novo mesto, Idrija ter Višnja Gora in Lož, ki pa sta zastala v razvoju. Vsa druga mesta so dobila status šele po 2. svetovni vojni. Z izjemo Novega mesta nobeno ne dosega 10.000 prebivalcev.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3B9011A5-9E07-4015-BB16-5BB0D877D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47625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0D5D56A8-524D-4E58-8DB6-97335C5D9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324600"/>
            <a:ext cx="287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Novo mesto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>
            <a:extLst>
              <a:ext uri="{FF2B5EF4-FFF2-40B4-BE49-F238E27FC236}">
                <a16:creationId xmlns:a16="http://schemas.microsoft.com/office/drawing/2014/main" id="{4B7DC84B-5581-41A9-9018-0FBF028F22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304800"/>
            <a:ext cx="657225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 spc="720"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</a:rPr>
              <a:t>Presihajoče Cerkniško jezero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EF3ED0E7-4044-4972-887B-CF1CC5438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66675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D75ABFF0-CD6A-46A2-B968-608CA4A60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66675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Text Box 7">
            <a:extLst>
              <a:ext uri="{FF2B5EF4-FFF2-40B4-BE49-F238E27FC236}">
                <a16:creationId xmlns:a16="http://schemas.microsoft.com/office/drawing/2014/main" id="{F0BBE0D5-2269-46A5-9C63-B4377FBC9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90800"/>
            <a:ext cx="1676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Suho</a:t>
            </a:r>
          </a:p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BA578E21-33AA-4454-A9D8-20ABD7E3B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876800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Polno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799</Words>
  <Application>Microsoft Office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2019-05-31T08:39:29Z</dcterms:created>
  <dcterms:modified xsi:type="dcterms:W3CDTF">2019-05-31T08:39:29Z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