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 varScale="1">
        <p:scale>
          <a:sx n="154" d="100"/>
          <a:sy n="154" d="100"/>
        </p:scale>
        <p:origin x="162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EFEA1595-78DC-4562-9E37-095DF99961A9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7">
            <a:extLst>
              <a:ext uri="{FF2B5EF4-FFF2-40B4-BE49-F238E27FC236}">
                <a16:creationId xmlns:a16="http://schemas.microsoft.com/office/drawing/2014/main" id="{21F30740-A514-4F61-AFE0-16283AE1B6E3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6" name="Ograda datuma 29">
            <a:extLst>
              <a:ext uri="{FF2B5EF4-FFF2-40B4-BE49-F238E27FC236}">
                <a16:creationId xmlns:a16="http://schemas.microsoft.com/office/drawing/2014/main" id="{2C2A7C98-2BCA-45DC-86B5-57104BD7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1A5C-414C-4B35-B8A2-B5E360528AC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18">
            <a:extLst>
              <a:ext uri="{FF2B5EF4-FFF2-40B4-BE49-F238E27FC236}">
                <a16:creationId xmlns:a16="http://schemas.microsoft.com/office/drawing/2014/main" id="{334A22CE-E997-4D44-8CAF-147019BB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26">
            <a:extLst>
              <a:ext uri="{FF2B5EF4-FFF2-40B4-BE49-F238E27FC236}">
                <a16:creationId xmlns:a16="http://schemas.microsoft.com/office/drawing/2014/main" id="{D2646C11-DC47-4914-B4C5-84517A2B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2AD1E-F357-4383-89DD-AE549478EF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3056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605CC0C1-E5A4-49E4-8134-AEFB82AA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7949-1E4F-44BC-A589-60D3144FA7E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A89674C8-64B7-4286-AD87-63BB8CCF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8580B320-B4B9-4F3C-8D67-C8D17BE2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97822-E874-4892-9954-C20C8C178A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165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9D1DAE9-70E3-4AE4-816C-A67353A3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47E2-4AE7-4FF6-9E64-761D5C8DE48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80EFAA39-3917-49EE-823E-B37A1AFE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5D19CE30-08A7-4EE4-8BBF-0BFC2505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B4D2B-33FF-4FDA-AB62-DB461757A4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223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C03DBF0B-5848-426F-85AA-2C9261BE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ED88F-8AEC-460A-8D10-E1E81B6DB0E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9E0F2F25-3027-48EB-A22B-03D82022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D0C9E0BB-279A-4D11-BAF3-38CE3B54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8639C-AFD5-417A-8552-4D1F129060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28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36B6034D-6609-4A9F-BCEF-CCB745AFC2CD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8">
            <a:extLst>
              <a:ext uri="{FF2B5EF4-FFF2-40B4-BE49-F238E27FC236}">
                <a16:creationId xmlns:a16="http://schemas.microsoft.com/office/drawing/2014/main" id="{E7D1EB85-6A73-4921-8275-1ABD95D7AC0D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9CA456F5-5F96-446A-960E-01C599FB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8016-1987-4D58-8F66-0F9223F0942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A707E947-78F6-425B-AFFC-3B3BE96F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7E644B3F-9CC0-4542-B09E-CD1D98AD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E6872-4CC9-4D50-9D32-AA3A0EA219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9112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5EA625A8-BC1C-4522-A201-5FC97DD3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DC2F-397B-426C-9755-7EEB38CE3AE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40410A52-436E-48B0-9E40-71FAB7FF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332748C1-4C1C-43C2-AC0C-3D269CF1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91A80-627E-4901-906B-C489ACACEC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566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FEAAC0DC-5C74-4BE3-8E76-56EEAF71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EDE8-8854-4212-B8F8-C0333E0DE83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18738FD1-1E4C-40EB-957B-55BB5B0A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AC242C29-85E4-4569-B294-F6D78D5C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BD70B-9D67-469F-A306-D9D007125A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433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27D4C70D-F39A-4D8D-AB9A-387A1205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445D-5B01-4FAF-8B02-087ECF74446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71E96E3F-7EB0-47DF-93CA-262F2150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EE81C93A-E753-4CA7-A378-49B42F45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93D07-0DED-4BA2-99D8-27B7264F08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040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3F75854F-AFC6-4DD2-9A2C-D972BDBB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C426-30B1-4372-B4BC-FC7B42F751B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2C49E829-7AC8-4699-B444-E34994AB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7B63BA52-7FDA-491A-8CFE-5673C8A9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1C203-897F-4C29-AE72-7FFFDD9F06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211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03FF5DF4-023C-4431-84FE-A0F6A741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6F63-4CCF-4ACF-9862-29C7B74C682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94D2D3FF-221D-4413-920E-E2E41C98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0867122D-B4A6-4708-9B32-58B9825F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1E97ADEB-BFC4-4B99-8528-0A6EB99D24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64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C46773A3-D162-4453-917D-47291B27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BF456-B703-45AD-984F-B6A2F157950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32A451F1-7D3D-4D42-8E94-90F4FF16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30CFB8E-1E4D-4DD9-9307-B2F8B26A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4968C-7EDA-4585-B8D4-2716D2F717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079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>
            <a:extLst>
              <a:ext uri="{FF2B5EF4-FFF2-40B4-BE49-F238E27FC236}">
                <a16:creationId xmlns:a16="http://schemas.microsoft.com/office/drawing/2014/main" id="{D837041A-5436-4CE8-9472-4DA1481371B3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ročno 15">
            <a:extLst>
              <a:ext uri="{FF2B5EF4-FFF2-40B4-BE49-F238E27FC236}">
                <a16:creationId xmlns:a16="http://schemas.microsoft.com/office/drawing/2014/main" id="{1BE46285-32E2-4998-AC6D-59650EB58033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507201F9-C62B-44AC-8E12-1DA3FFF95D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BDBF48E1-36E7-4E65-8692-1342351B24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AB9741D1-818D-4BC8-8F61-28222CF60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AE06C-3766-4354-A799-E32F2E880C5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6EE87BF5-67CD-4DC5-B16B-4464C9788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D6666993-9754-4A13-AA77-68645CE73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BF939C9E-0982-4327-819D-72BB94F9FA0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6" r:id="rId3"/>
    <p:sldLayoutId id="2147483690" r:id="rId4"/>
    <p:sldLayoutId id="2147483697" r:id="rId5"/>
    <p:sldLayoutId id="2147483691" r:id="rId6"/>
    <p:sldLayoutId id="2147483692" r:id="rId7"/>
    <p:sldLayoutId id="2147483698" r:id="rId8"/>
    <p:sldLayoutId id="2147483699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l.wikipedia.org/wiki/Slika:Zemljevid_makroregij_Slovenije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A9311E-7DC0-470F-8F46-41C03EB1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6480048" cy="11521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DINARSKI SVET</a:t>
            </a:r>
          </a:p>
        </p:txBody>
      </p:sp>
      <p:sp>
        <p:nvSpPr>
          <p:cNvPr id="7171" name="Podnaslov 2">
            <a:extLst>
              <a:ext uri="{FF2B5EF4-FFF2-40B4-BE49-F238E27FC236}">
                <a16:creationId xmlns:a16="http://schemas.microsoft.com/office/drawing/2014/main" id="{D518044F-0606-49E3-9F4A-6C4F2C975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4437063"/>
            <a:ext cx="6480175" cy="1752600"/>
          </a:xfrm>
        </p:spPr>
        <p:txBody>
          <a:bodyPr/>
          <a:lstStyle/>
          <a:p>
            <a:r>
              <a:rPr lang="sl-SI" altLang="sl-SI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ovenske makroregije">
            <a:hlinkClick r:id="rId2" tooltip="&quot;Slovenske makroregije&quot;"/>
            <a:extLst>
              <a:ext uri="{FF2B5EF4-FFF2-40B4-BE49-F238E27FC236}">
                <a16:creationId xmlns:a16="http://schemas.microsoft.com/office/drawing/2014/main" id="{63A17691-83DD-4EBC-B509-D4D19765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912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3">
            <a:extLst>
              <a:ext uri="{FF2B5EF4-FFF2-40B4-BE49-F238E27FC236}">
                <a16:creationId xmlns:a16="http://schemas.microsoft.com/office/drawing/2014/main" id="{665383BB-B204-4808-91BC-DFA1B56E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437063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000">
                <a:solidFill>
                  <a:srgbClr val="FF3300"/>
                </a:solidFill>
                <a:latin typeface="Comic Sans MS" panose="030F0702030302020204" pitchFamily="66" charset="0"/>
              </a:rPr>
              <a:t>Kras-karra-kamen</a:t>
            </a:r>
          </a:p>
        </p:txBody>
      </p:sp>
      <p:graphicFrame>
        <p:nvGraphicFramePr>
          <p:cNvPr id="6" name="Group 62">
            <a:extLst>
              <a:ext uri="{FF2B5EF4-FFF2-40B4-BE49-F238E27FC236}">
                <a16:creationId xmlns:a16="http://schemas.microsoft.com/office/drawing/2014/main" id="{579F5C93-7AB9-4069-A80F-04112FA9ED6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114675" y="5943600"/>
          <a:ext cx="5791200" cy="914400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tipi pokrajin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površina (km</a:t>
                      </a:r>
                      <a:r>
                        <a:rPr kumimoji="0" lang="sl-SI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površina (%)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povprečna n.v. (m)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Dinarski     svet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5706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28.1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579.8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8338B0D7-E39C-4626-B593-244377357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4811713"/>
            <a:ext cx="67976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b="1"/>
              <a:t>Dinarski svet</a:t>
            </a:r>
            <a:r>
              <a:rPr lang="sl-SI" altLang="sl-SI"/>
              <a:t> je ena od štirih geografskih makroregij Slovenije. Razprostira se na zahodnem, južnem in jugovzhodnem delu države.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1C087A69-AA9C-4092-AB46-579E5E9C9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0"/>
            <a:ext cx="6423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/>
              <a:t>Značilne dinarske kraške planote so Trnovski gozd, Nanos, Snežnik, Bloke, Suha krajina. Kraški pojavi: vrtače, uvale, kraška polja, kraške jame in brezna. Značilna je rodovitna rdeča prst (jerovica).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AB7551-D865-4697-9AD9-57005F24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533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/>
              <a:t>Dinarski svet se deli na dve submakroregiji:</a:t>
            </a:r>
          </a:p>
          <a:p>
            <a:r>
              <a:rPr lang="sl-SI" altLang="sl-SI"/>
              <a:t>visoki dinarski svet in</a:t>
            </a:r>
          </a:p>
          <a:p>
            <a:r>
              <a:rPr lang="sl-SI" altLang="sl-SI"/>
              <a:t>nizki kraški svet.</a:t>
            </a:r>
          </a:p>
          <a:p>
            <a:pPr eaLnBrk="0" hangingPunct="0"/>
            <a:endParaRPr lang="sl-SI" altLang="sl-SI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9CCCD39-A32C-4B1E-8E81-05FE2A1D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2672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7DBBF09A-68D8-4F35-BB5D-4756F43F5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6108700"/>
            <a:ext cx="439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000">
                <a:latin typeface="Comic Sans MS" panose="030F0702030302020204" pitchFamily="66" charset="0"/>
              </a:rPr>
              <a:t>Reka Pivka (ponikalnica)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ADD422C6-30F4-4033-A427-613FF832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025525"/>
            <a:ext cx="344805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EC010275-2A2E-4268-B378-4EADF2E1F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4838"/>
            <a:ext cx="5651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000">
                <a:latin typeface="Comic Sans MS" panose="030F0702030302020204" pitchFamily="66" charset="0"/>
              </a:rPr>
              <a:t>Apnenecje kamnina, ki jo sestavlja CCCCpretežno kalcijev karbonat (CaCO3). 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B905CD7-7FEC-4536-A1BA-AF8BDAF1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619625"/>
            <a:ext cx="27352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/>
              <a:t>Fliš-mehak kamen.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42B5BCA-229F-43AF-ABF7-9C0BF6AC5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775075"/>
            <a:ext cx="32385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FBE5B4AF-BE8E-4854-94BC-4D2A76147E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4475"/>
            <a:ext cx="5957888" cy="72374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1800"/>
              <a:t>Glede na značilnosti se dinarski svet nadalje deli na:</a:t>
            </a:r>
          </a:p>
          <a:p>
            <a:r>
              <a:rPr lang="sl-SI" altLang="sl-SI" sz="1800"/>
              <a:t>Višnjegorska-Turjaška pokrajina</a:t>
            </a:r>
          </a:p>
          <a:p>
            <a:r>
              <a:rPr lang="sl-SI" altLang="sl-SI" sz="1800"/>
              <a:t>Grosupeljsko polje</a:t>
            </a:r>
          </a:p>
          <a:p>
            <a:r>
              <a:rPr lang="sl-SI" altLang="sl-SI" sz="1800"/>
              <a:t>Dolenjsko podolje</a:t>
            </a:r>
          </a:p>
          <a:p>
            <a:r>
              <a:rPr lang="sl-SI" altLang="sl-SI" sz="1800"/>
              <a:t>Suha Krajina</a:t>
            </a:r>
          </a:p>
          <a:p>
            <a:r>
              <a:rPr lang="sl-SI" altLang="sl-SI" sz="1800"/>
              <a:t>Dobropolje</a:t>
            </a:r>
          </a:p>
          <a:p>
            <a:r>
              <a:rPr lang="sl-SI" altLang="sl-SI" sz="1800"/>
              <a:t>Zahodnodolenjsko hribovje</a:t>
            </a:r>
          </a:p>
          <a:p>
            <a:r>
              <a:rPr lang="sl-SI" altLang="sl-SI" sz="1800"/>
              <a:t>Dolini Kolpe in Čabranke</a:t>
            </a:r>
          </a:p>
          <a:p>
            <a:r>
              <a:rPr lang="sl-SI" altLang="sl-SI" sz="1800"/>
              <a:t>Ribniško in Kočevsko polje</a:t>
            </a:r>
          </a:p>
          <a:p>
            <a:r>
              <a:rPr lang="sl-SI" altLang="sl-SI" sz="1800"/>
              <a:t>Velikolaščanska pokrajina</a:t>
            </a:r>
          </a:p>
          <a:p>
            <a:r>
              <a:rPr lang="sl-SI" altLang="sl-SI" sz="1800"/>
              <a:t>Krimsko-Mokrško hribovje</a:t>
            </a:r>
          </a:p>
          <a:p>
            <a:r>
              <a:rPr lang="sl-SI" altLang="sl-SI" sz="1800"/>
              <a:t>Bloška planota</a:t>
            </a:r>
          </a:p>
          <a:p>
            <a:r>
              <a:rPr lang="sl-SI" altLang="sl-SI" sz="1800"/>
              <a:t>Potoško-Goteniško hribovje</a:t>
            </a:r>
          </a:p>
          <a:p>
            <a:r>
              <a:rPr lang="sl-SI" altLang="sl-SI" sz="1800"/>
              <a:t>Rovtarsko hribovje</a:t>
            </a:r>
          </a:p>
          <a:p>
            <a:r>
              <a:rPr lang="sl-SI" altLang="sl-SI" sz="1800"/>
              <a:t>Notranjsko podolje</a:t>
            </a:r>
          </a:p>
          <a:p>
            <a:r>
              <a:rPr lang="sl-SI" altLang="sl-SI" sz="1800"/>
              <a:t>Banjšice</a:t>
            </a:r>
          </a:p>
          <a:p>
            <a:r>
              <a:rPr lang="sl-SI" altLang="sl-SI" sz="1800"/>
              <a:t>Trnovski gozd, Hrušica, Nanos</a:t>
            </a:r>
          </a:p>
          <a:p>
            <a:r>
              <a:rPr lang="sl-SI" altLang="sl-SI" sz="1800"/>
              <a:t>Snežniško hribovje</a:t>
            </a:r>
          </a:p>
          <a:p>
            <a:r>
              <a:rPr lang="sl-SI" altLang="sl-SI" sz="1800"/>
              <a:t>Pivka</a:t>
            </a:r>
          </a:p>
          <a:p>
            <a:r>
              <a:rPr lang="sl-SI" altLang="sl-SI" sz="1800"/>
              <a:t>Prestransko-Senožeško hribovje</a:t>
            </a:r>
          </a:p>
          <a:p>
            <a:pPr eaLnBrk="0" hangingPunct="0"/>
            <a:endParaRPr lang="sl-SI" altLang="sl-SI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3A4EA71-CFAE-4578-BAFB-FA2EE0AD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08050"/>
            <a:ext cx="3333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1BEB4048-2790-4567-AF84-69880CC4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194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000">
                <a:latin typeface="Comic Sans MS" panose="030F0702030302020204" pitchFamily="66" charset="0"/>
              </a:rPr>
              <a:t> Nanos (visoka kraška planota)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FD4AF92-F5F2-4884-919F-4BBE3662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5052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E91855C-8D03-4E6A-8CBA-9476A7D61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867400"/>
            <a:ext cx="241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000">
                <a:latin typeface="Comic Sans MS" panose="030F0702030302020204" pitchFamily="66" charset="0"/>
              </a:rPr>
              <a:t>Trnovski gozd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>
            <a:extLst>
              <a:ext uri="{FF2B5EF4-FFF2-40B4-BE49-F238E27FC236}">
                <a16:creationId xmlns:a16="http://schemas.microsoft.com/office/drawing/2014/main" id="{FF26FFC2-6B23-4E45-BE6E-8FDCA73D7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023938"/>
            <a:ext cx="33528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800">
                <a:latin typeface="Comic Sans MS" panose="030F0702030302020204" pitchFamily="66" charset="0"/>
              </a:rPr>
              <a:t>Kraške jame</a:t>
            </a:r>
          </a:p>
          <a:p>
            <a:pPr>
              <a:spcBef>
                <a:spcPct val="50000"/>
              </a:spcBef>
            </a:pPr>
            <a:endParaRPr lang="sl-SI" altLang="sl-SI" sz="2800">
              <a:latin typeface="Comic Sans MS" panose="030F0702030302020204" pitchFamily="66" charset="0"/>
            </a:endParaRP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4E5B7ED7-1CC4-4C4F-9325-01B9F8F9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571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06C614AC-2A2C-43FD-8A40-4432A602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857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F55AB53-1747-4163-83BC-54F2ACCA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0538"/>
            <a:ext cx="67627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l-SI" altLang="sl-SI" b="1"/>
              <a:t>Podnebje</a:t>
            </a:r>
            <a:endParaRPr lang="sl-SI" altLang="sl-SI"/>
          </a:p>
          <a:p>
            <a:r>
              <a:rPr lang="sl-SI" altLang="sl-SI"/>
              <a:t>Položaj dinarskih planot tvori naravno pregrado med Panonsko nižino in Jadranom, ki sili vlažne zračne mase k dviganju, povzroči na zahodni strani gorstev nadpovprečne količine padavin. Hkrati predstavljajo gorstva tudi mejo med celinskim in sredozemskim podnebjem. Največ padavin je v hladni polovici leta, predvsem novembra, decembra in januarja, najmanj pa julija in avgusta.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25A3BB6-AC17-4CE8-8829-FDA78BA37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24250"/>
            <a:ext cx="51054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7467D69-B29C-4EA1-9996-CCC5F573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71575"/>
            <a:ext cx="38862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08DBE3D-186B-4DA2-9FB0-60EDD4F11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5334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000">
                <a:latin typeface="Comic Sans MS" panose="030F0702030302020204" pitchFamily="66" charset="0"/>
              </a:rPr>
              <a:t>Kraški pršut in vino 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AB180-CC6F-4C85-A019-4352C804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633538"/>
            <a:ext cx="2571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83EB29FF-C1A5-4F47-8279-55BC4613A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838200"/>
            <a:ext cx="62642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3200">
                <a:latin typeface="Comic Sans MS" panose="030F0702030302020204" pitchFamily="66" charset="0"/>
              </a:rPr>
              <a:t>Človeška ribica-Proteus, je slovenski endemit.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62D3D-A6BC-48D9-9D95-7AFFAA34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58991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260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Franklin Gothic Book</vt:lpstr>
      <vt:lpstr>Wingdings 2</vt:lpstr>
      <vt:lpstr>Tehnika</vt:lpstr>
      <vt:lpstr>DINARSKI SVET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2019-05-31T08:39:30Z</dcterms:created>
  <dcterms:modified xsi:type="dcterms:W3CDTF">2019-05-31T08:39:30Z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