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154" d="100"/>
          <a:sy n="154" d="100"/>
        </p:scale>
        <p:origin x="162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0">
            <a:extLst>
              <a:ext uri="{FF2B5EF4-FFF2-40B4-BE49-F238E27FC236}">
                <a16:creationId xmlns:a16="http://schemas.microsoft.com/office/drawing/2014/main" id="{B41390F2-BE5C-48CF-8A04-7E11F2F6A86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12">
            <a:extLst>
              <a:ext uri="{FF2B5EF4-FFF2-40B4-BE49-F238E27FC236}">
                <a16:creationId xmlns:a16="http://schemas.microsoft.com/office/drawing/2014/main" id="{008BF16F-0449-47F9-A1B1-CD538EE76B62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4D69F25D-2D71-4B14-82D6-C57E5DF1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3668-0FC1-49B6-B812-BBA9007E3AA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F472D550-B10D-4708-BFAD-4C133D81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D54BCA6B-B012-40C8-A7A2-8C6CD702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6E219-63B3-4642-BEC5-460A8F30D9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198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68CA052-27CA-47D9-882A-1BC1CB71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A64B-F70A-44D7-B553-CC3086A53FC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EF99B55-0312-4D28-AD5E-E801E383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9E9D35B-59EF-444E-90AF-12F066FE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7A69D-272D-4B42-89B2-26DA8DF5B0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04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FB10A27-86D7-465D-85E2-69B4AF02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22BB0-6265-43AA-A782-751A5E079D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C26F9203-27F9-4649-B5A6-5C1D1FA2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2FB853C-6752-4964-8571-6FE8AB5F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D59D-A561-4F18-802E-D8BC7B5E96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937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F7797B4-10EE-4FC0-9887-8656224E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DA0F-4905-4403-8215-4A5ED4C1763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4F25F096-F0F1-4893-9855-A2E43CBF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05EE80D-09AE-415B-852B-89D99884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7E36C-0EBA-4DE0-89D9-0FBE5DE5D7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857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0">
            <a:extLst>
              <a:ext uri="{FF2B5EF4-FFF2-40B4-BE49-F238E27FC236}">
                <a16:creationId xmlns:a16="http://schemas.microsoft.com/office/drawing/2014/main" id="{2868B427-9E45-4BA2-AA68-5A17EC1269B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ročno 12">
            <a:extLst>
              <a:ext uri="{FF2B5EF4-FFF2-40B4-BE49-F238E27FC236}">
                <a16:creationId xmlns:a16="http://schemas.microsoft.com/office/drawing/2014/main" id="{AC4DA469-DC17-4631-A14D-79A7B1B2F0E0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2CACF4C7-0558-4BBA-B0AD-455998C5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B1F9-F729-4835-8831-94B89D648A1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D5C4142B-FA7C-4B5D-A618-DA6ECC0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A81B1DB9-A4A2-47EE-89F6-842AAB7A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D429F-52B8-4A6C-B6F2-D5FE626290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6129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1304F295-ECCD-4BBE-9BC9-6155552E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B8AB-EC95-41B4-8632-21D5F1DD987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71DB294C-983A-48C9-A0F3-89E261E9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8A437DAE-C1AA-43FB-920B-E9230612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7199-2C3B-4D8E-A30E-83C3E75691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928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26471CF9-7EBB-4B9F-B02C-66AAF588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621B-DFD5-48A7-B2DC-758A80F1B1A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F94F251B-FE83-48C2-AA70-08E2791E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D5A8C25E-6DD5-4FD0-9BE0-385686C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53EA-9808-45B8-9F0F-5C41F6D3A0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529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4C71DE2A-4895-4D99-802B-9C610A6E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C3F1-8471-4338-9F68-29D1B60A14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4DAD48CA-7282-48FA-8A07-86089DDB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8D6A6B58-2C40-4B00-B39A-0A19347C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53F6B-838B-4A3E-8830-5331CE0AFB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240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97F6CAE4-A9C8-465A-9C60-A2F8CD10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2739-8716-4D8F-961F-4A0106B0CD2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09A7CD74-8B2C-46BF-A245-162CC826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D0F6F24E-43DA-4BE8-B801-5B33F5C5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1710-6C74-4D08-93C8-2CF6FF17FE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024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BCF8B2D-2ED6-4A64-8449-467356D5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6A9C-7059-4497-9E44-A215690890B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43A42AF-1A63-4447-8D9F-1CAC01CD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B4069B0-F1B9-49AF-BF2B-60D35C39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56C2A4B9-388C-4EAA-9570-E7E3DF4242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46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458AA30-B44E-4DF8-8A0E-B3AB6D6C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2341-680A-4C3B-AA75-7E18405562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2DCEB63-A475-41C4-B76F-EC266F6D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6A967DB-D863-474A-A4D6-588921F2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8A3AC-F2D0-4693-B2EA-5D3B12493A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42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C5451F3B-09C5-42A9-9D01-F2D60719784B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C8B03BC4-047F-497B-8D29-A1E88ADE904F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13B4330C-8BA2-45D5-AA67-DFE03FCCC3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5B3C044A-0377-4348-AA69-1D34B841B3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3075D5B6-5E0F-4600-8770-E4A33BA4D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0D28C5-2B49-469E-BC7C-0C703D949B5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C12DCB03-8BE7-496E-BC24-1095438AB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ECED9D00-3700-4C61-AD40-823071AF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9199A2DC-3927-4565-A072-AF7E5C49D58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l.wikipedia.org/wiki/Slika:Zemljevid_makroregij_Slovenije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31737F-4656-4B0B-8284-F0F676CD7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453729"/>
            <a:ext cx="6480048" cy="11521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DINARSKI SVET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93FA0-3FF0-4439-8C47-2D6357307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ovenske makroregije">
            <a:hlinkClick r:id="rId2" tooltip="&quot;Slovenske makroregije&quot;"/>
            <a:extLst>
              <a:ext uri="{FF2B5EF4-FFF2-40B4-BE49-F238E27FC236}">
                <a16:creationId xmlns:a16="http://schemas.microsoft.com/office/drawing/2014/main" id="{7E741E0D-4B13-40A0-A3F6-F8FF6D0A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791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3">
            <a:extLst>
              <a:ext uri="{FF2B5EF4-FFF2-40B4-BE49-F238E27FC236}">
                <a16:creationId xmlns:a16="http://schemas.microsoft.com/office/drawing/2014/main" id="{AAB0F713-FEC1-4B4B-8D6B-5276343E1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437063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solidFill>
                  <a:srgbClr val="FF3300"/>
                </a:solidFill>
                <a:latin typeface="Comic Sans MS" panose="030F0702030302020204" pitchFamily="66" charset="0"/>
              </a:rPr>
              <a:t>Kras-karra-kamen</a:t>
            </a:r>
          </a:p>
        </p:txBody>
      </p:sp>
      <p:graphicFrame>
        <p:nvGraphicFramePr>
          <p:cNvPr id="6" name="Group 62">
            <a:extLst>
              <a:ext uri="{FF2B5EF4-FFF2-40B4-BE49-F238E27FC236}">
                <a16:creationId xmlns:a16="http://schemas.microsoft.com/office/drawing/2014/main" id="{30666BC8-41EF-48D8-BA0C-88B7DD62E7B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114675" y="5943600"/>
          <a:ext cx="5791200" cy="91440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tipi pokrajin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površina (km</a:t>
                      </a:r>
                      <a:r>
                        <a:rPr kumimoji="0" lang="sl-SI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površina (%)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povprečna n.v. (m)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Dinarski     svet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5706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28.1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579.8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C7F1B668-8890-4390-B0D1-B12DE83A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4811713"/>
            <a:ext cx="67976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/>
              <a:t>Dinarski svet</a:t>
            </a:r>
            <a:r>
              <a:rPr lang="sl-SI" altLang="sl-SI"/>
              <a:t> je ena od štirih geografskih makroregij Slovenije. Razprostira se na zahodnem, južnem in jugovzhodnem delu države.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C2B6D11-01C0-4368-A196-EC15A994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6423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Značilne dinarske kraške planote so Trnovski gozd, Nanos, Snežnik, Bloke, Suha krajina. Kraški pojavi: vrtače, uvale, kraška polja, kraške jame in brezna. Značilna je rodovitna rdeča prst (jerovica).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45B9A6-6AAB-4824-A510-48F78AD1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533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Dinarski svet se deli na dve submakroregiji:</a:t>
            </a:r>
          </a:p>
          <a:p>
            <a:r>
              <a:rPr lang="sl-SI" altLang="sl-SI"/>
              <a:t>visoki dinarski svet in</a:t>
            </a:r>
          </a:p>
          <a:p>
            <a:r>
              <a:rPr lang="sl-SI" altLang="sl-SI"/>
              <a:t>nizki kraški svet.</a:t>
            </a:r>
          </a:p>
          <a:p>
            <a:pPr eaLnBrk="0" hangingPunct="0"/>
            <a:endParaRPr lang="sl-SI" altLang="sl-SI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80F6589-CAA9-4156-99C9-9258D61A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672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AD7586EA-A568-407D-A46B-259BFAA1D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6108700"/>
            <a:ext cx="439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Reka Pivka (ponikalnica)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1357D246-B498-4FDA-BE6D-F8ABC902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025525"/>
            <a:ext cx="34480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7B4A0AF0-895A-496C-8450-593630B4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4838"/>
            <a:ext cx="5651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Apnenecje kamnina, ki jo sestavlja CCCCpretežno kalcijev karbonat (CaCO3).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C5A557C-84FD-499B-B382-7EE3A228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19625"/>
            <a:ext cx="2735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Fliš-mehak kamen.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994B2C0E-AEB0-490B-8656-566BA6C0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775075"/>
            <a:ext cx="32385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8FA0C03-9194-49DC-9B9E-24B9CCC2E1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4475"/>
            <a:ext cx="5957888" cy="72374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Glede na značilnosti se dinarski svet nadalje deli na:</a:t>
            </a:r>
          </a:p>
          <a:p>
            <a:r>
              <a:rPr lang="sl-SI" altLang="sl-SI" sz="1800"/>
              <a:t>Višnjegorska-Turjaška pokrajina</a:t>
            </a:r>
          </a:p>
          <a:p>
            <a:r>
              <a:rPr lang="sl-SI" altLang="sl-SI" sz="1800"/>
              <a:t>Grosupeljsko polje</a:t>
            </a:r>
          </a:p>
          <a:p>
            <a:r>
              <a:rPr lang="sl-SI" altLang="sl-SI" sz="1800"/>
              <a:t>Dolenjsko podolje</a:t>
            </a:r>
          </a:p>
          <a:p>
            <a:r>
              <a:rPr lang="sl-SI" altLang="sl-SI" sz="1800"/>
              <a:t>Suha Krajina</a:t>
            </a:r>
          </a:p>
          <a:p>
            <a:r>
              <a:rPr lang="sl-SI" altLang="sl-SI" sz="1800"/>
              <a:t>Dobropolje</a:t>
            </a:r>
          </a:p>
          <a:p>
            <a:r>
              <a:rPr lang="sl-SI" altLang="sl-SI" sz="1800"/>
              <a:t>Zahodnodolenjsko hribovje</a:t>
            </a:r>
          </a:p>
          <a:p>
            <a:r>
              <a:rPr lang="sl-SI" altLang="sl-SI" sz="1800"/>
              <a:t>Dolini Kolpe in Čabranke</a:t>
            </a:r>
          </a:p>
          <a:p>
            <a:r>
              <a:rPr lang="sl-SI" altLang="sl-SI" sz="1800"/>
              <a:t>Ribniško in Kočevsko polje</a:t>
            </a:r>
          </a:p>
          <a:p>
            <a:r>
              <a:rPr lang="sl-SI" altLang="sl-SI" sz="1800"/>
              <a:t>Velikolaščanska pokrajina</a:t>
            </a:r>
          </a:p>
          <a:p>
            <a:r>
              <a:rPr lang="sl-SI" altLang="sl-SI" sz="1800"/>
              <a:t>Krimsko-Mokrško hribovje</a:t>
            </a:r>
          </a:p>
          <a:p>
            <a:r>
              <a:rPr lang="sl-SI" altLang="sl-SI" sz="1800"/>
              <a:t>Bloška planota</a:t>
            </a:r>
          </a:p>
          <a:p>
            <a:r>
              <a:rPr lang="sl-SI" altLang="sl-SI" sz="1800"/>
              <a:t>Potoško-Goteniško hribovje</a:t>
            </a:r>
          </a:p>
          <a:p>
            <a:r>
              <a:rPr lang="sl-SI" altLang="sl-SI" sz="1800"/>
              <a:t>Rovtarsko hribovje</a:t>
            </a:r>
          </a:p>
          <a:p>
            <a:r>
              <a:rPr lang="sl-SI" altLang="sl-SI" sz="1800"/>
              <a:t>Notranjsko podolje</a:t>
            </a:r>
          </a:p>
          <a:p>
            <a:r>
              <a:rPr lang="sl-SI" altLang="sl-SI" sz="1800"/>
              <a:t>Banjšice</a:t>
            </a:r>
          </a:p>
          <a:p>
            <a:r>
              <a:rPr lang="sl-SI" altLang="sl-SI" sz="1800"/>
              <a:t>Trnovski gozd, Hrušica, Nanos</a:t>
            </a:r>
          </a:p>
          <a:p>
            <a:r>
              <a:rPr lang="sl-SI" altLang="sl-SI" sz="1800"/>
              <a:t>Snežniško hribovje</a:t>
            </a:r>
          </a:p>
          <a:p>
            <a:r>
              <a:rPr lang="sl-SI" altLang="sl-SI" sz="1800"/>
              <a:t>Pivka</a:t>
            </a:r>
          </a:p>
          <a:p>
            <a:r>
              <a:rPr lang="sl-SI" altLang="sl-SI" sz="1800"/>
              <a:t>Prestransko-Senožeško hribovje</a:t>
            </a:r>
          </a:p>
          <a:p>
            <a:pPr eaLnBrk="0" hangingPunct="0"/>
            <a:endParaRPr lang="sl-SI" altLang="sl-SI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CD2A8E8-FA51-4271-A520-35AC75CA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8050"/>
            <a:ext cx="3333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9B318E0-380A-4D10-8C78-ACC95266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194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 Nanos (visoka kraška planota)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E3D1153-BC02-4A7C-80AB-7979F27B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505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3A02C0D8-FC12-4230-9466-29161552F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67400"/>
            <a:ext cx="241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Trnovski gozd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id="{A6327EC2-C42C-41ED-B03A-DC4E2B2E2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023938"/>
            <a:ext cx="33528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800">
                <a:latin typeface="Comic Sans MS" panose="030F0702030302020204" pitchFamily="66" charset="0"/>
              </a:rPr>
              <a:t>Kraške jame</a:t>
            </a:r>
          </a:p>
          <a:p>
            <a:pPr>
              <a:spcBef>
                <a:spcPct val="50000"/>
              </a:spcBef>
            </a:pPr>
            <a:endParaRPr lang="sl-SI" altLang="sl-SI" sz="2800">
              <a:latin typeface="Comic Sans MS" panose="030F0702030302020204" pitchFamily="66" charset="0"/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8C908F8D-0C23-4C78-99AD-968E3DC6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71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D99F7191-2AF3-47C5-A87C-CFDFDAF8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57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F0FD2D3-B33B-464E-AC33-97E8C63EC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0538"/>
            <a:ext cx="67627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altLang="sl-SI" b="1"/>
              <a:t>Podnebje</a:t>
            </a:r>
            <a:endParaRPr lang="sl-SI" altLang="sl-SI"/>
          </a:p>
          <a:p>
            <a:r>
              <a:rPr lang="sl-SI" altLang="sl-SI"/>
              <a:t>Položaj dinarskih planot tvori naravno pregrado med Panonsko nižino in Jadranom, ki sili vlažne zračne mase k dviganju, povzroči na zahodni strani gorstev nadpovprečne količine padavin. Hkrati predstavljajo gorstva tudi mejo med celinskim in sredozemskim podnebjem. Največ padavin je v hladni polovici leta, predvsem novembra, decembra in januarja, najmanj pa julija in avgusta.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E0B4C83-541A-4E8A-B29E-C15F5725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24250"/>
            <a:ext cx="51054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06EB77-0193-4A91-936F-FA9F88F9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71575"/>
            <a:ext cx="38862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49F73DA0-BBB0-4BCD-9AC1-D0DF3E3F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5334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Kraški pršut in vino 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486EFA-8579-46C3-9F20-F3897938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633538"/>
            <a:ext cx="2571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4DA0E330-5197-4E2C-B5EC-B29B05F1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38200"/>
            <a:ext cx="6264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3200">
                <a:latin typeface="Comic Sans MS" panose="030F0702030302020204" pitchFamily="66" charset="0"/>
              </a:rPr>
              <a:t>Človeška ribica-Proteus, je slovenski endemit.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801D0-BDA6-4AF2-BA22-BD472C90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5899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259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Franklin Gothic Book</vt:lpstr>
      <vt:lpstr>Wingdings 2</vt:lpstr>
      <vt:lpstr>Tehnika</vt:lpstr>
      <vt:lpstr>DINARSKI SVET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2019-05-31T08:39:30Z</dcterms:created>
  <dcterms:modified xsi:type="dcterms:W3CDTF">2019-05-31T08:39:30Z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