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71" r:id="rId8"/>
    <p:sldId id="264" r:id="rId9"/>
    <p:sldId id="267" r:id="rId10"/>
    <p:sldId id="268" r:id="rId11"/>
    <p:sldId id="273" r:id="rId12"/>
    <p:sldId id="275" r:id="rId13"/>
    <p:sldId id="276" r:id="rId14"/>
    <p:sldId id="279" r:id="rId15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D8E8FE45-4E54-401A-AE52-CB2EBD11B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37B38-16B1-4E44-9423-48743FCBA748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3809C53-BECF-4F3E-A368-3EAE9E94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D749FCB5-A9D0-448B-8497-9234CE2A1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A9ED0B-4DE2-4C5F-B6E4-B87F14028BD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49375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CB532266-D835-4E31-9F2A-0F8D0A946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28D01-9878-42AF-8A57-AE3A4832B82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9AB4D7E-6671-4C20-B285-066CCAA6A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1EC9AA91-2A32-434C-9941-935E0BC9F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79F02-D5F9-4392-A55B-F7436A79FC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65253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4863023-992C-443C-BA58-51B5996D8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5899A-D8A1-46A0-A719-B5C6C2793EF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93FD7C24-E14D-49FE-944E-0FA17DA6E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AE332D00-548D-48F0-A279-3B4F1259CA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CD2F0F-42E3-4BFC-AD17-052FB6E69AA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2580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5EC76167-24EA-4EB3-8A5F-FA4F45743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2318E-12CC-43F0-85A4-941C8DD78BFA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D983D755-4737-471D-BE7C-38F192346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6C159ACC-7937-4247-ABC4-DE379650F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47AE86-9348-4E0F-BD41-EF4458CE4E2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60838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36519792-9C8A-48F3-9DAE-88D066B94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5731A-51BE-455A-B2A3-9A54C96BF82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B38F683E-CE0A-42DC-B9F3-B38457F30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0C26AEDB-5397-421C-A902-7B641EF6C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687F60-34CF-40CC-AFD1-C8B8DDDB999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4326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B59C735B-5439-45F8-878B-9B744190A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2F7F2-A9B0-455D-B37F-049411C9FF3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72FBD426-3AA9-4C09-9B74-61821FC60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1AA0B603-4582-4DF7-A828-CF945FB03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4FEBC2-E37E-455E-9418-491E1363A1F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405807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3">
            <a:extLst>
              <a:ext uri="{FF2B5EF4-FFF2-40B4-BE49-F238E27FC236}">
                <a16:creationId xmlns:a16="http://schemas.microsoft.com/office/drawing/2014/main" id="{BFD02940-B690-4F01-B37E-AD3CA5095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CA92D-E36A-481A-AB8D-215476C0736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Ograda noge 4">
            <a:extLst>
              <a:ext uri="{FF2B5EF4-FFF2-40B4-BE49-F238E27FC236}">
                <a16:creationId xmlns:a16="http://schemas.microsoft.com/office/drawing/2014/main" id="{8773E92D-04F7-414F-86D2-69457FAAA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Ograda številke diapozitiva 5">
            <a:extLst>
              <a:ext uri="{FF2B5EF4-FFF2-40B4-BE49-F238E27FC236}">
                <a16:creationId xmlns:a16="http://schemas.microsoft.com/office/drawing/2014/main" id="{3BC1208A-8AF4-469F-AB66-23D1455CF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38413F-14AD-474E-B16F-196EA7DA272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95269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3">
            <a:extLst>
              <a:ext uri="{FF2B5EF4-FFF2-40B4-BE49-F238E27FC236}">
                <a16:creationId xmlns:a16="http://schemas.microsoft.com/office/drawing/2014/main" id="{37AAE2FD-DDE3-4BF4-945D-87BB792D1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2AB0AD-A2C4-4347-A48C-DCFAEAB31F4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Ograda noge 4">
            <a:extLst>
              <a:ext uri="{FF2B5EF4-FFF2-40B4-BE49-F238E27FC236}">
                <a16:creationId xmlns:a16="http://schemas.microsoft.com/office/drawing/2014/main" id="{FDF273A2-4C92-4411-9714-92F1C9392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5">
            <a:extLst>
              <a:ext uri="{FF2B5EF4-FFF2-40B4-BE49-F238E27FC236}">
                <a16:creationId xmlns:a16="http://schemas.microsoft.com/office/drawing/2014/main" id="{1AC496DE-F9B8-4890-9FC9-66F300464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9435-F41F-4805-8673-624504F18A4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498305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3">
            <a:extLst>
              <a:ext uri="{FF2B5EF4-FFF2-40B4-BE49-F238E27FC236}">
                <a16:creationId xmlns:a16="http://schemas.microsoft.com/office/drawing/2014/main" id="{B7CF5A42-B381-4AAC-8790-00A0B3AB7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16F4CB-B485-4963-9B65-46246DD5AE1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Ograda noge 4">
            <a:extLst>
              <a:ext uri="{FF2B5EF4-FFF2-40B4-BE49-F238E27FC236}">
                <a16:creationId xmlns:a16="http://schemas.microsoft.com/office/drawing/2014/main" id="{907D44D0-2760-4EC3-8E7E-01E0759E5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Ograda številke diapozitiva 5">
            <a:extLst>
              <a:ext uri="{FF2B5EF4-FFF2-40B4-BE49-F238E27FC236}">
                <a16:creationId xmlns:a16="http://schemas.microsoft.com/office/drawing/2014/main" id="{6743BA4C-E34A-4E41-B92E-653ACF8C58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75A83-22CA-4B33-8BC1-3863A4A3577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98153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A686970E-5770-4D06-8DA9-FD7611917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7D24C-9761-4DDF-88F8-FF5653C2C08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C2F1F112-125B-4122-9FD2-DF8E782A8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1B076F7F-7CB2-4CF6-BBF6-CB52E878D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716249-4859-456E-BCC6-528B33EB7CA1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56275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382671A7-E63F-4C45-92BC-35BCD3524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8ACAB-896D-42D9-AC7E-08D303409B10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1E5D1FB5-CB55-4736-B629-CEEF90CB3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0888B2D7-DADE-4B16-BAAD-3858FA202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03C33B-50A1-45C6-ABD8-848E7A7DF82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32961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naslova 1">
            <a:extLst>
              <a:ext uri="{FF2B5EF4-FFF2-40B4-BE49-F238E27FC236}">
                <a16:creationId xmlns:a16="http://schemas.microsoft.com/office/drawing/2014/main" id="{199F9682-12CE-4AAA-87D0-05F2ECE8438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Ograda besedila 2">
            <a:extLst>
              <a:ext uri="{FF2B5EF4-FFF2-40B4-BE49-F238E27FC236}">
                <a16:creationId xmlns:a16="http://schemas.microsoft.com/office/drawing/2014/main" id="{C133485F-B333-40C5-A93A-4DACBDE2D02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4" name="Ograda datuma 3">
            <a:extLst>
              <a:ext uri="{FF2B5EF4-FFF2-40B4-BE49-F238E27FC236}">
                <a16:creationId xmlns:a16="http://schemas.microsoft.com/office/drawing/2014/main" id="{E4B0BE15-4E48-4A6F-B329-23ABBA9101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C3732F5-2830-456C-9DF9-B55B3BB79F64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Ograda noge 4">
            <a:extLst>
              <a:ext uri="{FF2B5EF4-FFF2-40B4-BE49-F238E27FC236}">
                <a16:creationId xmlns:a16="http://schemas.microsoft.com/office/drawing/2014/main" id="{1741F448-E1FA-4760-BCD7-66AE84405D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Ograda številke diapozitiva 5">
            <a:extLst>
              <a:ext uri="{FF2B5EF4-FFF2-40B4-BE49-F238E27FC236}">
                <a16:creationId xmlns:a16="http://schemas.microsoft.com/office/drawing/2014/main" id="{3A9D3355-51B2-4226-8018-153B59EB3A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FC4A56D-FB6B-4CCF-BA85-B285B02D97C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>
            <a:extLst>
              <a:ext uri="{FF2B5EF4-FFF2-40B4-BE49-F238E27FC236}">
                <a16:creationId xmlns:a16="http://schemas.microsoft.com/office/drawing/2014/main" id="{126711EA-F933-4381-8346-0AF7751C8B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2938" y="0"/>
            <a:ext cx="7772400" cy="1470025"/>
          </a:xfrm>
        </p:spPr>
        <p:txBody>
          <a:bodyPr/>
          <a:lstStyle/>
          <a:p>
            <a:r>
              <a:rPr lang="sl-SI" altLang="sl-SI" b="1" i="1" u="sng">
                <a:solidFill>
                  <a:srgbClr val="FF0000"/>
                </a:solidFill>
                <a:latin typeface="Algerian" panose="04020705040A02060702" pitchFamily="82" charset="0"/>
              </a:rPr>
              <a:t>DOMŽALE</a:t>
            </a:r>
          </a:p>
        </p:txBody>
      </p:sp>
      <p:pic>
        <p:nvPicPr>
          <p:cNvPr id="2051" name="Picture 2" descr="300px-Obcine_Slovenija_2006_Domzale">
            <a:extLst>
              <a:ext uri="{FF2B5EF4-FFF2-40B4-BE49-F238E27FC236}">
                <a16:creationId xmlns:a16="http://schemas.microsoft.com/office/drawing/2014/main" id="{14D22401-83FC-4EFC-AA41-33FABDF2FE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143000"/>
            <a:ext cx="4857750" cy="317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PoljeZBesedilom 5">
            <a:extLst>
              <a:ext uri="{FF2B5EF4-FFF2-40B4-BE49-F238E27FC236}">
                <a16:creationId xmlns:a16="http://schemas.microsoft.com/office/drawing/2014/main" id="{20A66A64-5EBE-4CBA-886E-3141C6F6D6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0" y="3286125"/>
            <a:ext cx="2000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 i="1">
                <a:solidFill>
                  <a:srgbClr val="00B050"/>
                </a:solidFill>
                <a:latin typeface="Forte" panose="03060902040502070203" pitchFamily="66" charset="0"/>
              </a:rPr>
              <a:t>DOMŽALE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slov 1">
            <a:extLst>
              <a:ext uri="{FF2B5EF4-FFF2-40B4-BE49-F238E27FC236}">
                <a16:creationId xmlns:a16="http://schemas.microsoft.com/office/drawing/2014/main" id="{213E8C8C-DAC2-4B63-9BB0-E56C78952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solidFill>
                  <a:srgbClr val="FF0000"/>
                </a:solidFill>
                <a:latin typeface="Algerian" panose="04020705040A02060702" pitchFamily="82" charset="0"/>
              </a:rPr>
              <a:t>GOZDARSTVO</a:t>
            </a:r>
          </a:p>
        </p:txBody>
      </p:sp>
      <p:sp>
        <p:nvSpPr>
          <p:cNvPr id="11267" name="Ograda vsebine 2">
            <a:extLst>
              <a:ext uri="{FF2B5EF4-FFF2-40B4-BE49-F238E27FC236}">
                <a16:creationId xmlns:a16="http://schemas.microsoft.com/office/drawing/2014/main" id="{0FCE6531-9D7D-44EE-9C0F-011035E3F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Broadway" panose="04040905080002020502" pitchFamily="82" charset="0"/>
              </a:rPr>
              <a:t>LESNA INDUSTRIJA:Zora Domžale z.o.o.</a:t>
            </a:r>
          </a:p>
        </p:txBody>
      </p:sp>
      <p:pic>
        <p:nvPicPr>
          <p:cNvPr id="11268" name="Slika 54" descr="http://www.zora.si/images/lokacija/1b.jpg">
            <a:extLst>
              <a:ext uri="{FF2B5EF4-FFF2-40B4-BE49-F238E27FC236}">
                <a16:creationId xmlns:a16="http://schemas.microsoft.com/office/drawing/2014/main" id="{E5866C6C-EF0B-4730-AD1F-E46C481B1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2357438"/>
            <a:ext cx="5391150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PoljeZBesedilom 4">
            <a:extLst>
              <a:ext uri="{FF2B5EF4-FFF2-40B4-BE49-F238E27FC236}">
                <a16:creationId xmlns:a16="http://schemas.microsoft.com/office/drawing/2014/main" id="{2E232985-9D04-4B2E-9EFD-E6F78BB37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334125"/>
            <a:ext cx="3332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>
                <a:solidFill>
                  <a:srgbClr val="00B050"/>
                </a:solidFill>
                <a:latin typeface="Forte" panose="03060902040502070203" pitchFamily="66" charset="0"/>
              </a:rPr>
              <a:t>Zora  Domžale z.o.o.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slov 1">
            <a:extLst>
              <a:ext uri="{FF2B5EF4-FFF2-40B4-BE49-F238E27FC236}">
                <a16:creationId xmlns:a16="http://schemas.microsoft.com/office/drawing/2014/main" id="{85B4A954-3D54-4333-938B-508549CA2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solidFill>
                  <a:srgbClr val="FF0000"/>
                </a:solidFill>
                <a:latin typeface="Algerian" panose="04020705040A02060702" pitchFamily="82" charset="0"/>
              </a:rPr>
              <a:t>industrija</a:t>
            </a:r>
          </a:p>
        </p:txBody>
      </p:sp>
      <p:sp>
        <p:nvSpPr>
          <p:cNvPr id="12291" name="Ograda vsebine 2">
            <a:extLst>
              <a:ext uri="{FF2B5EF4-FFF2-40B4-BE49-F238E27FC236}">
                <a16:creationId xmlns:a16="http://schemas.microsoft.com/office/drawing/2014/main" id="{0FD80270-1D78-4F0D-BC37-A2A88C6B5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Broadway" panose="04040905080002020502" pitchFamily="82" charset="0"/>
              </a:rPr>
              <a:t>Tovarna slamnikarstva</a:t>
            </a:r>
          </a:p>
          <a:p>
            <a:r>
              <a:rPr lang="sl-SI" altLang="sl-SI">
                <a:latin typeface="Broadway" panose="04040905080002020502" pitchFamily="82" charset="0"/>
              </a:rPr>
              <a:t>Trgovine</a:t>
            </a:r>
          </a:p>
          <a:p>
            <a:r>
              <a:rPr lang="sl-SI" altLang="sl-SI">
                <a:latin typeface="Broadway" panose="04040905080002020502" pitchFamily="82" charset="0"/>
              </a:rPr>
              <a:t>Kemična industrija</a:t>
            </a:r>
          </a:p>
          <a:p>
            <a:r>
              <a:rPr lang="sl-SI" altLang="sl-SI">
                <a:latin typeface="Broadway" panose="04040905080002020502" pitchFamily="82" charset="0"/>
              </a:rPr>
              <a:t>Tekstilna industrija</a:t>
            </a:r>
          </a:p>
          <a:p>
            <a:r>
              <a:rPr lang="sl-SI" altLang="sl-SI">
                <a:latin typeface="Broadway" panose="04040905080002020502" pitchFamily="82" charset="0"/>
              </a:rPr>
              <a:t>Obrtna dejavnost</a:t>
            </a:r>
          </a:p>
        </p:txBody>
      </p:sp>
      <p:pic>
        <p:nvPicPr>
          <p:cNvPr id="4" name="Slika 57" descr="http://www.kamra.si/Data/0000019_2.jpg">
            <a:extLst>
              <a:ext uri="{FF2B5EF4-FFF2-40B4-BE49-F238E27FC236}">
                <a16:creationId xmlns:a16="http://schemas.microsoft.com/office/drawing/2014/main" id="{9C5AA9DE-3EDA-4377-96EB-2233E2E45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0"/>
            <a:ext cx="7000875" cy="445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59473C8F-804D-49C1-B737-9E2FFAE9EE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2938" y="4500563"/>
            <a:ext cx="818356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>
                <a:solidFill>
                  <a:srgbClr val="00B050"/>
                </a:solidFill>
                <a:latin typeface="Forte" panose="03060902040502070203" pitchFamily="66" charset="0"/>
              </a:rPr>
              <a:t>SLAMNIKARSKA  TOVARNA  NA  RAZGLEDNICI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slov 1">
            <a:extLst>
              <a:ext uri="{FF2B5EF4-FFF2-40B4-BE49-F238E27FC236}">
                <a16:creationId xmlns:a16="http://schemas.microsoft.com/office/drawing/2014/main" id="{19FDF850-C92A-4FB2-8FE0-7E543CE2B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solidFill>
                  <a:srgbClr val="FF0000"/>
                </a:solidFill>
                <a:latin typeface="Algerian" panose="04020705040A02060702" pitchFamily="82" charset="0"/>
              </a:rPr>
              <a:t>PROMET</a:t>
            </a:r>
          </a:p>
        </p:txBody>
      </p:sp>
      <p:sp>
        <p:nvSpPr>
          <p:cNvPr id="13315" name="Ograda vsebine 2">
            <a:extLst>
              <a:ext uri="{FF2B5EF4-FFF2-40B4-BE49-F238E27FC236}">
                <a16:creationId xmlns:a16="http://schemas.microsoft.com/office/drawing/2014/main" id="{F19CD78F-756D-4DF6-A5CD-C77EAA370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Broadway" panose="04040905080002020502" pitchFamily="82" charset="0"/>
              </a:rPr>
              <a:t>ŽELEŽNIŠKA POSTAJA</a:t>
            </a:r>
          </a:p>
          <a:p>
            <a:r>
              <a:rPr lang="sl-SI" altLang="sl-SI">
                <a:latin typeface="Broadway" panose="04040905080002020502" pitchFamily="82" charset="0"/>
              </a:rPr>
              <a:t>AVTOBUSNA POSTAJA</a:t>
            </a:r>
          </a:p>
          <a:p>
            <a:r>
              <a:rPr lang="sl-SI" altLang="sl-SI">
                <a:latin typeface="Broadway" panose="04040905080002020502" pitchFamily="82" charset="0"/>
              </a:rPr>
              <a:t>ŠTAJERSKA AVTOCESTA</a:t>
            </a:r>
          </a:p>
          <a:p>
            <a:r>
              <a:rPr lang="sl-SI" altLang="sl-SI">
                <a:latin typeface="Broadway" panose="04040905080002020502" pitchFamily="82" charset="0"/>
              </a:rPr>
              <a:t>LETALIŠČE JOŽETA PUČNIKA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slov 1">
            <a:extLst>
              <a:ext uri="{FF2B5EF4-FFF2-40B4-BE49-F238E27FC236}">
                <a16:creationId xmlns:a16="http://schemas.microsoft.com/office/drawing/2014/main" id="{310DE45D-53D8-4D2A-A8BE-E71FDE864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solidFill>
                  <a:srgbClr val="FF0000"/>
                </a:solidFill>
                <a:latin typeface="Algerian" panose="04020705040A02060702" pitchFamily="82" charset="0"/>
              </a:rPr>
              <a:t>TURIZEM</a:t>
            </a:r>
          </a:p>
        </p:txBody>
      </p:sp>
      <p:sp>
        <p:nvSpPr>
          <p:cNvPr id="14339" name="Ograda vsebine 2">
            <a:extLst>
              <a:ext uri="{FF2B5EF4-FFF2-40B4-BE49-F238E27FC236}">
                <a16:creationId xmlns:a16="http://schemas.microsoft.com/office/drawing/2014/main" id="{650CAD50-4B98-4CBB-82C3-3C918A837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Broadway" panose="04040905080002020502" pitchFamily="82" charset="0"/>
              </a:rPr>
              <a:t>MENAČNIKOVA HIŠA</a:t>
            </a:r>
            <a:endParaRPr lang="sl-SI" altLang="sl-SI">
              <a:latin typeface="Harrington" panose="04040505050002020702" pitchFamily="82" charset="0"/>
            </a:endParaRPr>
          </a:p>
          <a:p>
            <a:r>
              <a:rPr lang="sl-SI" altLang="sl-SI">
                <a:latin typeface="Broadway" panose="04040905080002020502" pitchFamily="82" charset="0"/>
              </a:rPr>
              <a:t>ARBORETUM VOLČJI POTOK</a:t>
            </a:r>
          </a:p>
          <a:p>
            <a:r>
              <a:rPr lang="sl-SI" altLang="sl-SI">
                <a:latin typeface="Broadway" panose="04040905080002020502" pitchFamily="82" charset="0"/>
              </a:rPr>
              <a:t>PARKI V DOMŽALAH</a:t>
            </a:r>
            <a:endParaRPr lang="sl-SI" altLang="sl-SI">
              <a:latin typeface="Harrington" panose="04040505050002020702" pitchFamily="82" charset="0"/>
            </a:endParaRPr>
          </a:p>
          <a:p>
            <a:r>
              <a:rPr lang="sl-SI" altLang="sl-SI">
                <a:latin typeface="Broadway" panose="04040905080002020502" pitchFamily="82" charset="0"/>
              </a:rPr>
              <a:t>GRADOVI NA DOMŽALSKEM</a:t>
            </a:r>
          </a:p>
          <a:p>
            <a:r>
              <a:rPr lang="sl-SI" altLang="sl-SI">
                <a:latin typeface="Broadway" panose="04040905080002020502" pitchFamily="82" charset="0"/>
              </a:rPr>
              <a:t>KRAŠKE JAME</a:t>
            </a:r>
            <a:endParaRPr lang="sl-SI" altLang="sl-SI">
              <a:latin typeface="Harrington" panose="04040505050002020702" pitchFamily="82" charset="0"/>
            </a:endParaRPr>
          </a:p>
          <a:p>
            <a:r>
              <a:rPr lang="sl-SI" altLang="sl-SI">
                <a:latin typeface="Broadway" panose="04040905080002020502" pitchFamily="82" charset="0"/>
              </a:rPr>
              <a:t>CERKEV SVETEGA MOHORJA IN FORTUNATA</a:t>
            </a:r>
          </a:p>
          <a:p>
            <a:endParaRPr lang="sl-SI" altLang="sl-SI">
              <a:latin typeface="Broadway" panose="04040905080002020502" pitchFamily="82" charset="0"/>
            </a:endParaRPr>
          </a:p>
        </p:txBody>
      </p:sp>
      <p:pic>
        <p:nvPicPr>
          <p:cNvPr id="4" name="Picture 2" descr="220px-Stavba">
            <a:extLst>
              <a:ext uri="{FF2B5EF4-FFF2-40B4-BE49-F238E27FC236}">
                <a16:creationId xmlns:a16="http://schemas.microsoft.com/office/drawing/2014/main" id="{8491117B-A5B4-4A5E-9889-91B3085155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95888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PoljeZBesedilom 4">
            <a:extLst>
              <a:ext uri="{FF2B5EF4-FFF2-40B4-BE49-F238E27FC236}">
                <a16:creationId xmlns:a16="http://schemas.microsoft.com/office/drawing/2014/main" id="{67EB42E4-FB0C-4554-8EEA-BE8E50B998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3929063"/>
            <a:ext cx="4089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>
                <a:solidFill>
                  <a:srgbClr val="00B050"/>
                </a:solidFill>
                <a:latin typeface="Forte" panose="03060902040502070203" pitchFamily="66" charset="0"/>
              </a:rPr>
              <a:t>MENAČNIKOVA  HIŠA</a:t>
            </a:r>
          </a:p>
        </p:txBody>
      </p:sp>
      <p:pic>
        <p:nvPicPr>
          <p:cNvPr id="6" name="Picture 3" descr="220px-SvMohorFortunat-Groblje">
            <a:extLst>
              <a:ext uri="{FF2B5EF4-FFF2-40B4-BE49-F238E27FC236}">
                <a16:creationId xmlns:a16="http://schemas.microsoft.com/office/drawing/2014/main" id="{46216D3A-9EA8-43EC-85DC-B843745D07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1257300"/>
            <a:ext cx="4000500" cy="560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oljeZBesedilom 6">
            <a:extLst>
              <a:ext uri="{FF2B5EF4-FFF2-40B4-BE49-F238E27FC236}">
                <a16:creationId xmlns:a16="http://schemas.microsoft.com/office/drawing/2014/main" id="{4C2A9EBC-B5A1-438B-953D-2E952E720B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4313" y="1000125"/>
            <a:ext cx="38496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>
                <a:solidFill>
                  <a:srgbClr val="00B050"/>
                </a:solidFill>
                <a:latin typeface="Forte" panose="03060902040502070203" pitchFamily="66" charset="0"/>
              </a:rPr>
              <a:t>GROBELJSKA  CERKEV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slov 1">
            <a:extLst>
              <a:ext uri="{FF2B5EF4-FFF2-40B4-BE49-F238E27FC236}">
                <a16:creationId xmlns:a16="http://schemas.microsoft.com/office/drawing/2014/main" id="{E9AB4F24-FA75-495B-9200-10EEC0CF3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solidFill>
                  <a:srgbClr val="FF0000"/>
                </a:solidFill>
                <a:latin typeface="Algerian" panose="04020705040A02060702" pitchFamily="82" charset="0"/>
              </a:rPr>
              <a:t>ZANIMIVOSTI</a:t>
            </a:r>
          </a:p>
        </p:txBody>
      </p:sp>
      <p:sp>
        <p:nvSpPr>
          <p:cNvPr id="15363" name="Ograda vsebine 2">
            <a:extLst>
              <a:ext uri="{FF2B5EF4-FFF2-40B4-BE49-F238E27FC236}">
                <a16:creationId xmlns:a16="http://schemas.microsoft.com/office/drawing/2014/main" id="{9C1510E3-31F2-423A-8CB8-36449888A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Broadway" panose="04040905080002020502" pitchFamily="82" charset="0"/>
              </a:rPr>
              <a:t>ŠPORTNO MESTO</a:t>
            </a:r>
          </a:p>
          <a:p>
            <a:r>
              <a:rPr lang="sl-SI" altLang="sl-SI">
                <a:latin typeface="Broadway" panose="04040905080002020502" pitchFamily="82" charset="0"/>
              </a:rPr>
              <a:t>ŠPORTNI PARK</a:t>
            </a:r>
          </a:p>
          <a:p>
            <a:r>
              <a:rPr lang="sl-SI" altLang="sl-SI">
                <a:latin typeface="Broadway" panose="04040905080002020502" pitchFamily="82" charset="0"/>
              </a:rPr>
              <a:t>RADIO HIT</a:t>
            </a:r>
          </a:p>
          <a:p>
            <a:r>
              <a:rPr lang="sl-SI" altLang="sl-SI">
                <a:latin typeface="Broadway" panose="04040905080002020502" pitchFamily="82" charset="0"/>
              </a:rPr>
              <a:t>ZNANE OSEBNOSTI</a:t>
            </a:r>
          </a:p>
          <a:p>
            <a:r>
              <a:rPr lang="sl-SI" altLang="sl-SI">
                <a:latin typeface="Broadway" panose="04040905080002020502" pitchFamily="82" charset="0"/>
              </a:rPr>
              <a:t>GLASBENA SKUPINA GAMSI</a:t>
            </a:r>
          </a:p>
          <a:p>
            <a:r>
              <a:rPr lang="sl-SI" altLang="sl-SI">
                <a:latin typeface="Broadway" panose="04040905080002020502" pitchFamily="82" charset="0"/>
              </a:rPr>
              <a:t>GLASBENA SKUPINA MLADI  GAMSI</a:t>
            </a:r>
          </a:p>
          <a:p>
            <a:endParaRPr lang="sl-SI" altLang="sl-SI">
              <a:latin typeface="Broadway" panose="04040905080002020502" pitchFamily="82" charset="0"/>
            </a:endParaRPr>
          </a:p>
          <a:p>
            <a:endParaRPr lang="sl-SI" altLang="sl-SI">
              <a:latin typeface="Broadway" panose="04040905080002020502" pitchFamily="82" charset="0"/>
            </a:endParaRPr>
          </a:p>
        </p:txBody>
      </p:sp>
      <p:pic>
        <p:nvPicPr>
          <p:cNvPr id="4" name="Picture 2" descr="1Gamsi1">
            <a:extLst>
              <a:ext uri="{FF2B5EF4-FFF2-40B4-BE49-F238E27FC236}">
                <a16:creationId xmlns:a16="http://schemas.microsoft.com/office/drawing/2014/main" id="{0EF9C3A4-9791-4341-8BF2-34D0B7410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428625"/>
            <a:ext cx="7631113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 descr="ANd9GcQp0p72d4ugqpvCYnWMSczc-5uUHcNnqunhGR0RLZ3wlGRxcSrmtQ">
            <a:extLst>
              <a:ext uri="{FF2B5EF4-FFF2-40B4-BE49-F238E27FC236}">
                <a16:creationId xmlns:a16="http://schemas.microsoft.com/office/drawing/2014/main" id="{B4BD87C6-BEBD-4E67-884E-32148330D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188" y="357188"/>
            <a:ext cx="4772025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slov 1">
            <a:extLst>
              <a:ext uri="{FF2B5EF4-FFF2-40B4-BE49-F238E27FC236}">
                <a16:creationId xmlns:a16="http://schemas.microsoft.com/office/drawing/2014/main" id="{F874DBA8-80E2-4D15-A881-7391C7E3B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solidFill>
                  <a:srgbClr val="FF0000"/>
                </a:solidFill>
                <a:latin typeface="Algerian" panose="04020705040A02060702" pitchFamily="82" charset="0"/>
              </a:rPr>
              <a:t>OSNOVNI  PODATKI</a:t>
            </a:r>
          </a:p>
        </p:txBody>
      </p:sp>
      <p:sp>
        <p:nvSpPr>
          <p:cNvPr id="3075" name="Ograda vsebine 4">
            <a:extLst>
              <a:ext uri="{FF2B5EF4-FFF2-40B4-BE49-F238E27FC236}">
                <a16:creationId xmlns:a16="http://schemas.microsoft.com/office/drawing/2014/main" id="{7038F36A-AF11-43D4-9929-E5B9357FB8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b="1">
                <a:latin typeface="Broadway" panose="04040905080002020502" pitchFamily="82" charset="0"/>
              </a:rPr>
              <a:t>DRŽAVA:</a:t>
            </a:r>
            <a:r>
              <a:rPr lang="sl-SI" altLang="sl-SI" b="1">
                <a:latin typeface="Harrington" panose="04040505050002020702" pitchFamily="82" charset="0"/>
              </a:rPr>
              <a:t>Slovenija</a:t>
            </a:r>
          </a:p>
          <a:p>
            <a:r>
              <a:rPr lang="sl-SI" altLang="sl-SI" b="1">
                <a:latin typeface="Broadway" panose="04040905080002020502" pitchFamily="82" charset="0"/>
              </a:rPr>
              <a:t>POKRAJINA:</a:t>
            </a:r>
            <a:r>
              <a:rPr lang="sl-SI" altLang="sl-SI" b="1">
                <a:latin typeface="Harrington" panose="04040505050002020702" pitchFamily="82" charset="0"/>
              </a:rPr>
              <a:t>Gorenjska</a:t>
            </a:r>
          </a:p>
          <a:p>
            <a:r>
              <a:rPr lang="sl-SI" altLang="sl-SI" b="1">
                <a:latin typeface="Broadway" panose="04040905080002020502" pitchFamily="82" charset="0"/>
              </a:rPr>
              <a:t>Župan:</a:t>
            </a:r>
            <a:r>
              <a:rPr lang="sl-SI" altLang="sl-SI" b="1">
                <a:latin typeface="Harrington" panose="04040505050002020702" pitchFamily="82" charset="0"/>
              </a:rPr>
              <a:t>Toni Dragar</a:t>
            </a:r>
          </a:p>
          <a:p>
            <a:r>
              <a:rPr lang="sl-SI" altLang="sl-SI" b="1">
                <a:latin typeface="Broadway" panose="04040905080002020502" pitchFamily="82" charset="0"/>
              </a:rPr>
              <a:t>Mestna občina:</a:t>
            </a:r>
            <a:r>
              <a:rPr lang="sl-SI" altLang="sl-SI" b="1">
                <a:latin typeface="Harrington" panose="04040505050002020702" pitchFamily="82" charset="0"/>
              </a:rPr>
              <a:t>1230</a:t>
            </a:r>
          </a:p>
          <a:p>
            <a:r>
              <a:rPr lang="sl-SI" altLang="sl-SI" b="1">
                <a:latin typeface="Broadway" panose="04040905080002020502" pitchFamily="82" charset="0"/>
              </a:rPr>
              <a:t>Prebivalstvo-mesto:</a:t>
            </a:r>
            <a:r>
              <a:rPr lang="sl-SI" altLang="sl-SI" b="1">
                <a:latin typeface="Harrington" panose="04040505050002020702" pitchFamily="82" charset="0"/>
              </a:rPr>
              <a:t>14960</a:t>
            </a:r>
          </a:p>
          <a:p>
            <a:r>
              <a:rPr lang="sl-SI" altLang="sl-SI" b="1">
                <a:latin typeface="Broadway" panose="04040905080002020502" pitchFamily="82" charset="0"/>
              </a:rPr>
              <a:t>Prebivalstvo-gostota:</a:t>
            </a:r>
            <a:r>
              <a:rPr lang="sl-SI" altLang="sl-SI" b="1">
                <a:latin typeface="Harrington" panose="04040505050002020702" pitchFamily="82" charset="0"/>
              </a:rPr>
              <a:t>435/km²</a:t>
            </a:r>
          </a:p>
          <a:p>
            <a:endParaRPr lang="sl-SI" altLang="sl-SI" b="1">
              <a:latin typeface="Broadway" panose="04040905080002020502" pitchFamily="8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slov 1">
            <a:extLst>
              <a:ext uri="{FF2B5EF4-FFF2-40B4-BE49-F238E27FC236}">
                <a16:creationId xmlns:a16="http://schemas.microsoft.com/office/drawing/2014/main" id="{07307B27-E458-4169-A8A6-4D095B758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4099" name="Ograda vsebine 2">
            <a:extLst>
              <a:ext uri="{FF2B5EF4-FFF2-40B4-BE49-F238E27FC236}">
                <a16:creationId xmlns:a16="http://schemas.microsoft.com/office/drawing/2014/main" id="{F92BE8E7-1896-4E71-BDF5-A8C67B0E1D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Broadway" panose="04040905080002020502" pitchFamily="82" charset="0"/>
              </a:rPr>
              <a:t>GRB:</a:t>
            </a:r>
            <a:endParaRPr lang="sl-SI" altLang="sl-SI"/>
          </a:p>
          <a:p>
            <a:pPr>
              <a:buFont typeface="Arial" panose="020B0604020202020204" pitchFamily="34" charset="0"/>
              <a:buNone/>
            </a:pPr>
            <a:endParaRPr lang="sl-SI" altLang="sl-SI">
              <a:latin typeface="Broadway" panose="04040905080002020502" pitchFamily="82" charset="0"/>
            </a:endParaRPr>
          </a:p>
          <a:p>
            <a:pPr>
              <a:buFont typeface="Arial" panose="020B0604020202020204" pitchFamily="34" charset="0"/>
              <a:buNone/>
            </a:pPr>
            <a:endParaRPr lang="sl-SI" altLang="sl-SI">
              <a:latin typeface="Broadway" panose="04040905080002020502" pitchFamily="82" charset="0"/>
            </a:endParaRPr>
          </a:p>
          <a:p>
            <a:pPr>
              <a:buFont typeface="Arial" panose="020B0604020202020204" pitchFamily="34" charset="0"/>
              <a:buNone/>
            </a:pPr>
            <a:endParaRPr lang="sl-SI" altLang="sl-SI">
              <a:latin typeface="Broadway" panose="04040905080002020502" pitchFamily="82" charset="0"/>
            </a:endParaRPr>
          </a:p>
          <a:p>
            <a:r>
              <a:rPr lang="sl-SI" altLang="sl-SI">
                <a:latin typeface="Broadway" panose="04040905080002020502" pitchFamily="82" charset="0"/>
              </a:rPr>
              <a:t>VZDEVEK:</a:t>
            </a:r>
            <a:r>
              <a:rPr lang="sl-SI" altLang="sl-SI">
                <a:latin typeface="Harrington" panose="04040505050002020702" pitchFamily="82" charset="0"/>
              </a:rPr>
              <a:t>’’satelitsko’’mesto     ‘’športno’’mesto</a:t>
            </a:r>
            <a:endParaRPr lang="sl-SI" altLang="sl-SI">
              <a:latin typeface="Broadway" panose="04040905080002020502" pitchFamily="82" charset="0"/>
            </a:endParaRPr>
          </a:p>
          <a:p>
            <a:r>
              <a:rPr lang="sl-SI" altLang="sl-SI">
                <a:latin typeface="Broadway" panose="04040905080002020502" pitchFamily="82" charset="0"/>
              </a:rPr>
              <a:t>GESLO:</a:t>
            </a:r>
            <a:r>
              <a:rPr lang="sl-SI" altLang="sl-SI">
                <a:latin typeface="Harrington" panose="04040505050002020702" pitchFamily="82" charset="0"/>
              </a:rPr>
              <a:t>Kjer hotenja zmagujejo!</a:t>
            </a:r>
            <a:endParaRPr lang="sl-SI" altLang="sl-SI">
              <a:latin typeface="Broadway" panose="04040905080002020502" pitchFamily="82" charset="0"/>
            </a:endParaRPr>
          </a:p>
          <a:p>
            <a:pPr>
              <a:buFont typeface="Arial" panose="020B0604020202020204" pitchFamily="34" charset="0"/>
              <a:buNone/>
            </a:pPr>
            <a:endParaRPr lang="sl-SI" altLang="sl-SI">
              <a:latin typeface="Broadway" panose="04040905080002020502" pitchFamily="82" charset="0"/>
            </a:endParaRPr>
          </a:p>
        </p:txBody>
      </p:sp>
      <p:pic>
        <p:nvPicPr>
          <p:cNvPr id="4100" name="Slika 3" descr="http://upload.wikimedia.org/wikipedia/sl/0/07/Ob%C4%8Dina_Dom%C5%BEale_grb.gif">
            <a:extLst>
              <a:ext uri="{FF2B5EF4-FFF2-40B4-BE49-F238E27FC236}">
                <a16:creationId xmlns:a16="http://schemas.microsoft.com/office/drawing/2014/main" id="{EE639DA4-E7A2-4FF5-9639-C568BDAF1E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643063"/>
            <a:ext cx="169545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Raven puščični konektor 5">
            <a:extLst>
              <a:ext uri="{FF2B5EF4-FFF2-40B4-BE49-F238E27FC236}">
                <a16:creationId xmlns:a16="http://schemas.microsoft.com/office/drawing/2014/main" id="{7570E7DC-C153-40D8-8094-D3A5893A2FD7}"/>
              </a:ext>
            </a:extLst>
          </p:cNvPr>
          <p:cNvCxnSpPr/>
          <p:nvPr/>
        </p:nvCxnSpPr>
        <p:spPr>
          <a:xfrm>
            <a:off x="6215063" y="4286250"/>
            <a:ext cx="5000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slov 1">
            <a:extLst>
              <a:ext uri="{FF2B5EF4-FFF2-40B4-BE49-F238E27FC236}">
                <a16:creationId xmlns:a16="http://schemas.microsoft.com/office/drawing/2014/main" id="{2AF3C88F-1969-4716-9F76-746181EA6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solidFill>
                  <a:srgbClr val="FF0000"/>
                </a:solidFill>
                <a:latin typeface="Algerian" panose="04020705040A02060702" pitchFamily="82" charset="0"/>
              </a:rPr>
              <a:t>LEGA</a:t>
            </a:r>
          </a:p>
        </p:txBody>
      </p:sp>
      <p:sp>
        <p:nvSpPr>
          <p:cNvPr id="5123" name="Ograda vsebine 2">
            <a:extLst>
              <a:ext uri="{FF2B5EF4-FFF2-40B4-BE49-F238E27FC236}">
                <a16:creationId xmlns:a16="http://schemas.microsoft.com/office/drawing/2014/main" id="{25701FE1-596C-4367-BC92-3741028F1B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Harrington" panose="04040505050002020702" pitchFamily="82" charset="0"/>
              </a:rPr>
              <a:t>Kamniško-mengeško polje</a:t>
            </a:r>
          </a:p>
          <a:p>
            <a:r>
              <a:rPr lang="sl-SI" altLang="sl-SI">
                <a:latin typeface="Harrington" panose="04040505050002020702" pitchFamily="82" charset="0"/>
              </a:rPr>
              <a:t>Ljubljanska kotlina</a:t>
            </a:r>
          </a:p>
          <a:p>
            <a:r>
              <a:rPr lang="sl-SI" altLang="sl-SI">
                <a:latin typeface="Harrington" panose="04040505050002020702" pitchFamily="82" charset="0"/>
              </a:rPr>
              <a:t>Mengeš,Moravče,Lukovica pri Domžalah,Trzin</a:t>
            </a:r>
          </a:p>
          <a:p>
            <a:r>
              <a:rPr lang="sl-SI" altLang="sl-SI">
                <a:latin typeface="Broadway" panose="04040905080002020502" pitchFamily="82" charset="0"/>
              </a:rPr>
              <a:t>NADMORSKA VIŠINA MESTA:</a:t>
            </a:r>
            <a:r>
              <a:rPr lang="sl-SI" altLang="sl-SI">
                <a:latin typeface="Harrington" panose="04040505050002020702" pitchFamily="82" charset="0"/>
              </a:rPr>
              <a:t>304 m</a:t>
            </a:r>
            <a:endParaRPr lang="sl-SI" altLang="sl-SI">
              <a:latin typeface="Broadway" panose="04040905080002020502" pitchFamily="82" charset="0"/>
            </a:endParaRPr>
          </a:p>
          <a:p>
            <a:r>
              <a:rPr lang="sl-SI" altLang="sl-SI">
                <a:latin typeface="Broadway" panose="04040905080002020502" pitchFamily="82" charset="0"/>
              </a:rPr>
              <a:t>NADMORSKA VIŠINA MESTNEGA GRIČA ŠUMBERKA:</a:t>
            </a:r>
            <a:r>
              <a:rPr lang="sl-SI" altLang="sl-SI">
                <a:latin typeface="Harrington" panose="04040505050002020702" pitchFamily="82" charset="0"/>
              </a:rPr>
              <a:t>358 m</a:t>
            </a:r>
            <a:endParaRPr lang="sl-SI" altLang="sl-SI">
              <a:latin typeface="Broadway" panose="04040905080002020502" pitchFamily="82" charset="0"/>
            </a:endParaRPr>
          </a:p>
        </p:txBody>
      </p:sp>
      <p:pic>
        <p:nvPicPr>
          <p:cNvPr id="5" name="Slika 34" descr="http://www.slovenia.info/pictures%5Ctown%5C1%5C2006%5CPanorama_Sa_Kozjeka_121979.jpg">
            <a:extLst>
              <a:ext uri="{FF2B5EF4-FFF2-40B4-BE49-F238E27FC236}">
                <a16:creationId xmlns:a16="http://schemas.microsoft.com/office/drawing/2014/main" id="{43BA1080-61EF-4E76-8089-271873EB5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357188"/>
            <a:ext cx="8215312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DDCE57B7-9708-46BF-936D-4299A366D9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8688" y="5429250"/>
            <a:ext cx="65722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 i="1">
                <a:solidFill>
                  <a:srgbClr val="00B050"/>
                </a:solidFill>
                <a:latin typeface="Forte" panose="03060902040502070203" pitchFamily="66" charset="0"/>
              </a:rPr>
              <a:t>MESTNI  GRIČ  ŠUMBERK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slov 1">
            <a:extLst>
              <a:ext uri="{FF2B5EF4-FFF2-40B4-BE49-F238E27FC236}">
                <a16:creationId xmlns:a16="http://schemas.microsoft.com/office/drawing/2014/main" id="{56B0AC1A-D1D7-4FC0-BB46-D9C14ED73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solidFill>
                  <a:srgbClr val="FF0000"/>
                </a:solidFill>
                <a:latin typeface="Algerian" panose="04020705040A02060702" pitchFamily="82" charset="0"/>
              </a:rPr>
              <a:t>PODNEBJE</a:t>
            </a:r>
          </a:p>
        </p:txBody>
      </p:sp>
      <p:sp>
        <p:nvSpPr>
          <p:cNvPr id="6147" name="Ograda vsebine 2">
            <a:extLst>
              <a:ext uri="{FF2B5EF4-FFF2-40B4-BE49-F238E27FC236}">
                <a16:creationId xmlns:a16="http://schemas.microsoft.com/office/drawing/2014/main" id="{B00BF946-E4C2-405E-9CE2-8F92143319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Broadway" panose="04040905080002020502" pitchFamily="82" charset="0"/>
              </a:rPr>
              <a:t>POVPREČNA CELOLETNA TEMPERATURA:</a:t>
            </a:r>
            <a:r>
              <a:rPr lang="sl-SI" altLang="sl-SI">
                <a:latin typeface="Harrington" panose="04040505050002020702" pitchFamily="82" charset="0"/>
              </a:rPr>
              <a:t>9,7°C</a:t>
            </a:r>
            <a:endParaRPr lang="sl-SI" altLang="sl-SI">
              <a:latin typeface="Broadway" panose="04040905080002020502" pitchFamily="82" charset="0"/>
            </a:endParaRPr>
          </a:p>
          <a:p>
            <a:r>
              <a:rPr lang="sl-SI" altLang="sl-SI">
                <a:latin typeface="Broadway" panose="04040905080002020502" pitchFamily="82" charset="0"/>
              </a:rPr>
              <a:t>POVPREČNA ZIMSKA TEMPERATURA:</a:t>
            </a:r>
            <a:r>
              <a:rPr lang="sl-SI" altLang="sl-SI">
                <a:latin typeface="Harrington" panose="04040505050002020702" pitchFamily="82" charset="0"/>
              </a:rPr>
              <a:t>0,1°C</a:t>
            </a:r>
            <a:endParaRPr lang="sl-SI" altLang="sl-SI">
              <a:latin typeface="Broadway" panose="04040905080002020502" pitchFamily="82" charset="0"/>
            </a:endParaRPr>
          </a:p>
          <a:p>
            <a:r>
              <a:rPr lang="sl-SI" altLang="sl-SI">
                <a:latin typeface="Broadway" panose="04040905080002020502" pitchFamily="82" charset="0"/>
              </a:rPr>
              <a:t>POVPREČNA POLETNA TEMPERATURA:</a:t>
            </a:r>
            <a:r>
              <a:rPr lang="sl-SI" altLang="sl-SI">
                <a:latin typeface="Harrington" panose="04040505050002020702" pitchFamily="82" charset="0"/>
              </a:rPr>
              <a:t>18,8°C</a:t>
            </a:r>
            <a:endParaRPr lang="sl-SI" altLang="sl-SI">
              <a:latin typeface="Broadway" panose="04040905080002020502" pitchFamily="8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>
            <a:extLst>
              <a:ext uri="{FF2B5EF4-FFF2-40B4-BE49-F238E27FC236}">
                <a16:creationId xmlns:a16="http://schemas.microsoft.com/office/drawing/2014/main" id="{D90D52FA-4274-4DC5-A904-D853E5670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solidFill>
                  <a:srgbClr val="FF0000"/>
                </a:solidFill>
                <a:latin typeface="Algerian" panose="04020705040A02060702" pitchFamily="82" charset="0"/>
              </a:rPr>
              <a:t>RASTLINSTVO</a:t>
            </a:r>
          </a:p>
        </p:txBody>
      </p:sp>
      <p:pic>
        <p:nvPicPr>
          <p:cNvPr id="7171" name="Slika 37" descr="http://www.vrtnarija-najdi.si/images/2010/04/jagodicevje-kosmulja-ribes-grossularia.jpg">
            <a:extLst>
              <a:ext uri="{FF2B5EF4-FFF2-40B4-BE49-F238E27FC236}">
                <a16:creationId xmlns:a16="http://schemas.microsoft.com/office/drawing/2014/main" id="{DFF580F9-4141-4FFA-8130-D16304B8CE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14438"/>
            <a:ext cx="4286250" cy="321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2" name="PoljeZBesedilom 7">
            <a:extLst>
              <a:ext uri="{FF2B5EF4-FFF2-40B4-BE49-F238E27FC236}">
                <a16:creationId xmlns:a16="http://schemas.microsoft.com/office/drawing/2014/main" id="{A71DA33B-4ABB-4FBC-9A60-7E7D69A80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063" y="4429125"/>
            <a:ext cx="2398712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>
                <a:solidFill>
                  <a:srgbClr val="00B050"/>
                </a:solidFill>
                <a:latin typeface="Forte" panose="03060902040502070203" pitchFamily="66" charset="0"/>
              </a:rPr>
              <a:t>KOSMULJA</a:t>
            </a:r>
          </a:p>
        </p:txBody>
      </p:sp>
      <p:pic>
        <p:nvPicPr>
          <p:cNvPr id="7173" name="Slika 40" descr="http://www.educa.fmf.uni-lj.si/izodel/sola/2001/di/Rupar/glive/opis/slike/kukmak_karbolni.jpg">
            <a:extLst>
              <a:ext uri="{FF2B5EF4-FFF2-40B4-BE49-F238E27FC236}">
                <a16:creationId xmlns:a16="http://schemas.microsoft.com/office/drawing/2014/main" id="{8580357A-4B05-4C16-9ED6-0D9439DCE5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963" y="3214688"/>
            <a:ext cx="5634037" cy="364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Ograda vsebine 9">
            <a:extLst>
              <a:ext uri="{FF2B5EF4-FFF2-40B4-BE49-F238E27FC236}">
                <a16:creationId xmlns:a16="http://schemas.microsoft.com/office/drawing/2014/main" id="{21030865-BA8F-49F2-86E1-CCBF43DEC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2643188"/>
            <a:ext cx="4038600" cy="4525962"/>
          </a:xfrm>
        </p:spPr>
        <p:txBody>
          <a:bodyPr wrap="none">
            <a:spAutoFit/>
          </a:bodyPr>
          <a:lstStyle/>
          <a:p>
            <a:r>
              <a:rPr lang="sl-SI" altLang="sl-SI" b="1">
                <a:solidFill>
                  <a:srgbClr val="00B050"/>
                </a:solidFill>
                <a:latin typeface="Forte" panose="03060902040502070203" pitchFamily="66" charset="0"/>
              </a:rPr>
              <a:t>KUKMAK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slov 1">
            <a:extLst>
              <a:ext uri="{FF2B5EF4-FFF2-40B4-BE49-F238E27FC236}">
                <a16:creationId xmlns:a16="http://schemas.microsoft.com/office/drawing/2014/main" id="{5BB34DFF-273C-40A1-B304-17139DFE1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solidFill>
                  <a:srgbClr val="FF0000"/>
                </a:solidFill>
                <a:latin typeface="Algerian" panose="04020705040A02060702" pitchFamily="82" charset="0"/>
              </a:rPr>
              <a:t>GEOLOŠKA ZGRADBA</a:t>
            </a:r>
          </a:p>
        </p:txBody>
      </p:sp>
      <p:sp>
        <p:nvSpPr>
          <p:cNvPr id="8195" name="Ograda vsebine 2">
            <a:extLst>
              <a:ext uri="{FF2B5EF4-FFF2-40B4-BE49-F238E27FC236}">
                <a16:creationId xmlns:a16="http://schemas.microsoft.com/office/drawing/2014/main" id="{6E5CBEA0-801D-4314-8EBA-EBB99E613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Broadway" panose="04040905080002020502" pitchFamily="82" charset="0"/>
              </a:rPr>
              <a:t>PLEISTOCINSKO OBDOBJE</a:t>
            </a:r>
          </a:p>
          <a:p>
            <a:r>
              <a:rPr lang="sl-SI" altLang="sl-SI">
                <a:latin typeface="Broadway" panose="04040905080002020502" pitchFamily="82" charset="0"/>
              </a:rPr>
              <a:t>EROZIJSKE SILE</a:t>
            </a:r>
          </a:p>
        </p:txBody>
      </p:sp>
      <p:sp>
        <p:nvSpPr>
          <p:cNvPr id="4" name="Naslov 1">
            <a:extLst>
              <a:ext uri="{FF2B5EF4-FFF2-40B4-BE49-F238E27FC236}">
                <a16:creationId xmlns:a16="http://schemas.microsoft.com/office/drawing/2014/main" id="{989533EF-E3C0-4C2B-B06C-D4FBDF8E606E}"/>
              </a:ext>
            </a:extLst>
          </p:cNvPr>
          <p:cNvSpPr txBox="1">
            <a:spLocks/>
          </p:cNvSpPr>
          <p:nvPr/>
        </p:nvSpPr>
        <p:spPr>
          <a:xfrm>
            <a:off x="428625" y="2786063"/>
            <a:ext cx="822960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l-SI" sz="4400" b="1" i="1" dirty="0">
                <a:solidFill>
                  <a:srgbClr val="FF0000"/>
                </a:solidFill>
                <a:latin typeface="Algerian" pitchFamily="82" charset="0"/>
                <a:ea typeface="+mj-ea"/>
                <a:cs typeface="+mj-cs"/>
              </a:rPr>
              <a:t>POVRŠJE</a:t>
            </a:r>
          </a:p>
        </p:txBody>
      </p:sp>
      <p:sp>
        <p:nvSpPr>
          <p:cNvPr id="5" name="Pravokotnik 4">
            <a:extLst>
              <a:ext uri="{FF2B5EF4-FFF2-40B4-BE49-F238E27FC236}">
                <a16:creationId xmlns:a16="http://schemas.microsoft.com/office/drawing/2014/main" id="{0304544E-56B6-467F-A86A-C301ED3508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" y="3786188"/>
            <a:ext cx="6643688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sl-SI" altLang="sl-SI" sz="3200">
                <a:latin typeface="Broadway" panose="04040905080002020502" pitchFamily="82" charset="0"/>
              </a:rPr>
              <a:t>RAVNINA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3200">
                <a:latin typeface="Broadway" panose="04040905080002020502" pitchFamily="82" charset="0"/>
              </a:rPr>
              <a:t>HRIBOVITO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slov 1">
            <a:extLst>
              <a:ext uri="{FF2B5EF4-FFF2-40B4-BE49-F238E27FC236}">
                <a16:creationId xmlns:a16="http://schemas.microsoft.com/office/drawing/2014/main" id="{1D9E0DEC-0959-4A70-A3A3-5B790FD49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solidFill>
                  <a:srgbClr val="FF0000"/>
                </a:solidFill>
                <a:latin typeface="Algerian" panose="04020705040A02060702" pitchFamily="82" charset="0"/>
              </a:rPr>
              <a:t>VODOVJE</a:t>
            </a:r>
          </a:p>
        </p:txBody>
      </p:sp>
      <p:sp>
        <p:nvSpPr>
          <p:cNvPr id="9219" name="Ograda vsebine 2">
            <a:extLst>
              <a:ext uri="{FF2B5EF4-FFF2-40B4-BE49-F238E27FC236}">
                <a16:creationId xmlns:a16="http://schemas.microsoft.com/office/drawing/2014/main" id="{6D7D9895-0751-4523-A653-A8DF35199E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Broadway" panose="04040905080002020502" pitchFamily="82" charset="0"/>
              </a:rPr>
              <a:t>KAMNIŠKA BISTRICA</a:t>
            </a:r>
          </a:p>
          <a:p>
            <a:r>
              <a:rPr lang="sl-SI" altLang="sl-SI">
                <a:latin typeface="Broadway" panose="04040905080002020502" pitchFamily="82" charset="0"/>
              </a:rPr>
              <a:t>MLINŠČICA-MLINŠCA</a:t>
            </a:r>
          </a:p>
          <a:p>
            <a:r>
              <a:rPr lang="sl-SI" altLang="sl-SI">
                <a:latin typeface="Harrington" panose="04040505050002020702" pitchFamily="82" charset="0"/>
              </a:rPr>
              <a:t>STOBOVAK-STOB</a:t>
            </a:r>
          </a:p>
          <a:p>
            <a:r>
              <a:rPr lang="sl-SI" altLang="sl-SI">
                <a:latin typeface="Harrington" panose="04040505050002020702" pitchFamily="82" charset="0"/>
              </a:rPr>
              <a:t>SREDNJIK-DEPALJA VAS</a:t>
            </a:r>
          </a:p>
          <a:p>
            <a:r>
              <a:rPr lang="sl-SI" altLang="sl-SI">
                <a:latin typeface="Harrington" panose="04040505050002020702" pitchFamily="82" charset="0"/>
              </a:rPr>
              <a:t>DEPALJČICA-DEPALA</a:t>
            </a:r>
          </a:p>
          <a:p>
            <a:r>
              <a:rPr lang="sl-SI" altLang="sl-SI">
                <a:latin typeface="Broadway" panose="04040905080002020502" pitchFamily="82" charset="0"/>
              </a:rPr>
              <a:t>LETNA POVPREČNA KOLIČINA PADAVIN:</a:t>
            </a:r>
            <a:r>
              <a:rPr lang="sl-SI" altLang="sl-SI">
                <a:latin typeface="Harrington" panose="04040505050002020702" pitchFamily="82" charset="0"/>
              </a:rPr>
              <a:t>1370 mm</a:t>
            </a:r>
            <a:endParaRPr lang="sl-SI" altLang="sl-SI">
              <a:latin typeface="Broadway" panose="04040905080002020502" pitchFamily="82" charset="0"/>
            </a:endParaRPr>
          </a:p>
        </p:txBody>
      </p:sp>
      <p:pic>
        <p:nvPicPr>
          <p:cNvPr id="4" name="Slika 43" descr="http://www.velikaplanina.si/resources/files/znamenitosti/izvir-reke-kb.jpg">
            <a:extLst>
              <a:ext uri="{FF2B5EF4-FFF2-40B4-BE49-F238E27FC236}">
                <a16:creationId xmlns:a16="http://schemas.microsoft.com/office/drawing/2014/main" id="{777640C2-4E1A-42A7-82AF-6D7543DB73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680075" cy="3357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Slika 48" descr="https://encrypted-tbn2.google.com/images?q=tbn:ANd9GcQ8R994ZiXDZTrdQ8jdU-pLOMw_vt5Ya13uXUX8AQ7BX8wZRf3ZkQ">
            <a:extLst>
              <a:ext uri="{FF2B5EF4-FFF2-40B4-BE49-F238E27FC236}">
                <a16:creationId xmlns:a16="http://schemas.microsoft.com/office/drawing/2014/main" id="{D56C445F-0F6C-4474-AC0D-A6A4FDED5C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3333750"/>
            <a:ext cx="5286375" cy="352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D671F57C-10C6-423A-ACB8-AECB5941F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89513" y="0"/>
            <a:ext cx="415448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>
                <a:solidFill>
                  <a:srgbClr val="00B050"/>
                </a:solidFill>
                <a:latin typeface="Forte" panose="03060902040502070203" pitchFamily="66" charset="0"/>
              </a:rPr>
              <a:t>KAMNIŠKA  BISTRICA</a:t>
            </a:r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4508180B-A577-4344-B299-AB44AE3306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1625" y="6334125"/>
            <a:ext cx="231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>
                <a:solidFill>
                  <a:srgbClr val="00B050"/>
                </a:solidFill>
                <a:latin typeface="Forte" panose="03060902040502070203" pitchFamily="66" charset="0"/>
              </a:rPr>
              <a:t>MLINŠČICA</a:t>
            </a:r>
          </a:p>
        </p:txBody>
      </p:sp>
      <p:pic>
        <p:nvPicPr>
          <p:cNvPr id="8" name="Slika 51" descr="http://www.shrani.si/f/3S/JZ/45bGNAgY/mlinscica.jpg">
            <a:extLst>
              <a:ext uri="{FF2B5EF4-FFF2-40B4-BE49-F238E27FC236}">
                <a16:creationId xmlns:a16="http://schemas.microsoft.com/office/drawing/2014/main" id="{EC179C0A-30D6-4DBD-90E8-B4BA3D4045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0"/>
            <a:ext cx="6572250" cy="477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oljeZBesedilom 8">
            <a:extLst>
              <a:ext uri="{FF2B5EF4-FFF2-40B4-BE49-F238E27FC236}">
                <a16:creationId xmlns:a16="http://schemas.microsoft.com/office/drawing/2014/main" id="{032724CB-FA35-484B-A225-56110C2566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188" y="4857750"/>
            <a:ext cx="2317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l-SI" altLang="sl-SI" sz="2800" b="1">
                <a:solidFill>
                  <a:srgbClr val="00B050"/>
                </a:solidFill>
                <a:latin typeface="Forte" panose="03060902040502070203" pitchFamily="66" charset="0"/>
              </a:rPr>
              <a:t>MLINŠČICA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slov 1">
            <a:extLst>
              <a:ext uri="{FF2B5EF4-FFF2-40B4-BE49-F238E27FC236}">
                <a16:creationId xmlns:a16="http://schemas.microsoft.com/office/drawing/2014/main" id="{CFBC2D17-04A5-431D-9180-416E00400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b="1" i="1">
                <a:solidFill>
                  <a:srgbClr val="FF0000"/>
                </a:solidFill>
                <a:latin typeface="Algerian" panose="04020705040A02060702" pitchFamily="82" charset="0"/>
              </a:rPr>
              <a:t>KMETIJSTVO</a:t>
            </a:r>
          </a:p>
        </p:txBody>
      </p:sp>
      <p:sp>
        <p:nvSpPr>
          <p:cNvPr id="10243" name="Ograda vsebine 2">
            <a:extLst>
              <a:ext uri="{FF2B5EF4-FFF2-40B4-BE49-F238E27FC236}">
                <a16:creationId xmlns:a16="http://schemas.microsoft.com/office/drawing/2014/main" id="{BA091D9C-E61F-4FA6-AA25-B71852694B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Broadway" panose="04040905080002020502" pitchFamily="82" charset="0"/>
              </a:rPr>
              <a:t>POLJEDELSTVO</a:t>
            </a:r>
          </a:p>
          <a:p>
            <a:r>
              <a:rPr lang="sl-SI" altLang="sl-SI">
                <a:latin typeface="Broadway" panose="04040905080002020502" pitchFamily="82" charset="0"/>
              </a:rPr>
              <a:t>ŽIVINOREJA</a:t>
            </a:r>
          </a:p>
          <a:p>
            <a:r>
              <a:rPr lang="sl-SI" altLang="sl-SI">
                <a:latin typeface="Broadway" panose="04040905080002020502" pitchFamily="82" charset="0"/>
              </a:rPr>
              <a:t>SADJARSTVO</a:t>
            </a:r>
          </a:p>
          <a:p>
            <a:r>
              <a:rPr lang="sl-SI" altLang="sl-SI">
                <a:latin typeface="Broadway" panose="04040905080002020502" pitchFamily="82" charset="0"/>
              </a:rPr>
              <a:t>VINOGRADNIŠTVO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215</Words>
  <Application>Microsoft Office PowerPoint</Application>
  <PresentationFormat>On-screen Show (4:3)</PresentationFormat>
  <Paragraphs>81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Algerian</vt:lpstr>
      <vt:lpstr>Arial</vt:lpstr>
      <vt:lpstr>Broadway</vt:lpstr>
      <vt:lpstr>Calibri</vt:lpstr>
      <vt:lpstr>Forte</vt:lpstr>
      <vt:lpstr>Harrington</vt:lpstr>
      <vt:lpstr>Officeova tema</vt:lpstr>
      <vt:lpstr>DOMŽALE</vt:lpstr>
      <vt:lpstr>OSNOVNI  PODATKI</vt:lpstr>
      <vt:lpstr>PowerPoint Presentation</vt:lpstr>
      <vt:lpstr>LEGA</vt:lpstr>
      <vt:lpstr>PODNEBJE</vt:lpstr>
      <vt:lpstr>RASTLINSTVO</vt:lpstr>
      <vt:lpstr>GEOLOŠKA ZGRADBA</vt:lpstr>
      <vt:lpstr>VODOVJE</vt:lpstr>
      <vt:lpstr>KMETIJSTVO</vt:lpstr>
      <vt:lpstr>GOZDARSTVO</vt:lpstr>
      <vt:lpstr>industrija</vt:lpstr>
      <vt:lpstr>PROMET</vt:lpstr>
      <vt:lpstr>TURIZEM</vt:lpstr>
      <vt:lpstr>ZANIMIVOSTI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2019-05-31T08:39:31Z</dcterms:created>
  <dcterms:modified xsi:type="dcterms:W3CDTF">2019-05-31T08:39:31Z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