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19" r:id="rId1"/>
  </p:sldMasterIdLst>
  <p:sldIdLst>
    <p:sldId id="257" r:id="rId2"/>
    <p:sldId id="256" r:id="rId3"/>
    <p:sldId id="258" r:id="rId4"/>
    <p:sldId id="259" r:id="rId5"/>
    <p:sldId id="262" r:id="rId6"/>
    <p:sldId id="261" r:id="rId7"/>
    <p:sldId id="260" r:id="rId8"/>
    <p:sldId id="263" r:id="rId9"/>
    <p:sldId id="266" r:id="rId10"/>
    <p:sldId id="264" r:id="rId11"/>
    <p:sldId id="265" r:id="rId12"/>
    <p:sldId id="267" r:id="rId13"/>
    <p:sldId id="268" r:id="rId14"/>
    <p:sldId id="269" r:id="rId15"/>
    <p:sldId id="270" r:id="rId16"/>
    <p:sldId id="271" r:id="rId17"/>
  </p:sldIdLst>
  <p:sldSz cx="9144000" cy="6858000" type="screen4x3"/>
  <p:notesSz cx="6858000" cy="9144000"/>
  <p:defaultTextStyle>
    <a:defPPr>
      <a:defRPr lang="sl-SI"/>
    </a:defPPr>
    <a:lvl1pPr algn="r"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r"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r"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r"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r"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718" autoAdjust="0"/>
  </p:normalViewPr>
  <p:slideViewPr>
    <p:cSldViewPr>
      <p:cViewPr varScale="1">
        <p:scale>
          <a:sx n="69" d="100"/>
          <a:sy n="69" d="100"/>
        </p:scale>
        <p:origin x="-36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814BE0A4-429A-4986-A571-69DA63B3629D}"/>
              </a:ext>
            </a:extLst>
          </p:cNvPr>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sl-SI" altLang="sl-SI" noProof="0"/>
              <a:t>Kliknite, če želite urediti slog naslova matrice</a:t>
            </a:r>
          </a:p>
        </p:txBody>
      </p:sp>
      <p:sp>
        <p:nvSpPr>
          <p:cNvPr id="187395" name="Rectangle 3">
            <a:extLst>
              <a:ext uri="{FF2B5EF4-FFF2-40B4-BE49-F238E27FC236}">
                <a16:creationId xmlns:a16="http://schemas.microsoft.com/office/drawing/2014/main" id="{8BC0B49A-A116-46A2-A052-58D2EC242F96}"/>
              </a:ext>
            </a:extLst>
          </p:cNvPr>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sl-SI" altLang="sl-SI" noProof="0"/>
              <a:t>Kliknite, če želite urediti slog podnaslova matrice</a:t>
            </a:r>
          </a:p>
        </p:txBody>
      </p:sp>
      <p:sp>
        <p:nvSpPr>
          <p:cNvPr id="187396" name="Freeform 4">
            <a:extLst>
              <a:ext uri="{FF2B5EF4-FFF2-40B4-BE49-F238E27FC236}">
                <a16:creationId xmlns:a16="http://schemas.microsoft.com/office/drawing/2014/main" id="{D6221F3F-D822-4A52-87BF-6EDA7B086AD0}"/>
              </a:ext>
            </a:extLst>
          </p:cNvPr>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87397" name="Rectangle 5">
            <a:extLst>
              <a:ext uri="{FF2B5EF4-FFF2-40B4-BE49-F238E27FC236}">
                <a16:creationId xmlns:a16="http://schemas.microsoft.com/office/drawing/2014/main" id="{2C0430D9-DF47-4771-A18D-2BC4142978D7}"/>
              </a:ext>
            </a:extLst>
          </p:cNvPr>
          <p:cNvSpPr>
            <a:spLocks noGrp="1" noChangeArrowheads="1"/>
          </p:cNvSpPr>
          <p:nvPr>
            <p:ph type="ftr" sz="quarter" idx="3"/>
          </p:nvPr>
        </p:nvSpPr>
        <p:spPr/>
        <p:txBody>
          <a:bodyPr/>
          <a:lstStyle>
            <a:lvl1pPr>
              <a:defRPr/>
            </a:lvl1pPr>
          </a:lstStyle>
          <a:p>
            <a:endParaRPr lang="sl-SI" altLang="sl-SI"/>
          </a:p>
        </p:txBody>
      </p:sp>
      <p:sp>
        <p:nvSpPr>
          <p:cNvPr id="187398" name="Rectangle 6">
            <a:extLst>
              <a:ext uri="{FF2B5EF4-FFF2-40B4-BE49-F238E27FC236}">
                <a16:creationId xmlns:a16="http://schemas.microsoft.com/office/drawing/2014/main" id="{E3273504-CFB2-4453-BB13-F8433A634F82}"/>
              </a:ext>
            </a:extLst>
          </p:cNvPr>
          <p:cNvSpPr>
            <a:spLocks noGrp="1" noChangeArrowheads="1"/>
          </p:cNvSpPr>
          <p:nvPr>
            <p:ph type="sldNum" sz="quarter" idx="4"/>
          </p:nvPr>
        </p:nvSpPr>
        <p:spPr/>
        <p:txBody>
          <a:bodyPr/>
          <a:lstStyle>
            <a:lvl1pPr>
              <a:defRPr/>
            </a:lvl1pPr>
          </a:lstStyle>
          <a:p>
            <a:fld id="{A5F2125F-FDCB-47BC-8538-3198431B64A6}" type="slidenum">
              <a:rPr lang="sl-SI" altLang="sl-SI"/>
              <a:pPr/>
              <a:t>‹#›</a:t>
            </a:fld>
            <a:endParaRPr lang="sl-SI" altLang="sl-SI"/>
          </a:p>
        </p:txBody>
      </p:sp>
      <p:sp>
        <p:nvSpPr>
          <p:cNvPr id="187399" name="Rectangle 7">
            <a:extLst>
              <a:ext uri="{FF2B5EF4-FFF2-40B4-BE49-F238E27FC236}">
                <a16:creationId xmlns:a16="http://schemas.microsoft.com/office/drawing/2014/main" id="{3CB27D55-44CB-41F5-88BD-F1AF3C5B91AD}"/>
              </a:ext>
            </a:extLst>
          </p:cNvPr>
          <p:cNvSpPr>
            <a:spLocks noGrp="1" noChangeArrowheads="1"/>
          </p:cNvSpPr>
          <p:nvPr>
            <p:ph type="dt" sz="quarter" idx="2"/>
          </p:nvPr>
        </p:nvSpPr>
        <p:spPr/>
        <p:txBody>
          <a:bodyPr/>
          <a:lstStyle>
            <a:lvl1pPr>
              <a:defRPr/>
            </a:lvl1pPr>
          </a:lstStyle>
          <a:p>
            <a:endParaRPr lang="sl-SI" alt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0E5A3-C958-4C64-8D3C-2DF500E09A14}"/>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1D206360-8457-436B-86F4-FAC6319802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4C9AF0EA-A025-4BBB-8175-56E519B0640D}"/>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FF3FC20F-8B4A-4E61-B321-DB0413875E13}"/>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E471C79D-2488-4D2C-A566-9E9228B7B560}"/>
              </a:ext>
            </a:extLst>
          </p:cNvPr>
          <p:cNvSpPr>
            <a:spLocks noGrp="1"/>
          </p:cNvSpPr>
          <p:nvPr>
            <p:ph type="sldNum" sz="quarter" idx="12"/>
          </p:nvPr>
        </p:nvSpPr>
        <p:spPr/>
        <p:txBody>
          <a:bodyPr/>
          <a:lstStyle>
            <a:lvl1pPr>
              <a:defRPr/>
            </a:lvl1pPr>
          </a:lstStyle>
          <a:p>
            <a:fld id="{38A01BC2-C671-435E-BA51-0075C4BB00CD}" type="slidenum">
              <a:rPr lang="sl-SI" altLang="sl-SI"/>
              <a:pPr/>
              <a:t>‹#›</a:t>
            </a:fld>
            <a:endParaRPr lang="sl-SI" altLang="sl-SI"/>
          </a:p>
        </p:txBody>
      </p:sp>
    </p:spTree>
    <p:extLst>
      <p:ext uri="{BB962C8B-B14F-4D97-AF65-F5344CB8AC3E}">
        <p14:creationId xmlns:p14="http://schemas.microsoft.com/office/powerpoint/2010/main" val="2458212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E40104-41FA-47F6-B8B3-57690264F8C3}"/>
              </a:ext>
            </a:extLst>
          </p:cNvPr>
          <p:cNvSpPr>
            <a:spLocks noGrp="1"/>
          </p:cNvSpPr>
          <p:nvPr>
            <p:ph type="title" orient="vert"/>
          </p:nvPr>
        </p:nvSpPr>
        <p:spPr>
          <a:xfrm>
            <a:off x="6629400" y="292100"/>
            <a:ext cx="2057400" cy="5727700"/>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FA95FABE-FEE7-4260-87AC-E69F4095419B}"/>
              </a:ext>
            </a:extLst>
          </p:cNvPr>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9B80B941-933A-4E9C-9AB2-EF0D0E308E7F}"/>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B476BA4B-6530-4A58-842F-6077E9209104}"/>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5A32BB9F-B43A-412D-A310-630DD2673A75}"/>
              </a:ext>
            </a:extLst>
          </p:cNvPr>
          <p:cNvSpPr>
            <a:spLocks noGrp="1"/>
          </p:cNvSpPr>
          <p:nvPr>
            <p:ph type="sldNum" sz="quarter" idx="12"/>
          </p:nvPr>
        </p:nvSpPr>
        <p:spPr/>
        <p:txBody>
          <a:bodyPr/>
          <a:lstStyle>
            <a:lvl1pPr>
              <a:defRPr/>
            </a:lvl1pPr>
          </a:lstStyle>
          <a:p>
            <a:fld id="{5A1AFD47-DE07-478C-89F2-A865F7C1B245}" type="slidenum">
              <a:rPr lang="sl-SI" altLang="sl-SI"/>
              <a:pPr/>
              <a:t>‹#›</a:t>
            </a:fld>
            <a:endParaRPr lang="sl-SI" altLang="sl-SI"/>
          </a:p>
        </p:txBody>
      </p:sp>
    </p:spTree>
    <p:extLst>
      <p:ext uri="{BB962C8B-B14F-4D97-AF65-F5344CB8AC3E}">
        <p14:creationId xmlns:p14="http://schemas.microsoft.com/office/powerpoint/2010/main" val="108714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52B7A-2FAC-4C29-AED0-8786417E36E1}"/>
              </a:ext>
            </a:extLst>
          </p:cNvPr>
          <p:cNvSpPr>
            <a:spLocks noGrp="1"/>
          </p:cNvSpPr>
          <p:nvPr>
            <p:ph type="title"/>
          </p:nvPr>
        </p:nvSpPr>
        <p:spPr>
          <a:xfrm>
            <a:off x="457200" y="292100"/>
            <a:ext cx="8229600" cy="1384300"/>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BA45332B-C8E3-45A1-B751-DD470F0F451A}"/>
              </a:ext>
            </a:extLst>
          </p:cNvPr>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Online Image Placeholder 3">
            <a:extLst>
              <a:ext uri="{FF2B5EF4-FFF2-40B4-BE49-F238E27FC236}">
                <a16:creationId xmlns:a16="http://schemas.microsoft.com/office/drawing/2014/main" id="{D3A3E570-51EE-48F5-BB89-DCC9D909389C}"/>
              </a:ext>
            </a:extLst>
          </p:cNvPr>
          <p:cNvSpPr>
            <a:spLocks noGrp="1"/>
          </p:cNvSpPr>
          <p:nvPr>
            <p:ph type="clipArt" sz="half" idx="2"/>
          </p:nvPr>
        </p:nvSpPr>
        <p:spPr>
          <a:xfrm>
            <a:off x="4648200" y="1905000"/>
            <a:ext cx="4038600" cy="4114800"/>
          </a:xfrm>
        </p:spPr>
        <p:txBody>
          <a:bodyPr/>
          <a:lstStyle/>
          <a:p>
            <a:endParaRPr lang="sl-SI"/>
          </a:p>
        </p:txBody>
      </p:sp>
      <p:sp>
        <p:nvSpPr>
          <p:cNvPr id="5" name="Date Placeholder 4">
            <a:extLst>
              <a:ext uri="{FF2B5EF4-FFF2-40B4-BE49-F238E27FC236}">
                <a16:creationId xmlns:a16="http://schemas.microsoft.com/office/drawing/2014/main" id="{C877E203-4C9E-4CFE-8F22-8F870883DC8D}"/>
              </a:ext>
            </a:extLst>
          </p:cNvPr>
          <p:cNvSpPr>
            <a:spLocks noGrp="1"/>
          </p:cNvSpPr>
          <p:nvPr>
            <p:ph type="dt" sz="half" idx="10"/>
          </p:nvPr>
        </p:nvSpPr>
        <p:spPr>
          <a:xfrm>
            <a:off x="457200" y="6245225"/>
            <a:ext cx="2133600" cy="476250"/>
          </a:xfrm>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753329DF-8473-4CCA-8B13-CA9A5E1CFD13}"/>
              </a:ext>
            </a:extLst>
          </p:cNvPr>
          <p:cNvSpPr>
            <a:spLocks noGrp="1"/>
          </p:cNvSpPr>
          <p:nvPr>
            <p:ph type="ftr" sz="quarter" idx="11"/>
          </p:nvPr>
        </p:nvSpPr>
        <p:spPr>
          <a:xfrm>
            <a:off x="3124200" y="6245225"/>
            <a:ext cx="2895600" cy="476250"/>
          </a:xfrm>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BB433C1F-D8EE-48A3-90F4-C4F6BDDD5259}"/>
              </a:ext>
            </a:extLst>
          </p:cNvPr>
          <p:cNvSpPr>
            <a:spLocks noGrp="1"/>
          </p:cNvSpPr>
          <p:nvPr>
            <p:ph type="sldNum" sz="quarter" idx="12"/>
          </p:nvPr>
        </p:nvSpPr>
        <p:spPr>
          <a:xfrm>
            <a:off x="6553200" y="6245225"/>
            <a:ext cx="2133600" cy="476250"/>
          </a:xfrm>
        </p:spPr>
        <p:txBody>
          <a:bodyPr/>
          <a:lstStyle>
            <a:lvl1pPr>
              <a:defRPr/>
            </a:lvl1pPr>
          </a:lstStyle>
          <a:p>
            <a:fld id="{57E05AD9-4B32-46D9-BFC9-3737ACF32DEB}" type="slidenum">
              <a:rPr lang="sl-SI" altLang="sl-SI"/>
              <a:pPr/>
              <a:t>‹#›</a:t>
            </a:fld>
            <a:endParaRPr lang="sl-SI" altLang="sl-SI"/>
          </a:p>
        </p:txBody>
      </p:sp>
    </p:spTree>
    <p:extLst>
      <p:ext uri="{BB962C8B-B14F-4D97-AF65-F5344CB8AC3E}">
        <p14:creationId xmlns:p14="http://schemas.microsoft.com/office/powerpoint/2010/main" val="3947893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3C062-20AD-4D39-96E1-5DEEDD23ECC2}"/>
              </a:ext>
            </a:extLst>
          </p:cNvPr>
          <p:cNvSpPr>
            <a:spLocks noGrp="1"/>
          </p:cNvSpPr>
          <p:nvPr>
            <p:ph type="title"/>
          </p:nvPr>
        </p:nvSpPr>
        <p:spPr>
          <a:xfrm>
            <a:off x="457200" y="292100"/>
            <a:ext cx="8229600" cy="1384300"/>
          </a:xfrm>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DBB6CBA4-C05D-4FB9-859C-0A84E383FDE8}"/>
              </a:ext>
            </a:extLst>
          </p:cNvPr>
          <p:cNvSpPr>
            <a:spLocks noGrp="1"/>
          </p:cNvSpPr>
          <p:nvPr>
            <p:ph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4AD27F2B-A717-40B1-88BA-72C5BAA237E5}"/>
              </a:ext>
            </a:extLst>
          </p:cNvPr>
          <p:cNvSpPr>
            <a:spLocks noGrp="1"/>
          </p:cNvSpPr>
          <p:nvPr>
            <p:ph type="body"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D289AB79-40BD-486A-A335-9C99706BDB1B}"/>
              </a:ext>
            </a:extLst>
          </p:cNvPr>
          <p:cNvSpPr>
            <a:spLocks noGrp="1"/>
          </p:cNvSpPr>
          <p:nvPr>
            <p:ph type="dt" sz="half" idx="10"/>
          </p:nvPr>
        </p:nvSpPr>
        <p:spPr>
          <a:xfrm>
            <a:off x="457200" y="6245225"/>
            <a:ext cx="2133600" cy="476250"/>
          </a:xfrm>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965DA482-C400-4E64-B0C7-4D513144B010}"/>
              </a:ext>
            </a:extLst>
          </p:cNvPr>
          <p:cNvSpPr>
            <a:spLocks noGrp="1"/>
          </p:cNvSpPr>
          <p:nvPr>
            <p:ph type="ftr" sz="quarter" idx="11"/>
          </p:nvPr>
        </p:nvSpPr>
        <p:spPr>
          <a:xfrm>
            <a:off x="3124200" y="6245225"/>
            <a:ext cx="2895600" cy="476250"/>
          </a:xfrm>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EF0D11A7-AC0E-4E9D-83B1-D4CCEE393FE8}"/>
              </a:ext>
            </a:extLst>
          </p:cNvPr>
          <p:cNvSpPr>
            <a:spLocks noGrp="1"/>
          </p:cNvSpPr>
          <p:nvPr>
            <p:ph type="sldNum" sz="quarter" idx="12"/>
          </p:nvPr>
        </p:nvSpPr>
        <p:spPr>
          <a:xfrm>
            <a:off x="6553200" y="6245225"/>
            <a:ext cx="2133600" cy="476250"/>
          </a:xfrm>
        </p:spPr>
        <p:txBody>
          <a:bodyPr/>
          <a:lstStyle>
            <a:lvl1pPr>
              <a:defRPr/>
            </a:lvl1pPr>
          </a:lstStyle>
          <a:p>
            <a:fld id="{460FEB21-A16D-4F71-8B87-5AB3FF3AA5C0}" type="slidenum">
              <a:rPr lang="sl-SI" altLang="sl-SI"/>
              <a:pPr/>
              <a:t>‹#›</a:t>
            </a:fld>
            <a:endParaRPr lang="sl-SI" altLang="sl-SI"/>
          </a:p>
        </p:txBody>
      </p:sp>
    </p:spTree>
    <p:extLst>
      <p:ext uri="{BB962C8B-B14F-4D97-AF65-F5344CB8AC3E}">
        <p14:creationId xmlns:p14="http://schemas.microsoft.com/office/powerpoint/2010/main" val="130236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7DFA5-2F38-4A29-8C11-CFB4264C5C26}"/>
              </a:ext>
            </a:extLst>
          </p:cNvPr>
          <p:cNvSpPr>
            <a:spLocks noGrp="1"/>
          </p:cNvSpPr>
          <p:nvPr>
            <p:ph type="title"/>
          </p:nvPr>
        </p:nvSpPr>
        <p:spPr>
          <a:xfrm>
            <a:off x="457200" y="292100"/>
            <a:ext cx="8229600" cy="1384300"/>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F1AB53B4-9970-4052-A3C3-98B5EC6C8EFB}"/>
              </a:ext>
            </a:extLst>
          </p:cNvPr>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055DC2DC-63E4-4A72-8930-DB98CB501717}"/>
              </a:ext>
            </a:extLst>
          </p:cNvPr>
          <p:cNvSpPr>
            <a:spLocks noGrp="1"/>
          </p:cNvSpPr>
          <p:nvPr>
            <p:ph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4D8F7D0C-8D5F-4EA1-A955-6092BCCF6306}"/>
              </a:ext>
            </a:extLst>
          </p:cNvPr>
          <p:cNvSpPr>
            <a:spLocks noGrp="1"/>
          </p:cNvSpPr>
          <p:nvPr>
            <p:ph type="dt" sz="half" idx="10"/>
          </p:nvPr>
        </p:nvSpPr>
        <p:spPr>
          <a:xfrm>
            <a:off x="457200" y="6245225"/>
            <a:ext cx="2133600" cy="476250"/>
          </a:xfrm>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E3B691F4-6D72-43DB-AA38-004124DFF5AB}"/>
              </a:ext>
            </a:extLst>
          </p:cNvPr>
          <p:cNvSpPr>
            <a:spLocks noGrp="1"/>
          </p:cNvSpPr>
          <p:nvPr>
            <p:ph type="ftr" sz="quarter" idx="11"/>
          </p:nvPr>
        </p:nvSpPr>
        <p:spPr>
          <a:xfrm>
            <a:off x="3124200" y="6245225"/>
            <a:ext cx="2895600" cy="476250"/>
          </a:xfrm>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B1B7ACB4-F88A-4492-BE75-6956DD61AE4F}"/>
              </a:ext>
            </a:extLst>
          </p:cNvPr>
          <p:cNvSpPr>
            <a:spLocks noGrp="1"/>
          </p:cNvSpPr>
          <p:nvPr>
            <p:ph type="sldNum" sz="quarter" idx="12"/>
          </p:nvPr>
        </p:nvSpPr>
        <p:spPr>
          <a:xfrm>
            <a:off x="6553200" y="6245225"/>
            <a:ext cx="2133600" cy="476250"/>
          </a:xfrm>
        </p:spPr>
        <p:txBody>
          <a:bodyPr/>
          <a:lstStyle>
            <a:lvl1pPr>
              <a:defRPr/>
            </a:lvl1pPr>
          </a:lstStyle>
          <a:p>
            <a:fld id="{5C69B6EA-7E0A-41BE-B286-9BEA9565971E}" type="slidenum">
              <a:rPr lang="sl-SI" altLang="sl-SI"/>
              <a:pPr/>
              <a:t>‹#›</a:t>
            </a:fld>
            <a:endParaRPr lang="sl-SI" altLang="sl-SI"/>
          </a:p>
        </p:txBody>
      </p:sp>
    </p:spTree>
    <p:extLst>
      <p:ext uri="{BB962C8B-B14F-4D97-AF65-F5344CB8AC3E}">
        <p14:creationId xmlns:p14="http://schemas.microsoft.com/office/powerpoint/2010/main" val="2542912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D9182-106E-4AA9-89BA-DC9A11AF09B7}"/>
              </a:ext>
            </a:extLst>
          </p:cNvPr>
          <p:cNvSpPr>
            <a:spLocks noGrp="1"/>
          </p:cNvSpPr>
          <p:nvPr>
            <p:ph type="title"/>
          </p:nvPr>
        </p:nvSpPr>
        <p:spPr>
          <a:xfrm>
            <a:off x="457200" y="292100"/>
            <a:ext cx="8229600" cy="1384300"/>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E7B47F92-D5E0-44FF-980F-3C102DAFFCEB}"/>
              </a:ext>
            </a:extLst>
          </p:cNvPr>
          <p:cNvSpPr>
            <a:spLocks noGrp="1"/>
          </p:cNvSpPr>
          <p:nvPr>
            <p:ph type="body" sz="half" idx="1"/>
          </p:nvPr>
        </p:nvSpPr>
        <p:spPr>
          <a:xfrm>
            <a:off x="457200" y="1905000"/>
            <a:ext cx="8229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35C272AF-23A3-46BE-87E7-C239C74C8628}"/>
              </a:ext>
            </a:extLst>
          </p:cNvPr>
          <p:cNvSpPr>
            <a:spLocks noGrp="1"/>
          </p:cNvSpPr>
          <p:nvPr>
            <p:ph sz="half" idx="2"/>
          </p:nvPr>
        </p:nvSpPr>
        <p:spPr>
          <a:xfrm>
            <a:off x="457200" y="4038600"/>
            <a:ext cx="8229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B24206E0-9662-42DC-8CE6-CB3FB725A6D2}"/>
              </a:ext>
            </a:extLst>
          </p:cNvPr>
          <p:cNvSpPr>
            <a:spLocks noGrp="1"/>
          </p:cNvSpPr>
          <p:nvPr>
            <p:ph type="dt" sz="half" idx="10"/>
          </p:nvPr>
        </p:nvSpPr>
        <p:spPr>
          <a:xfrm>
            <a:off x="457200" y="6245225"/>
            <a:ext cx="2133600" cy="476250"/>
          </a:xfrm>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FC726102-A751-47F7-B333-68213F22ED03}"/>
              </a:ext>
            </a:extLst>
          </p:cNvPr>
          <p:cNvSpPr>
            <a:spLocks noGrp="1"/>
          </p:cNvSpPr>
          <p:nvPr>
            <p:ph type="ftr" sz="quarter" idx="11"/>
          </p:nvPr>
        </p:nvSpPr>
        <p:spPr>
          <a:xfrm>
            <a:off x="3124200" y="6245225"/>
            <a:ext cx="2895600" cy="476250"/>
          </a:xfrm>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758DE1D7-012D-42CB-B762-1AD8AFDE7B86}"/>
              </a:ext>
            </a:extLst>
          </p:cNvPr>
          <p:cNvSpPr>
            <a:spLocks noGrp="1"/>
          </p:cNvSpPr>
          <p:nvPr>
            <p:ph type="sldNum" sz="quarter" idx="12"/>
          </p:nvPr>
        </p:nvSpPr>
        <p:spPr>
          <a:xfrm>
            <a:off x="6553200" y="6245225"/>
            <a:ext cx="2133600" cy="476250"/>
          </a:xfrm>
        </p:spPr>
        <p:txBody>
          <a:bodyPr/>
          <a:lstStyle>
            <a:lvl1pPr>
              <a:defRPr/>
            </a:lvl1pPr>
          </a:lstStyle>
          <a:p>
            <a:fld id="{BA1E8BBA-CE80-4A16-A6FF-AB62475CE1FF}" type="slidenum">
              <a:rPr lang="sl-SI" altLang="sl-SI"/>
              <a:pPr/>
              <a:t>‹#›</a:t>
            </a:fld>
            <a:endParaRPr lang="sl-SI" altLang="sl-SI"/>
          </a:p>
        </p:txBody>
      </p:sp>
    </p:spTree>
    <p:extLst>
      <p:ext uri="{BB962C8B-B14F-4D97-AF65-F5344CB8AC3E}">
        <p14:creationId xmlns:p14="http://schemas.microsoft.com/office/powerpoint/2010/main" val="1807177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32B17-53CE-4B89-8DD3-B643DB6B1F00}"/>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4AD4D3F9-B589-4468-ABA1-98B423A3E8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BF290E7F-7FE9-4DB0-AABD-006A8BB9050E}"/>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D83472C8-A0F1-4847-80B2-F9EE80734CDB}"/>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581964CE-27C8-4989-89A9-482E0D578B8B}"/>
              </a:ext>
            </a:extLst>
          </p:cNvPr>
          <p:cNvSpPr>
            <a:spLocks noGrp="1"/>
          </p:cNvSpPr>
          <p:nvPr>
            <p:ph type="sldNum" sz="quarter" idx="12"/>
          </p:nvPr>
        </p:nvSpPr>
        <p:spPr/>
        <p:txBody>
          <a:bodyPr/>
          <a:lstStyle>
            <a:lvl1pPr>
              <a:defRPr/>
            </a:lvl1pPr>
          </a:lstStyle>
          <a:p>
            <a:fld id="{9781D821-59E5-4E79-8E5A-F6786FFC522B}" type="slidenum">
              <a:rPr lang="sl-SI" altLang="sl-SI"/>
              <a:pPr/>
              <a:t>‹#›</a:t>
            </a:fld>
            <a:endParaRPr lang="sl-SI" altLang="sl-SI"/>
          </a:p>
        </p:txBody>
      </p:sp>
    </p:spTree>
    <p:extLst>
      <p:ext uri="{BB962C8B-B14F-4D97-AF65-F5344CB8AC3E}">
        <p14:creationId xmlns:p14="http://schemas.microsoft.com/office/powerpoint/2010/main" val="3245434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F10B8-568F-4421-9175-1A0B4FFC8CE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8BA04417-88E0-46D2-A184-CA994110999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34B04D35-0698-4C05-A7ED-A2E68C7D961A}"/>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2EFE6D52-EF78-4643-94F5-FC6854A22FC3}"/>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91D95282-FCB9-42E3-A609-BD136C226CB8}"/>
              </a:ext>
            </a:extLst>
          </p:cNvPr>
          <p:cNvSpPr>
            <a:spLocks noGrp="1"/>
          </p:cNvSpPr>
          <p:nvPr>
            <p:ph type="sldNum" sz="quarter" idx="12"/>
          </p:nvPr>
        </p:nvSpPr>
        <p:spPr/>
        <p:txBody>
          <a:bodyPr/>
          <a:lstStyle>
            <a:lvl1pPr>
              <a:defRPr/>
            </a:lvl1pPr>
          </a:lstStyle>
          <a:p>
            <a:fld id="{C3796E4A-125A-49A0-9027-A3CD932E5C0D}" type="slidenum">
              <a:rPr lang="sl-SI" altLang="sl-SI"/>
              <a:pPr/>
              <a:t>‹#›</a:t>
            </a:fld>
            <a:endParaRPr lang="sl-SI" altLang="sl-SI"/>
          </a:p>
        </p:txBody>
      </p:sp>
    </p:spTree>
    <p:extLst>
      <p:ext uri="{BB962C8B-B14F-4D97-AF65-F5344CB8AC3E}">
        <p14:creationId xmlns:p14="http://schemas.microsoft.com/office/powerpoint/2010/main" val="1185624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DA717-2DC7-4A82-99FA-629A7D142D28}"/>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581FE14C-B15D-4E59-A41D-0C17F16D0AA4}"/>
              </a:ext>
            </a:extLst>
          </p:cNvPr>
          <p:cNvSpPr>
            <a:spLocks noGrp="1"/>
          </p:cNvSpPr>
          <p:nvPr>
            <p:ph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AE223DAE-8834-440C-B97C-A8A1B3138DE3}"/>
              </a:ext>
            </a:extLst>
          </p:cNvPr>
          <p:cNvSpPr>
            <a:spLocks noGrp="1"/>
          </p:cNvSpPr>
          <p:nvPr>
            <p:ph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1E6FB71B-EC17-40B7-AAF5-3A054BB23A0B}"/>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C06C35C5-D218-4590-B647-68FE3B958348}"/>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C0380E42-8EB6-496C-99A3-07B56108041F}"/>
              </a:ext>
            </a:extLst>
          </p:cNvPr>
          <p:cNvSpPr>
            <a:spLocks noGrp="1"/>
          </p:cNvSpPr>
          <p:nvPr>
            <p:ph type="sldNum" sz="quarter" idx="12"/>
          </p:nvPr>
        </p:nvSpPr>
        <p:spPr/>
        <p:txBody>
          <a:bodyPr/>
          <a:lstStyle>
            <a:lvl1pPr>
              <a:defRPr/>
            </a:lvl1pPr>
          </a:lstStyle>
          <a:p>
            <a:fld id="{87AFFA5C-E03F-43F0-B52A-71AB1D84251E}" type="slidenum">
              <a:rPr lang="sl-SI" altLang="sl-SI"/>
              <a:pPr/>
              <a:t>‹#›</a:t>
            </a:fld>
            <a:endParaRPr lang="sl-SI" altLang="sl-SI"/>
          </a:p>
        </p:txBody>
      </p:sp>
    </p:spTree>
    <p:extLst>
      <p:ext uri="{BB962C8B-B14F-4D97-AF65-F5344CB8AC3E}">
        <p14:creationId xmlns:p14="http://schemas.microsoft.com/office/powerpoint/2010/main" val="3886460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9FE3E-524B-4673-B92E-8E7F52FD80B0}"/>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CF16D7AE-CFB5-41E1-947F-3F0A9568453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58C0AE-0E98-4273-92B9-4FFD1F6ABDA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2FF08FA9-A058-43A2-9575-9E6830595A5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32A9AD-5950-4178-9B1E-4AEAE637F4FA}"/>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32065DAF-6EF2-409E-9210-E77ABAA4C1C6}"/>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C923F111-D7F4-4F9F-A655-D3D2073DEC38}"/>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CBE5EAD8-D2AB-439D-8DCB-24520448B267}"/>
              </a:ext>
            </a:extLst>
          </p:cNvPr>
          <p:cNvSpPr>
            <a:spLocks noGrp="1"/>
          </p:cNvSpPr>
          <p:nvPr>
            <p:ph type="sldNum" sz="quarter" idx="12"/>
          </p:nvPr>
        </p:nvSpPr>
        <p:spPr/>
        <p:txBody>
          <a:bodyPr/>
          <a:lstStyle>
            <a:lvl1pPr>
              <a:defRPr/>
            </a:lvl1pPr>
          </a:lstStyle>
          <a:p>
            <a:fld id="{125E8458-A0AB-4CDC-8385-0CAC82716F83}" type="slidenum">
              <a:rPr lang="sl-SI" altLang="sl-SI"/>
              <a:pPr/>
              <a:t>‹#›</a:t>
            </a:fld>
            <a:endParaRPr lang="sl-SI" altLang="sl-SI"/>
          </a:p>
        </p:txBody>
      </p:sp>
    </p:spTree>
    <p:extLst>
      <p:ext uri="{BB962C8B-B14F-4D97-AF65-F5344CB8AC3E}">
        <p14:creationId xmlns:p14="http://schemas.microsoft.com/office/powerpoint/2010/main" val="1047332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A541D-F3C1-4E2B-AA75-DCCCA87FAB9C}"/>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7F86E380-67B6-4587-906B-501D4D419DE9}"/>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2307A273-A7B0-4F87-843B-A7D0B0657FF0}"/>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D360E42D-1094-4B3D-A268-5D0BAAAADB2A}"/>
              </a:ext>
            </a:extLst>
          </p:cNvPr>
          <p:cNvSpPr>
            <a:spLocks noGrp="1"/>
          </p:cNvSpPr>
          <p:nvPr>
            <p:ph type="sldNum" sz="quarter" idx="12"/>
          </p:nvPr>
        </p:nvSpPr>
        <p:spPr/>
        <p:txBody>
          <a:bodyPr/>
          <a:lstStyle>
            <a:lvl1pPr>
              <a:defRPr/>
            </a:lvl1pPr>
          </a:lstStyle>
          <a:p>
            <a:fld id="{15B05091-E514-4E29-8194-F6DC243803A5}" type="slidenum">
              <a:rPr lang="sl-SI" altLang="sl-SI"/>
              <a:pPr/>
              <a:t>‹#›</a:t>
            </a:fld>
            <a:endParaRPr lang="sl-SI" altLang="sl-SI"/>
          </a:p>
        </p:txBody>
      </p:sp>
    </p:spTree>
    <p:extLst>
      <p:ext uri="{BB962C8B-B14F-4D97-AF65-F5344CB8AC3E}">
        <p14:creationId xmlns:p14="http://schemas.microsoft.com/office/powerpoint/2010/main" val="895653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0C6944-EBCD-4C09-9716-992F8B2561F1}"/>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9BD58BFA-B80E-4C73-9079-85859800E130}"/>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AFAF64BF-8CD8-41CB-A221-0E3FB27D09C6}"/>
              </a:ext>
            </a:extLst>
          </p:cNvPr>
          <p:cNvSpPr>
            <a:spLocks noGrp="1"/>
          </p:cNvSpPr>
          <p:nvPr>
            <p:ph type="sldNum" sz="quarter" idx="12"/>
          </p:nvPr>
        </p:nvSpPr>
        <p:spPr/>
        <p:txBody>
          <a:bodyPr/>
          <a:lstStyle>
            <a:lvl1pPr>
              <a:defRPr/>
            </a:lvl1pPr>
          </a:lstStyle>
          <a:p>
            <a:fld id="{31FA77A0-5511-4098-969D-639F50364F0D}" type="slidenum">
              <a:rPr lang="sl-SI" altLang="sl-SI"/>
              <a:pPr/>
              <a:t>‹#›</a:t>
            </a:fld>
            <a:endParaRPr lang="sl-SI" altLang="sl-SI"/>
          </a:p>
        </p:txBody>
      </p:sp>
    </p:spTree>
    <p:extLst>
      <p:ext uri="{BB962C8B-B14F-4D97-AF65-F5344CB8AC3E}">
        <p14:creationId xmlns:p14="http://schemas.microsoft.com/office/powerpoint/2010/main" val="2088408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3EA65-900C-417E-9139-758C49B4522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7FEAC1EC-7EAE-4A14-ADDA-793F036D7A5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EE96046A-5B58-4FF1-9F64-4E5AF3CEA21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8DF81A-61BB-4ADD-809C-E651B08BBDD0}"/>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1C4E25A4-F0F6-4455-A234-77EA2914D461}"/>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4FA23F91-950E-4179-99F2-BB1764BA67C6}"/>
              </a:ext>
            </a:extLst>
          </p:cNvPr>
          <p:cNvSpPr>
            <a:spLocks noGrp="1"/>
          </p:cNvSpPr>
          <p:nvPr>
            <p:ph type="sldNum" sz="quarter" idx="12"/>
          </p:nvPr>
        </p:nvSpPr>
        <p:spPr/>
        <p:txBody>
          <a:bodyPr/>
          <a:lstStyle>
            <a:lvl1pPr>
              <a:defRPr/>
            </a:lvl1pPr>
          </a:lstStyle>
          <a:p>
            <a:fld id="{73260275-B2F1-4DDD-98E6-EBEE1ADC0397}" type="slidenum">
              <a:rPr lang="sl-SI" altLang="sl-SI"/>
              <a:pPr/>
              <a:t>‹#›</a:t>
            </a:fld>
            <a:endParaRPr lang="sl-SI" altLang="sl-SI"/>
          </a:p>
        </p:txBody>
      </p:sp>
    </p:spTree>
    <p:extLst>
      <p:ext uri="{BB962C8B-B14F-4D97-AF65-F5344CB8AC3E}">
        <p14:creationId xmlns:p14="http://schemas.microsoft.com/office/powerpoint/2010/main" val="1826150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078B4-1ECF-4DC0-A002-C9F60E5AC4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D918902C-F5F0-4F48-A093-FB9A64D5E21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C19F347B-C8EB-4885-8878-74B64F51B74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915A7D-4A87-40FD-92F5-74B83F549665}"/>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699DD4AA-5A2C-4A28-AE78-20FDA1E90CAE}"/>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25FF2FE2-B483-471F-9009-73E73FBC6898}"/>
              </a:ext>
            </a:extLst>
          </p:cNvPr>
          <p:cNvSpPr>
            <a:spLocks noGrp="1"/>
          </p:cNvSpPr>
          <p:nvPr>
            <p:ph type="sldNum" sz="quarter" idx="12"/>
          </p:nvPr>
        </p:nvSpPr>
        <p:spPr/>
        <p:txBody>
          <a:bodyPr/>
          <a:lstStyle>
            <a:lvl1pPr>
              <a:defRPr/>
            </a:lvl1pPr>
          </a:lstStyle>
          <a:p>
            <a:fld id="{A4E1426D-23A2-4E4E-8B3A-C04CB68381CF}" type="slidenum">
              <a:rPr lang="sl-SI" altLang="sl-SI"/>
              <a:pPr/>
              <a:t>‹#›</a:t>
            </a:fld>
            <a:endParaRPr lang="sl-SI" altLang="sl-SI"/>
          </a:p>
        </p:txBody>
      </p:sp>
    </p:spTree>
    <p:extLst>
      <p:ext uri="{BB962C8B-B14F-4D97-AF65-F5344CB8AC3E}">
        <p14:creationId xmlns:p14="http://schemas.microsoft.com/office/powerpoint/2010/main" val="3896135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CEBC847B-D9FE-40BA-9DEF-E17537409A03}"/>
              </a:ext>
            </a:extLst>
          </p:cNvPr>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86371" name="Rectangle 3">
            <a:extLst>
              <a:ext uri="{FF2B5EF4-FFF2-40B4-BE49-F238E27FC236}">
                <a16:creationId xmlns:a16="http://schemas.microsoft.com/office/drawing/2014/main" id="{B32E6D2D-3027-4879-8C19-039BB4E03DB6}"/>
              </a:ext>
            </a:extLst>
          </p:cNvPr>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186372" name="Rectangle 4">
            <a:extLst>
              <a:ext uri="{FF2B5EF4-FFF2-40B4-BE49-F238E27FC236}">
                <a16:creationId xmlns:a16="http://schemas.microsoft.com/office/drawing/2014/main" id="{9F75B728-FA60-4E4F-B9A8-1AD2C6AD132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400">
                <a:effectLst>
                  <a:outerShdw blurRad="38100" dist="38100" dir="2700000" algn="tl">
                    <a:srgbClr val="000000"/>
                  </a:outerShdw>
                </a:effectLst>
                <a:latin typeface="Arial" panose="020B0604020202020204" pitchFamily="34" charset="0"/>
              </a:defRPr>
            </a:lvl1pPr>
          </a:lstStyle>
          <a:p>
            <a:endParaRPr lang="sl-SI" altLang="sl-SI"/>
          </a:p>
        </p:txBody>
      </p:sp>
      <p:sp>
        <p:nvSpPr>
          <p:cNvPr id="186373" name="Rectangle 5">
            <a:extLst>
              <a:ext uri="{FF2B5EF4-FFF2-40B4-BE49-F238E27FC236}">
                <a16:creationId xmlns:a16="http://schemas.microsoft.com/office/drawing/2014/main" id="{F4100A5E-50F3-4CD5-AC8A-7E60F7EC0446}"/>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anose="020B0604020202020204" pitchFamily="34" charset="0"/>
              </a:defRPr>
            </a:lvl1pPr>
          </a:lstStyle>
          <a:p>
            <a:endParaRPr lang="sl-SI" altLang="sl-SI"/>
          </a:p>
        </p:txBody>
      </p:sp>
      <p:sp>
        <p:nvSpPr>
          <p:cNvPr id="186374" name="Rectangle 6">
            <a:extLst>
              <a:ext uri="{FF2B5EF4-FFF2-40B4-BE49-F238E27FC236}">
                <a16:creationId xmlns:a16="http://schemas.microsoft.com/office/drawing/2014/main" id="{52D85D2C-48A3-49A7-B431-5FA971BF87CE}"/>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anose="020B0604020202020204" pitchFamily="34" charset="0"/>
              </a:defRPr>
            </a:lvl1pPr>
          </a:lstStyle>
          <a:p>
            <a:fld id="{238166AD-C903-4285-A5E3-66DD112DCFDC}" type="slidenum">
              <a:rPr lang="sl-SI" altLang="sl-SI"/>
              <a:pPr/>
              <a:t>‹#›</a:t>
            </a:fld>
            <a:endParaRPr lang="sl-SI" altLang="sl-SI"/>
          </a:p>
        </p:txBody>
      </p:sp>
    </p:spTree>
  </p:cSld>
  <p:clrMap bg1="dk2" tx1="lt1" bg2="dk1"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Lst>
  <p:txStyles>
    <p:titleStyle>
      <a:lvl1pPr algn="l"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4C76311-961E-4110-9535-2266E0C3F966}"/>
              </a:ext>
            </a:extLst>
          </p:cNvPr>
          <p:cNvSpPr>
            <a:spLocks noGrp="1" noChangeArrowheads="1"/>
          </p:cNvSpPr>
          <p:nvPr>
            <p:ph type="title"/>
          </p:nvPr>
        </p:nvSpPr>
        <p:spPr>
          <a:xfrm>
            <a:off x="457200" y="292100"/>
            <a:ext cx="7715250" cy="2489200"/>
          </a:xfrm>
        </p:spPr>
        <p:txBody>
          <a:bodyPr/>
          <a:lstStyle/>
          <a:p>
            <a:pPr algn="ctr"/>
            <a:r>
              <a:rPr lang="sl-SI" altLang="sl-SI" sz="12900" b="1">
                <a:solidFill>
                  <a:schemeClr val="folHlink"/>
                </a:solidFill>
              </a:rPr>
              <a:t>D U B A J</a:t>
            </a:r>
            <a:r>
              <a:rPr lang="sl-SI" altLang="sl-SI" sz="4000"/>
              <a:t> </a:t>
            </a:r>
          </a:p>
        </p:txBody>
      </p:sp>
      <p:sp>
        <p:nvSpPr>
          <p:cNvPr id="3075" name="Rectangle 3">
            <a:extLst>
              <a:ext uri="{FF2B5EF4-FFF2-40B4-BE49-F238E27FC236}">
                <a16:creationId xmlns:a16="http://schemas.microsoft.com/office/drawing/2014/main" id="{E37C2FAF-A00B-4A41-8A8A-22D6BD3129A4}"/>
              </a:ext>
            </a:extLst>
          </p:cNvPr>
          <p:cNvSpPr>
            <a:spLocks noGrp="1" noChangeArrowheads="1"/>
          </p:cNvSpPr>
          <p:nvPr>
            <p:ph type="body" idx="1"/>
          </p:nvPr>
        </p:nvSpPr>
        <p:spPr/>
        <p:txBody>
          <a:bodyPr/>
          <a:lstStyle/>
          <a:p>
            <a:pPr algn="r"/>
            <a:endParaRPr lang="sl-SI" altLang="sl-SI">
              <a:solidFill>
                <a:schemeClr val="bg2"/>
              </a:solidFill>
            </a:endParaRPr>
          </a:p>
          <a:p>
            <a:pPr algn="r"/>
            <a:endParaRPr lang="sl-SI" altLang="sl-SI">
              <a:solidFill>
                <a:schemeClr val="bg2"/>
              </a:solidFill>
            </a:endParaRPr>
          </a:p>
          <a:p>
            <a:pPr algn="r"/>
            <a:endParaRPr lang="sl-SI" altLang="sl-SI">
              <a:solidFill>
                <a:schemeClr val="bg2"/>
              </a:solidFill>
            </a:endParaRPr>
          </a:p>
          <a:p>
            <a:pPr algn="r"/>
            <a:endParaRPr lang="sl-SI" altLang="sl-SI">
              <a:solidFill>
                <a:schemeClr val="bg2"/>
              </a:solidFill>
            </a:endParaRPr>
          </a:p>
          <a:p>
            <a:pPr algn="r"/>
            <a:endParaRPr lang="sl-SI" altLang="sl-SI">
              <a:solidFill>
                <a:schemeClr val="bg2"/>
              </a:solidFill>
            </a:endParaRPr>
          </a:p>
          <a:p>
            <a:pPr algn="r"/>
            <a:endParaRPr lang="sl-SI" altLang="sl-SI">
              <a:solidFill>
                <a:schemeClr val="bg2"/>
              </a:solidFill>
            </a:endParaRPr>
          </a:p>
          <a:p>
            <a:pPr algn="r"/>
            <a:endParaRPr lang="sl-SI" altLang="sl-SI">
              <a:solidFill>
                <a:schemeClr val="bg2"/>
              </a:solidFill>
            </a:endParaRPr>
          </a:p>
        </p:txBody>
      </p:sp>
      <p:pic>
        <p:nvPicPr>
          <p:cNvPr id="3076" name="Picture 4">
            <a:extLst>
              <a:ext uri="{FF2B5EF4-FFF2-40B4-BE49-F238E27FC236}">
                <a16:creationId xmlns:a16="http://schemas.microsoft.com/office/drawing/2014/main" id="{EA27B51E-ED2A-4CF8-9B79-FD1B8EA2B4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2349500"/>
            <a:ext cx="5826125" cy="291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3074"/>
                                        </p:tgtEl>
                                        <p:attrNameLst>
                                          <p:attrName>style.visibility</p:attrName>
                                        </p:attrNameLst>
                                      </p:cBhvr>
                                      <p:to>
                                        <p:strVal val="visible"/>
                                      </p:to>
                                    </p:set>
                                    <p:animEffect transition="in" filter="fade">
                                      <p:cBhvr>
                                        <p:cTn id="7" dur="1000">
                                          <p:stCondLst>
                                            <p:cond delay="0"/>
                                          </p:stCondLst>
                                        </p:cTn>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blinds(horizontal)">
                                      <p:cBhvr>
                                        <p:cTn id="12" dur="500"/>
                                        <p:tgtEl>
                                          <p:spTgt spid="30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6612" name="Picture 4" descr="palm_island mod">
            <a:extLst>
              <a:ext uri="{FF2B5EF4-FFF2-40B4-BE49-F238E27FC236}">
                <a16:creationId xmlns:a16="http://schemas.microsoft.com/office/drawing/2014/main" id="{14348393-EFCC-41B3-AE72-A60B22CE67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9753600" cy="975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nodeType="clickEffect">
                                  <p:stCondLst>
                                    <p:cond delay="0"/>
                                  </p:stCondLst>
                                  <p:childTnLst>
                                    <p:animEffect transition="out" filter="diamond(in)">
                                      <p:cBhvr>
                                        <p:cTn id="6" dur="2000"/>
                                        <p:tgtEl>
                                          <p:spTgt spid="196612"/>
                                        </p:tgtEl>
                                      </p:cBhvr>
                                    </p:animEffect>
                                    <p:set>
                                      <p:cBhvr>
                                        <p:cTn id="7" dur="1" fill="hold">
                                          <p:stCondLst>
                                            <p:cond delay="1999"/>
                                          </p:stCondLst>
                                        </p:cTn>
                                        <p:tgtEl>
                                          <p:spTgt spid="19661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mph" presetSubtype="0" fill="hold" nodeType="clickEffect">
                                  <p:stCondLst>
                                    <p:cond delay="0"/>
                                  </p:stCondLst>
                                  <p:childTnLst>
                                    <p:animScale>
                                      <p:cBhvr>
                                        <p:cTn id="11" dur="2000" fill="hold"/>
                                        <p:tgtEl>
                                          <p:spTgt spid="1966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718" name="Rectangle 86">
            <a:extLst>
              <a:ext uri="{FF2B5EF4-FFF2-40B4-BE49-F238E27FC236}">
                <a16:creationId xmlns:a16="http://schemas.microsoft.com/office/drawing/2014/main" id="{5EB3C65A-84C7-4D79-9F40-829DA35F4EBD}"/>
              </a:ext>
            </a:extLst>
          </p:cNvPr>
          <p:cNvSpPr>
            <a:spLocks noGrp="1" noChangeArrowheads="1"/>
          </p:cNvSpPr>
          <p:nvPr>
            <p:ph type="body" idx="1"/>
          </p:nvPr>
        </p:nvSpPr>
        <p:spPr>
          <a:xfrm>
            <a:off x="468313" y="1268413"/>
            <a:ext cx="8229600" cy="4114800"/>
          </a:xfrm>
        </p:spPr>
        <p:txBody>
          <a:bodyPr/>
          <a:lstStyle/>
          <a:p>
            <a:pPr>
              <a:spcBef>
                <a:spcPct val="0"/>
              </a:spcBef>
              <a:buClrTx/>
              <a:buSzTx/>
            </a:pPr>
            <a:r>
              <a:rPr lang="sl-SI" altLang="sl-SI" sz="3600" b="1">
                <a:effectLst/>
                <a:latin typeface="Arial" panose="020B0604020202020204" pitchFamily="34" charset="0"/>
              </a:rPr>
              <a:t>Država	Združeni arabski emirati</a:t>
            </a:r>
          </a:p>
          <a:p>
            <a:pPr>
              <a:spcBef>
                <a:spcPct val="0"/>
              </a:spcBef>
              <a:buClrTx/>
              <a:buSzTx/>
            </a:pPr>
            <a:r>
              <a:rPr lang="sl-SI" altLang="sl-SI" sz="3600" b="1">
                <a:effectLst/>
                <a:latin typeface="Arial" panose="020B0604020202020204" pitchFamily="34" charset="0"/>
              </a:rPr>
              <a:t>Ustanovitev	</a:t>
            </a:r>
            <a:r>
              <a:rPr lang="sl-SI" altLang="sl-SI" sz="3600">
                <a:effectLst/>
                <a:latin typeface="Arial" panose="020B0604020202020204" pitchFamily="34" charset="0"/>
              </a:rPr>
              <a:t>zapisi o mestu obstajajo od leta 1799</a:t>
            </a:r>
          </a:p>
          <a:p>
            <a:pPr>
              <a:spcBef>
                <a:spcPct val="0"/>
              </a:spcBef>
              <a:buClrTx/>
              <a:buSzTx/>
            </a:pPr>
            <a:r>
              <a:rPr lang="sl-SI" altLang="sl-SI" sz="3600" b="1">
                <a:effectLst/>
              </a:rPr>
              <a:t>Upravljanje - Šejk </a:t>
            </a:r>
            <a:r>
              <a:rPr lang="sl-SI" altLang="sl-SI" sz="3600">
                <a:effectLst/>
              </a:rPr>
              <a:t>Mohammed bin Rashid Al Maktoum</a:t>
            </a:r>
          </a:p>
          <a:p>
            <a:pPr>
              <a:spcBef>
                <a:spcPct val="0"/>
              </a:spcBef>
              <a:buClrTx/>
              <a:buSzTx/>
            </a:pPr>
            <a:r>
              <a:rPr lang="sl-SI" altLang="sl-SI" sz="3600" b="1">
                <a:effectLst/>
              </a:rPr>
              <a:t>Površina</a:t>
            </a:r>
            <a:r>
              <a:rPr lang="sl-SI" altLang="sl-SI" sz="3600">
                <a:effectLst/>
              </a:rPr>
              <a:t> </a:t>
            </a:r>
            <a:r>
              <a:rPr lang="sl-SI" altLang="sl-SI" sz="3600" b="1">
                <a:effectLst/>
              </a:rPr>
              <a:t> - mesto:</a:t>
            </a:r>
            <a:r>
              <a:rPr lang="sl-SI" altLang="sl-SI" sz="3600">
                <a:effectLst/>
              </a:rPr>
              <a:t>4,114 km²</a:t>
            </a:r>
            <a:r>
              <a:rPr lang="sl-SI" altLang="sl-SI" sz="3600" b="1">
                <a:effectLst/>
              </a:rPr>
              <a:t> - velemesto:</a:t>
            </a:r>
            <a:r>
              <a:rPr lang="sl-SI" altLang="sl-SI" sz="3600">
                <a:effectLst/>
              </a:rPr>
              <a:t>1,492,000 km²</a:t>
            </a:r>
          </a:p>
        </p:txBody>
      </p:sp>
      <p:graphicFrame>
        <p:nvGraphicFramePr>
          <p:cNvPr id="197716" name="Group 84">
            <a:extLst>
              <a:ext uri="{FF2B5EF4-FFF2-40B4-BE49-F238E27FC236}">
                <a16:creationId xmlns:a16="http://schemas.microsoft.com/office/drawing/2014/main" id="{00629742-8BD3-4840-9042-667E59CD9AA7}"/>
              </a:ext>
            </a:extLst>
          </p:cNvPr>
          <p:cNvGraphicFramePr>
            <a:graphicFrameLocks noGrp="1"/>
          </p:cNvGraphicFramePr>
          <p:nvPr>
            <p:ph sz="half" idx="4294967295"/>
          </p:nvPr>
        </p:nvGraphicFramePr>
        <p:xfrm>
          <a:off x="5105400" y="1905000"/>
          <a:ext cx="4038600" cy="4114800"/>
        </p:xfrm>
        <a:graphic>
          <a:graphicData uri="http://schemas.openxmlformats.org/drawingml/2006/table">
            <a:tbl>
              <a:tblPr/>
              <a:tblGrid>
                <a:gridCol w="1101725">
                  <a:extLst>
                    <a:ext uri="{9D8B030D-6E8A-4147-A177-3AD203B41FA5}">
                      <a16:colId xmlns:a16="http://schemas.microsoft.com/office/drawing/2014/main" val="3471088663"/>
                    </a:ext>
                  </a:extLst>
                </a:gridCol>
                <a:gridCol w="2936875">
                  <a:extLst>
                    <a:ext uri="{9D8B030D-6E8A-4147-A177-3AD203B41FA5}">
                      <a16:colId xmlns:a16="http://schemas.microsoft.com/office/drawing/2014/main" val="278693434"/>
                    </a:ext>
                  </a:extLst>
                </a:gridCol>
              </a:tblGrid>
              <a:tr h="2057400">
                <a:tc>
                  <a:txBody>
                    <a:bodyPr/>
                    <a:lstStyle>
                      <a:lvl1pPr marL="342900" indent="-342900"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sl-SI" altLang="sl-SI" sz="1200" b="0" i="0" u="none" strike="noStrike" cap="none" normalizeH="0" baseline="0">
                        <a:ln>
                          <a:noFill/>
                        </a:ln>
                        <a:solidFill>
                          <a:schemeClr val="tx1"/>
                        </a:solidFill>
                        <a:effectLst/>
                        <a:latin typeface="Arial" panose="020B0604020202020204" pitchFamily="34" charset="0"/>
                      </a:endParaRPr>
                    </a:p>
                  </a:txBody>
                  <a:tcPr anchor="ctr" horzOverflow="overflow">
                    <a:lnL cap="flat">
                      <a:noFill/>
                    </a:lnL>
                    <a:lnR>
                      <a:noFill/>
                    </a:lnR>
                    <a:lnT cap="flat">
                      <a:noFill/>
                    </a:lnT>
                    <a:lnB>
                      <a:noFill/>
                    </a:lnB>
                    <a:lnTlToBr>
                      <a:noFill/>
                    </a:lnTlToBr>
                    <a:lnBlToTr>
                      <a:noFill/>
                    </a:lnBlToTr>
                    <a:noFill/>
                  </a:tcPr>
                </a:tc>
                <a:tc>
                  <a:txBody>
                    <a:bodyPr/>
                    <a:lstStyle>
                      <a:lvl1pPr marL="342900" indent="-342900"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sl-SI" altLang="sl-SI" sz="1200" b="0" i="0" u="none" strike="noStrike" cap="none" normalizeH="0" baseline="0">
                        <a:ln>
                          <a:noFill/>
                        </a:ln>
                        <a:solidFill>
                          <a:schemeClr val="tx1"/>
                        </a:solidFill>
                        <a:effectLst/>
                        <a:latin typeface="Arial" panose="020B0604020202020204" pitchFamily="34" charset="0"/>
                      </a:endParaRPr>
                    </a:p>
                  </a:txBody>
                  <a:tcPr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14303830"/>
                  </a:ext>
                </a:extLst>
              </a:tr>
              <a:tr h="2057400">
                <a:tc>
                  <a:txBody>
                    <a:bodyPr/>
                    <a:lstStyle>
                      <a:lvl1pPr marL="342900" indent="-342900"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sl-SI" altLang="sl-SI" sz="1200" b="0" i="0" u="none" strike="noStrike" cap="none" normalizeH="0" baseline="0">
                        <a:ln>
                          <a:noFill/>
                        </a:ln>
                        <a:solidFill>
                          <a:schemeClr val="tx1"/>
                        </a:solidFill>
                        <a:effectLst/>
                        <a:latin typeface="Arial" panose="020B0604020202020204" pitchFamily="34" charset="0"/>
                      </a:endParaRPr>
                    </a:p>
                  </a:txBody>
                  <a:tcPr anchor="ctr" horzOverflow="overflow">
                    <a:lnL cap="flat">
                      <a:noFill/>
                    </a:lnL>
                    <a:lnR>
                      <a:noFill/>
                    </a:lnR>
                    <a:lnT>
                      <a:noFill/>
                    </a:lnT>
                    <a:lnB cap="flat">
                      <a:noFill/>
                    </a:lnB>
                    <a:lnTlToBr>
                      <a:noFill/>
                    </a:lnTlToBr>
                    <a:lnBlToTr>
                      <a:noFill/>
                    </a:lnBlToTr>
                    <a:noFill/>
                  </a:tcPr>
                </a:tc>
                <a:tc>
                  <a:txBody>
                    <a:bodyPr/>
                    <a:lstStyle>
                      <a:lvl1pPr marL="342900" indent="-342900" algn="l">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lgn="l">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sl-SI" altLang="sl-SI" sz="1200" b="0" i="0" u="none" strike="noStrike" cap="none" normalizeH="0" baseline="0">
                        <a:ln>
                          <a:noFill/>
                        </a:ln>
                        <a:solidFill>
                          <a:schemeClr val="tx1"/>
                        </a:solidFill>
                        <a:effectLst/>
                        <a:latin typeface="Arial" panose="020B0604020202020204" pitchFamily="34" charset="0"/>
                      </a:endParaRP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191435683"/>
                  </a:ext>
                </a:extLst>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7718"/>
                                        </p:tgtEl>
                                        <p:attrNameLst>
                                          <p:attrName>style.visibility</p:attrName>
                                        </p:attrNameLst>
                                      </p:cBhvr>
                                      <p:to>
                                        <p:strVal val="visible"/>
                                      </p:to>
                                    </p:set>
                                    <p:animEffect transition="in" filter="fade">
                                      <p:cBhvr>
                                        <p:cTn id="7" dur="2000"/>
                                        <p:tgtEl>
                                          <p:spTgt spid="197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71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37666EB4-030F-4F05-BC0B-01D9E0B48320}"/>
              </a:ext>
            </a:extLst>
          </p:cNvPr>
          <p:cNvSpPr>
            <a:spLocks noGrp="1" noChangeArrowheads="1"/>
          </p:cNvSpPr>
          <p:nvPr>
            <p:ph type="title"/>
          </p:nvPr>
        </p:nvSpPr>
        <p:spPr/>
        <p:txBody>
          <a:bodyPr/>
          <a:lstStyle/>
          <a:p>
            <a:pPr algn="ctr"/>
            <a:r>
              <a:rPr lang="sl-SI" altLang="sl-SI"/>
              <a:t>                    Šejk</a:t>
            </a:r>
          </a:p>
        </p:txBody>
      </p:sp>
      <p:sp>
        <p:nvSpPr>
          <p:cNvPr id="200707" name="Rectangle 3">
            <a:extLst>
              <a:ext uri="{FF2B5EF4-FFF2-40B4-BE49-F238E27FC236}">
                <a16:creationId xmlns:a16="http://schemas.microsoft.com/office/drawing/2014/main" id="{D2C2C0C6-1F89-4373-98F3-005BB418425B}"/>
              </a:ext>
            </a:extLst>
          </p:cNvPr>
          <p:cNvSpPr>
            <a:spLocks noGrp="1" noChangeArrowheads="1"/>
          </p:cNvSpPr>
          <p:nvPr>
            <p:ph type="body" sz="half" idx="1"/>
          </p:nvPr>
        </p:nvSpPr>
        <p:spPr>
          <a:xfrm>
            <a:off x="0" y="115888"/>
            <a:ext cx="4038600" cy="4114800"/>
          </a:xfrm>
        </p:spPr>
        <p:txBody>
          <a:bodyPr/>
          <a:lstStyle/>
          <a:p>
            <a:pPr>
              <a:lnSpc>
                <a:spcPct val="80000"/>
              </a:lnSpc>
            </a:pPr>
            <a:r>
              <a:rPr lang="sl-SI" altLang="sl-SI" sz="2000" b="1"/>
              <a:t>Šejk</a:t>
            </a:r>
            <a:r>
              <a:rPr lang="sl-SI" altLang="sl-SI" sz="2000"/>
              <a:t> (arabsko </a:t>
            </a:r>
            <a:r>
              <a:rPr lang="ar-SA" altLang="sl-SI" sz="2000"/>
              <a:t>شيخ</a:t>
            </a:r>
            <a:r>
              <a:rPr lang="sl-SI" altLang="sl-SI" sz="2000"/>
              <a:t>) izvirno dobesedno pomeni </a:t>
            </a:r>
            <a:r>
              <a:rPr lang="sl-SI" altLang="sl-SI" sz="2000" i="1"/>
              <a:t>starejši</a:t>
            </a:r>
            <a:r>
              <a:rPr lang="sl-SI" altLang="sl-SI" sz="2000"/>
              <a:t> ali </a:t>
            </a:r>
            <a:r>
              <a:rPr lang="sl-SI" altLang="sl-SI" sz="2000" i="1"/>
              <a:t>spoštovani mož</a:t>
            </a:r>
            <a:r>
              <a:rPr lang="sl-SI" altLang="sl-SI" sz="2000"/>
              <a:t>. V zadnjem času to (tudi) v slovenščini postaja naziv za vodjo ali plemeniteža, posebno na Arabskem polotoku, kjer je </a:t>
            </a:r>
            <a:r>
              <a:rPr lang="sl-SI" altLang="sl-SI" sz="2000" i="1"/>
              <a:t>šejk</a:t>
            </a:r>
            <a:r>
              <a:rPr lang="sl-SI" altLang="sl-SI" sz="2000"/>
              <a:t> postal tradicionalni naziv plemenskega vodje.</a:t>
            </a:r>
          </a:p>
          <a:p>
            <a:pPr>
              <a:lnSpc>
                <a:spcPct val="80000"/>
              </a:lnSpc>
            </a:pPr>
            <a:r>
              <a:rPr lang="sl-SI" altLang="sl-SI" sz="2000"/>
              <a:t>Šejk je bil, denimo, stari izraz za naslavljanje vodij kuvajtske dinastije al-Sabah. Po pridružitvi Kuvajta Arabski ligi 19. junija 1961 so privzeli raje naziv emir. Uporablja se tudi v sufističnih redovih kot častni naziv za starejšega sufija, ki je pooblaščen za poučevanje, iniciacijo dervišev in tudi sicer vodi sufijski krog ali tariko.</a:t>
            </a:r>
          </a:p>
          <a:p>
            <a:pPr>
              <a:lnSpc>
                <a:spcPct val="80000"/>
              </a:lnSpc>
            </a:pPr>
            <a:r>
              <a:rPr lang="sl-SI" altLang="sl-SI" sz="2000"/>
              <a:t>Izraz se včasih neformalno uporablja tudi za častno naslavljanje učenjakov. Splošno hitro pravilo je, da lahko </a:t>
            </a:r>
            <a:r>
              <a:rPr lang="sl-SI" altLang="sl-SI" sz="2000" i="1"/>
              <a:t>šejk</a:t>
            </a:r>
            <a:r>
              <a:rPr lang="sl-SI" altLang="sl-SI" sz="2000"/>
              <a:t> kličemo moške po 60. letu.</a:t>
            </a:r>
          </a:p>
        </p:txBody>
      </p:sp>
      <p:sp>
        <p:nvSpPr>
          <p:cNvPr id="200708" name="Rectangle 4">
            <a:extLst>
              <a:ext uri="{FF2B5EF4-FFF2-40B4-BE49-F238E27FC236}">
                <a16:creationId xmlns:a16="http://schemas.microsoft.com/office/drawing/2014/main" id="{372DE046-EFE8-4FA8-B6C7-0CD95F5A45D7}"/>
              </a:ext>
            </a:extLst>
          </p:cNvPr>
          <p:cNvSpPr>
            <a:spLocks noGrp="1" noChangeArrowheads="1"/>
          </p:cNvSpPr>
          <p:nvPr>
            <p:ph sz="half" idx="2"/>
          </p:nvPr>
        </p:nvSpPr>
        <p:spPr/>
        <p:txBody>
          <a:bodyPr/>
          <a:lstStyle/>
          <a:p>
            <a:endParaRPr lang="sl-SI" altLang="sl-SI" sz="2800"/>
          </a:p>
        </p:txBody>
      </p:sp>
      <p:pic>
        <p:nvPicPr>
          <p:cNvPr id="200709" name="Picture 5">
            <a:extLst>
              <a:ext uri="{FF2B5EF4-FFF2-40B4-BE49-F238E27FC236}">
                <a16:creationId xmlns:a16="http://schemas.microsoft.com/office/drawing/2014/main" id="{12CACDCC-BE6C-41F9-A8BD-ED220B7633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1916113"/>
            <a:ext cx="299085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00706"/>
                                        </p:tgtEl>
                                        <p:attrNameLst>
                                          <p:attrName>style.visibility</p:attrName>
                                        </p:attrNameLst>
                                      </p:cBhvr>
                                      <p:to>
                                        <p:strVal val="visible"/>
                                      </p:to>
                                    </p:set>
                                    <p:animEffect transition="in" filter="fade">
                                      <p:cBhvr>
                                        <p:cTn id="7" dur="1000">
                                          <p:stCondLst>
                                            <p:cond delay="0"/>
                                          </p:stCondLst>
                                        </p:cTn>
                                        <p:tgtEl>
                                          <p:spTgt spid="2007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200707">
                                            <p:txEl>
                                              <p:pRg st="0" end="0"/>
                                            </p:txEl>
                                          </p:spTgt>
                                        </p:tgtEl>
                                        <p:attrNameLst>
                                          <p:attrName>style.visibility</p:attrName>
                                        </p:attrNameLst>
                                      </p:cBhvr>
                                      <p:to>
                                        <p:strVal val="visible"/>
                                      </p:to>
                                    </p:set>
                                    <p:animEffect transition="in" filter="fade">
                                      <p:cBhvr>
                                        <p:cTn id="12" dur="500">
                                          <p:stCondLst>
                                            <p:cond delay="0"/>
                                          </p:stCondLst>
                                        </p:cTn>
                                        <p:tgtEl>
                                          <p:spTgt spid="2007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200707">
                                            <p:txEl>
                                              <p:pRg st="1" end="1"/>
                                            </p:txEl>
                                          </p:spTgt>
                                        </p:tgtEl>
                                        <p:attrNameLst>
                                          <p:attrName>style.visibility</p:attrName>
                                        </p:attrNameLst>
                                      </p:cBhvr>
                                      <p:to>
                                        <p:strVal val="visible"/>
                                      </p:to>
                                    </p:set>
                                    <p:animEffect transition="in" filter="fade">
                                      <p:cBhvr>
                                        <p:cTn id="17" dur="500">
                                          <p:stCondLst>
                                            <p:cond delay="0"/>
                                          </p:stCondLst>
                                        </p:cTn>
                                        <p:tgtEl>
                                          <p:spTgt spid="20070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200707">
                                            <p:txEl>
                                              <p:pRg st="2" end="2"/>
                                            </p:txEl>
                                          </p:spTgt>
                                        </p:tgtEl>
                                        <p:attrNameLst>
                                          <p:attrName>style.visibility</p:attrName>
                                        </p:attrNameLst>
                                      </p:cBhvr>
                                      <p:to>
                                        <p:strVal val="visible"/>
                                      </p:to>
                                    </p:set>
                                    <p:animEffect transition="in" filter="fade">
                                      <p:cBhvr>
                                        <p:cTn id="22" dur="500">
                                          <p:stCondLst>
                                            <p:cond delay="0"/>
                                          </p:stCondLst>
                                        </p:cTn>
                                        <p:tgtEl>
                                          <p:spTgt spid="20070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mph" presetSubtype="0" fill="hold" nodeType="clickEffect">
                                  <p:stCondLst>
                                    <p:cond delay="0"/>
                                  </p:stCondLst>
                                  <p:childTnLst>
                                    <p:animRot by="21600000">
                                      <p:cBhvr>
                                        <p:cTn id="26" dur="2000" fill="hold"/>
                                        <p:tgtEl>
                                          <p:spTgt spid="20070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p:bldP spid="20070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2" name="Rectangle 4">
            <a:extLst>
              <a:ext uri="{FF2B5EF4-FFF2-40B4-BE49-F238E27FC236}">
                <a16:creationId xmlns:a16="http://schemas.microsoft.com/office/drawing/2014/main" id="{0FBD2D00-068A-47B9-B205-BBA48C50307E}"/>
              </a:ext>
            </a:extLst>
          </p:cNvPr>
          <p:cNvSpPr>
            <a:spLocks noGrp="1" noChangeArrowheads="1"/>
          </p:cNvSpPr>
          <p:nvPr>
            <p:ph type="title"/>
          </p:nvPr>
        </p:nvSpPr>
        <p:spPr/>
        <p:txBody>
          <a:bodyPr/>
          <a:lstStyle/>
          <a:p>
            <a:endParaRPr lang="sl-SI" altLang="sl-SI"/>
          </a:p>
        </p:txBody>
      </p:sp>
      <p:sp>
        <p:nvSpPr>
          <p:cNvPr id="206853" name="Rectangle 5">
            <a:extLst>
              <a:ext uri="{FF2B5EF4-FFF2-40B4-BE49-F238E27FC236}">
                <a16:creationId xmlns:a16="http://schemas.microsoft.com/office/drawing/2014/main" id="{CFE48FEA-271A-46BE-B12E-75F0774FF1AA}"/>
              </a:ext>
            </a:extLst>
          </p:cNvPr>
          <p:cNvSpPr>
            <a:spLocks noGrp="1" noChangeArrowheads="1"/>
          </p:cNvSpPr>
          <p:nvPr>
            <p:ph type="body" sz="half" idx="1"/>
          </p:nvPr>
        </p:nvSpPr>
        <p:spPr>
          <a:xfrm>
            <a:off x="323850" y="333375"/>
            <a:ext cx="4176713" cy="6264275"/>
          </a:xfrm>
        </p:spPr>
        <p:txBody>
          <a:bodyPr/>
          <a:lstStyle/>
          <a:p>
            <a:r>
              <a:rPr lang="sl-SI" altLang="sl-SI" sz="2400"/>
              <a:t>Bleščeče sonce, čudovite peščene plaže, kristalna modrina Arabskega zaliva, pravljični hoteli, skrivnostna puščava in sodobna nakupovalna Meka z neverjetnimi cenami zlata, diamantov, moderne elektronike... Vse to je Dubaj, eden od sedmih arabskih emiratov, stičišče najsodobnejših dosežkov, modernega urbanega življenja in tradicionalnega puščavskega življenja. </a:t>
            </a:r>
          </a:p>
        </p:txBody>
      </p:sp>
      <p:pic>
        <p:nvPicPr>
          <p:cNvPr id="206854" name="Picture 6">
            <a:extLst>
              <a:ext uri="{FF2B5EF4-FFF2-40B4-BE49-F238E27FC236}">
                <a16:creationId xmlns:a16="http://schemas.microsoft.com/office/drawing/2014/main" id="{6AA3C0D9-BA28-48F4-8CC3-BF73073E2C8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64163" y="620713"/>
            <a:ext cx="3178175" cy="32385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902" name="Picture 6">
            <a:extLst>
              <a:ext uri="{FF2B5EF4-FFF2-40B4-BE49-F238E27FC236}">
                <a16:creationId xmlns:a16="http://schemas.microsoft.com/office/drawing/2014/main" id="{E4FF548C-B73E-46A8-AEB6-044622F5EC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549275"/>
            <a:ext cx="4876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901" name="Picture 5">
            <a:extLst>
              <a:ext uri="{FF2B5EF4-FFF2-40B4-BE49-F238E27FC236}">
                <a16:creationId xmlns:a16="http://schemas.microsoft.com/office/drawing/2014/main" id="{FB9BF14B-F809-4461-A68B-68F5925941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2852738"/>
            <a:ext cx="4876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208901"/>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nodeType="clickEffect">
                                  <p:stCondLst>
                                    <p:cond delay="0"/>
                                  </p:stCondLst>
                                  <p:childTnLst>
                                    <p:set>
                                      <p:cBhvr>
                                        <p:cTn id="10" dur="1" fill="hold">
                                          <p:stCondLst>
                                            <p:cond delay="0"/>
                                          </p:stCondLst>
                                        </p:cTn>
                                        <p:tgtEl>
                                          <p:spTgt spid="208902"/>
                                        </p:tgtEl>
                                        <p:attrNameLst>
                                          <p:attrName>style.visibility</p:attrName>
                                        </p:attrNameLst>
                                      </p:cBhvr>
                                      <p:to>
                                        <p:strVal val="visible"/>
                                      </p:to>
                                    </p:set>
                                    <p:animEffect transition="in" filter="checkerboard(across)">
                                      <p:cBhvr>
                                        <p:cTn id="11" dur="500"/>
                                        <p:tgtEl>
                                          <p:spTgt spid="208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5" name="Picture 5">
            <a:extLst>
              <a:ext uri="{FF2B5EF4-FFF2-40B4-BE49-F238E27FC236}">
                <a16:creationId xmlns:a16="http://schemas.microsoft.com/office/drawing/2014/main" id="{0ABFB693-A112-403D-AF9B-AA40BDE348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2133600"/>
            <a:ext cx="4876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924" name="Picture 4">
            <a:extLst>
              <a:ext uri="{FF2B5EF4-FFF2-40B4-BE49-F238E27FC236}">
                <a16:creationId xmlns:a16="http://schemas.microsoft.com/office/drawing/2014/main" id="{E9E0B2BB-9359-4FEE-9DB0-F9971F75FF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60350"/>
            <a:ext cx="4876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09924"/>
                                        </p:tgtEl>
                                        <p:attrNameLst>
                                          <p:attrName>style.visibility</p:attrName>
                                        </p:attrNameLst>
                                      </p:cBhvr>
                                      <p:to>
                                        <p:strVal val="visible"/>
                                      </p:to>
                                    </p:set>
                                    <p:animEffect transition="in" filter="wipe(down)">
                                      <p:cBhvr>
                                        <p:cTn id="7" dur="580">
                                          <p:stCondLst>
                                            <p:cond delay="0"/>
                                          </p:stCondLst>
                                        </p:cTn>
                                        <p:tgtEl>
                                          <p:spTgt spid="209924"/>
                                        </p:tgtEl>
                                      </p:cBhvr>
                                    </p:animEffect>
                                    <p:anim calcmode="lin" valueType="num">
                                      <p:cBhvr>
                                        <p:cTn id="8" dur="1822" tmFilter="0,0; 0.14,0.36; 0.43,0.73; 0.71,0.91; 1.0,1.0">
                                          <p:stCondLst>
                                            <p:cond delay="0"/>
                                          </p:stCondLst>
                                        </p:cTn>
                                        <p:tgtEl>
                                          <p:spTgt spid="2099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99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99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99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99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09924"/>
                                        </p:tgtEl>
                                      </p:cBhvr>
                                      <p:to x="100000" y="60000"/>
                                    </p:animScale>
                                    <p:animScale>
                                      <p:cBhvr>
                                        <p:cTn id="14" dur="166" decel="50000">
                                          <p:stCondLst>
                                            <p:cond delay="676"/>
                                          </p:stCondLst>
                                        </p:cTn>
                                        <p:tgtEl>
                                          <p:spTgt spid="209924"/>
                                        </p:tgtEl>
                                      </p:cBhvr>
                                      <p:to x="100000" y="100000"/>
                                    </p:animScale>
                                    <p:animScale>
                                      <p:cBhvr>
                                        <p:cTn id="15" dur="26">
                                          <p:stCondLst>
                                            <p:cond delay="1312"/>
                                          </p:stCondLst>
                                        </p:cTn>
                                        <p:tgtEl>
                                          <p:spTgt spid="209924"/>
                                        </p:tgtEl>
                                      </p:cBhvr>
                                      <p:to x="100000" y="80000"/>
                                    </p:animScale>
                                    <p:animScale>
                                      <p:cBhvr>
                                        <p:cTn id="16" dur="166" decel="50000">
                                          <p:stCondLst>
                                            <p:cond delay="1338"/>
                                          </p:stCondLst>
                                        </p:cTn>
                                        <p:tgtEl>
                                          <p:spTgt spid="209924"/>
                                        </p:tgtEl>
                                      </p:cBhvr>
                                      <p:to x="100000" y="100000"/>
                                    </p:animScale>
                                    <p:animScale>
                                      <p:cBhvr>
                                        <p:cTn id="17" dur="26">
                                          <p:stCondLst>
                                            <p:cond delay="1642"/>
                                          </p:stCondLst>
                                        </p:cTn>
                                        <p:tgtEl>
                                          <p:spTgt spid="209924"/>
                                        </p:tgtEl>
                                      </p:cBhvr>
                                      <p:to x="100000" y="90000"/>
                                    </p:animScale>
                                    <p:animScale>
                                      <p:cBhvr>
                                        <p:cTn id="18" dur="166" decel="50000">
                                          <p:stCondLst>
                                            <p:cond delay="1668"/>
                                          </p:stCondLst>
                                        </p:cTn>
                                        <p:tgtEl>
                                          <p:spTgt spid="209924"/>
                                        </p:tgtEl>
                                      </p:cBhvr>
                                      <p:to x="100000" y="100000"/>
                                    </p:animScale>
                                    <p:animScale>
                                      <p:cBhvr>
                                        <p:cTn id="19" dur="26">
                                          <p:stCondLst>
                                            <p:cond delay="1808"/>
                                          </p:stCondLst>
                                        </p:cTn>
                                        <p:tgtEl>
                                          <p:spTgt spid="209924"/>
                                        </p:tgtEl>
                                      </p:cBhvr>
                                      <p:to x="100000" y="95000"/>
                                    </p:animScale>
                                    <p:animScale>
                                      <p:cBhvr>
                                        <p:cTn id="20" dur="166" decel="50000">
                                          <p:stCondLst>
                                            <p:cond delay="1834"/>
                                          </p:stCondLst>
                                        </p:cTn>
                                        <p:tgtEl>
                                          <p:spTgt spid="209924"/>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xit" presetSubtype="16" fill="hold" nodeType="clickEffect">
                                  <p:stCondLst>
                                    <p:cond delay="0"/>
                                  </p:stCondLst>
                                  <p:childTnLst>
                                    <p:animEffect transition="out" filter="diamond(in)">
                                      <p:cBhvr>
                                        <p:cTn id="24" dur="2000"/>
                                        <p:tgtEl>
                                          <p:spTgt spid="209925"/>
                                        </p:tgtEl>
                                      </p:cBhvr>
                                    </p:animEffect>
                                    <p:set>
                                      <p:cBhvr>
                                        <p:cTn id="25" dur="1" fill="hold">
                                          <p:stCondLst>
                                            <p:cond delay="1999"/>
                                          </p:stCondLst>
                                        </p:cTn>
                                        <p:tgtEl>
                                          <p:spTgt spid="2099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827B6090-5CAB-4CE5-AC6E-0F8C0FC13987}"/>
              </a:ext>
            </a:extLst>
          </p:cNvPr>
          <p:cNvSpPr>
            <a:spLocks noGrp="1" noChangeArrowheads="1"/>
          </p:cNvSpPr>
          <p:nvPr>
            <p:ph type="title"/>
          </p:nvPr>
        </p:nvSpPr>
        <p:spPr/>
        <p:txBody>
          <a:bodyPr/>
          <a:lstStyle/>
          <a:p>
            <a:pPr algn="ctr"/>
            <a:r>
              <a:rPr lang="sl-SI" altLang="sl-SI"/>
              <a:t>JUMEIRAH plažni hotel </a:t>
            </a:r>
          </a:p>
        </p:txBody>
      </p:sp>
      <p:pic>
        <p:nvPicPr>
          <p:cNvPr id="210950" name="Picture 6">
            <a:extLst>
              <a:ext uri="{FF2B5EF4-FFF2-40B4-BE49-F238E27FC236}">
                <a16:creationId xmlns:a16="http://schemas.microsoft.com/office/drawing/2014/main" id="{26B946DA-901C-4611-A7A9-88A70AD373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638550"/>
            <a:ext cx="4286250"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0949" name="Picture 5">
            <a:extLst>
              <a:ext uri="{FF2B5EF4-FFF2-40B4-BE49-F238E27FC236}">
                <a16:creationId xmlns:a16="http://schemas.microsoft.com/office/drawing/2014/main" id="{10F22F0D-1023-47FE-B6DE-03B98C02FC2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79388" y="1412875"/>
            <a:ext cx="5483225" cy="3070225"/>
          </a:xfrm>
        </p:spPr>
      </p:pic>
      <p:pic>
        <p:nvPicPr>
          <p:cNvPr id="210951" name="Picture 7">
            <a:extLst>
              <a:ext uri="{FF2B5EF4-FFF2-40B4-BE49-F238E27FC236}">
                <a16:creationId xmlns:a16="http://schemas.microsoft.com/office/drawing/2014/main" id="{346E65C4-1C44-44F0-A287-1702B9EECE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4019550"/>
            <a:ext cx="333375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500"/>
                                        <p:tgtEl>
                                          <p:spTgt spid="210950"/>
                                        </p:tgtEl>
                                      </p:cBhvr>
                                    </p:animEffect>
                                    <p:set>
                                      <p:cBhvr>
                                        <p:cTn id="7" dur="1" fill="hold">
                                          <p:stCondLst>
                                            <p:cond delay="499"/>
                                          </p:stCondLst>
                                        </p:cTn>
                                        <p:tgtEl>
                                          <p:spTgt spid="21095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mph" presetSubtype="0" fill="hold" grpId="0" nodeType="clickEffect" nodePh="1">
                                  <p:stCondLst>
                                    <p:cond delay="0"/>
                                  </p:stCondLst>
                                  <p:endCondLst>
                                    <p:cond evt="begin" delay="0">
                                      <p:tn val="10"/>
                                    </p:cond>
                                  </p:endCondLst>
                                  <p:childTnLst>
                                    <p:animRot by="21600000">
                                      <p:cBhvr>
                                        <p:cTn id="11" dur="2000" fill="hold"/>
                                        <p:tgtEl>
                                          <p:spTgt spid="210949"/>
                                        </p:tgtEl>
                                        <p:attrNameLst>
                                          <p:attrName>r</p:attrName>
                                        </p:attrNameLst>
                                      </p:cBhvr>
                                    </p:animRot>
                                  </p:childTnLst>
                                </p:cTn>
                              </p:par>
                            </p:childTnLst>
                          </p:cTn>
                        </p:par>
                      </p:childTnLst>
                    </p:cTn>
                  </p:par>
                  <p:par>
                    <p:cTn id="12" fill="hold" nodeType="clickPar">
                      <p:stCondLst>
                        <p:cond delay="indefinite"/>
                      </p:stCondLst>
                      <p:childTnLst>
                        <p:par>
                          <p:cTn id="13" fill="hold" nodeType="withGroup">
                            <p:stCondLst>
                              <p:cond delay="0"/>
                            </p:stCondLst>
                            <p:childTnLst>
                              <p:par>
                                <p:cTn id="14" presetID="63" presetClass="path" presetSubtype="0" accel="50000" decel="50000" fill="hold" nodeType="clickEffect">
                                  <p:stCondLst>
                                    <p:cond delay="0"/>
                                  </p:stCondLst>
                                  <p:childTnLst>
                                    <p:animMotion origin="layout" path="M 0 0  L 0.25 0  E" pathEditMode="relative" ptsTypes="">
                                      <p:cBhvr>
                                        <p:cTn id="15" dur="2000" fill="hold"/>
                                        <p:tgtEl>
                                          <p:spTgt spid="21095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9"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E0131A2-7FA4-4BBF-9781-4B17982010C4}"/>
              </a:ext>
            </a:extLst>
          </p:cNvPr>
          <p:cNvSpPr>
            <a:spLocks noGrp="1" noChangeArrowheads="1"/>
          </p:cNvSpPr>
          <p:nvPr>
            <p:ph type="ctrTitle"/>
          </p:nvPr>
        </p:nvSpPr>
        <p:spPr/>
        <p:txBody>
          <a:bodyPr/>
          <a:lstStyle/>
          <a:p>
            <a:r>
              <a:rPr lang="sl-SI" altLang="sl-SI" sz="4000" b="1"/>
              <a:t>Dubaj</a:t>
            </a:r>
            <a:r>
              <a:rPr lang="sl-SI" altLang="sl-SI" sz="4000"/>
              <a:t> je mesto, ki se nahaja v </a:t>
            </a:r>
            <a:r>
              <a:rPr lang="sl-SI" altLang="sl-SI" sz="4000">
                <a:solidFill>
                  <a:schemeClr val="folHlink"/>
                </a:solidFill>
              </a:rPr>
              <a:t>Združenih arabskih emiratih.</a:t>
            </a:r>
            <a:r>
              <a:rPr lang="sl-SI" altLang="sl-SI" sz="4000"/>
              <a:t> Je eno največih turističnih središč 21. stoletja. </a:t>
            </a:r>
          </a:p>
        </p:txBody>
      </p:sp>
      <p:sp>
        <p:nvSpPr>
          <p:cNvPr id="2051" name="Rectangle 3">
            <a:extLst>
              <a:ext uri="{FF2B5EF4-FFF2-40B4-BE49-F238E27FC236}">
                <a16:creationId xmlns:a16="http://schemas.microsoft.com/office/drawing/2014/main" id="{200FB3EE-5ADF-4467-A4A0-434D82EFA65E}"/>
              </a:ext>
            </a:extLst>
          </p:cNvPr>
          <p:cNvSpPr>
            <a:spLocks noGrp="1" noChangeArrowheads="1"/>
          </p:cNvSpPr>
          <p:nvPr>
            <p:ph type="subTitle" idx="1"/>
          </p:nvPr>
        </p:nvSpPr>
        <p:spPr/>
        <p:txBody>
          <a:bodyPr/>
          <a:lstStyle/>
          <a:p>
            <a:endParaRPr lang="sl-SI" altLang="sl-SI"/>
          </a:p>
        </p:txBody>
      </p:sp>
      <p:pic>
        <p:nvPicPr>
          <p:cNvPr id="2052" name="Picture 4" descr="title_1704">
            <a:extLst>
              <a:ext uri="{FF2B5EF4-FFF2-40B4-BE49-F238E27FC236}">
                <a16:creationId xmlns:a16="http://schemas.microsoft.com/office/drawing/2014/main" id="{A8CB082A-8A26-4121-ADD4-5AAEA5E212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3357563"/>
            <a:ext cx="4319587" cy="3303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ppt_x</p:attrName>
                                        </p:attrNameLst>
                                      </p:cBhvr>
                                      <p:tavLst>
                                        <p:tav tm="0">
                                          <p:val>
                                            <p:strVal val="#ppt_x-.2"/>
                                          </p:val>
                                        </p:tav>
                                        <p:tav tm="100000">
                                          <p:val>
                                            <p:strVal val="#ppt_x"/>
                                          </p:val>
                                        </p:tav>
                                      </p:tavLst>
                                    </p:anim>
                                    <p:anim calcmode="lin" valueType="num">
                                      <p:cBhvr>
                                        <p:cTn id="8"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nodePh="1">
                                  <p:stCondLst>
                                    <p:cond delay="0"/>
                                  </p:stCondLst>
                                  <p:endCondLst>
                                    <p:cond evt="begin" delay="0">
                                      <p:tn val="12"/>
                                    </p:cond>
                                  </p:endCondLst>
                                  <p:childTnLst>
                                    <p:set>
                                      <p:cBhvr>
                                        <p:cTn id="13" dur="1" fill="hold">
                                          <p:stCondLst>
                                            <p:cond delay="0"/>
                                          </p:stCondLst>
                                        </p:cTn>
                                        <p:tgtEl>
                                          <p:spTgt spid="2051">
                                            <p:txEl>
                                              <p:pRg st="0" end="0"/>
                                            </p:txEl>
                                          </p:spTgt>
                                        </p:tgtEl>
                                        <p:attrNameLst>
                                          <p:attrName>style.visibility</p:attrName>
                                        </p:attrNameLst>
                                      </p:cBhvr>
                                      <p:to>
                                        <p:strVal val="visible"/>
                                      </p:to>
                                    </p:set>
                                    <p:animEffect transition="in" filter="fade">
                                      <p:cBhvr>
                                        <p:cTn id="14" dur="500"/>
                                        <p:tgtEl>
                                          <p:spTgt spid="2051">
                                            <p:txEl>
                                              <p:pRg st="0" end="0"/>
                                            </p:txEl>
                                          </p:spTgt>
                                        </p:tgtEl>
                                      </p:cBhvr>
                                    </p:animEffect>
                                    <p:anim calcmode="lin" valueType="num">
                                      <p:cBhvr>
                                        <p:cTn id="15"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5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path" presetSubtype="0" accel="50000" decel="50000" fill="hold" nodeType="clickEffect">
                                  <p:stCondLst>
                                    <p:cond delay="0"/>
                                  </p:stCondLst>
                                  <p:childTnLst>
                                    <p:animMotion origin="layout" path="M 0 0  C 0.069 0  0.125 0.07461  0.125 0.16655  C 0.125 0.25849  0.069 0.3331  0 0.3331  C -0.069 0.3331  -0.125 0.25849  -0.125 0.16655  C -0.125 0.07461  -0.069 0  0 0  Z" pathEditMode="relative" ptsTypes="">
                                      <p:cBhvr>
                                        <p:cTn id="20" dur="2000" fill="hold"/>
                                        <p:tgtEl>
                                          <p:spTgt spid="205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21" name="Rectangle 5">
            <a:extLst>
              <a:ext uri="{FF2B5EF4-FFF2-40B4-BE49-F238E27FC236}">
                <a16:creationId xmlns:a16="http://schemas.microsoft.com/office/drawing/2014/main" id="{8D7DA3A9-9A13-4E2D-AD42-6FE4FF1BCB92}"/>
              </a:ext>
            </a:extLst>
          </p:cNvPr>
          <p:cNvSpPr>
            <a:spLocks noGrp="1" noChangeArrowheads="1"/>
          </p:cNvSpPr>
          <p:nvPr>
            <p:ph type="body" sz="half" idx="1"/>
          </p:nvPr>
        </p:nvSpPr>
        <p:spPr>
          <a:xfrm>
            <a:off x="323850" y="476250"/>
            <a:ext cx="4392613" cy="6192838"/>
          </a:xfrm>
        </p:spPr>
        <p:txBody>
          <a:bodyPr/>
          <a:lstStyle/>
          <a:p>
            <a:r>
              <a:rPr lang="sl-SI" altLang="sl-SI" sz="3100" b="1"/>
              <a:t>Turustične atrakcije</a:t>
            </a:r>
          </a:p>
          <a:p>
            <a:r>
              <a:rPr lang="sl-SI" altLang="sl-SI" sz="3100"/>
              <a:t>Dubaj slovi kot eno največjih turustičnih središč 21. stoletja, ki je v polnem razvoju. V Dubaju je nekaj najbolj neverjetnih arhetekturnih zgrad na svetu. Veliko zgradb pa je še v načrtu ali pa se še gradijo.</a:t>
            </a:r>
          </a:p>
        </p:txBody>
      </p:sp>
      <p:sp>
        <p:nvSpPr>
          <p:cNvPr id="188422" name="Rectangle 6">
            <a:extLst>
              <a:ext uri="{FF2B5EF4-FFF2-40B4-BE49-F238E27FC236}">
                <a16:creationId xmlns:a16="http://schemas.microsoft.com/office/drawing/2014/main" id="{24A6F296-C920-4EF8-B8B0-A59137DBDC4A}"/>
              </a:ext>
            </a:extLst>
          </p:cNvPr>
          <p:cNvSpPr>
            <a:spLocks noGrp="1" noChangeArrowheads="1"/>
          </p:cNvSpPr>
          <p:nvPr>
            <p:ph type="clipArt" sz="half" idx="2"/>
          </p:nvPr>
        </p:nvSpPr>
        <p:spPr/>
      </p:sp>
      <p:pic>
        <p:nvPicPr>
          <p:cNvPr id="188423" name="Picture 7" descr="slika">
            <a:extLst>
              <a:ext uri="{FF2B5EF4-FFF2-40B4-BE49-F238E27FC236}">
                <a16:creationId xmlns:a16="http://schemas.microsoft.com/office/drawing/2014/main" id="{2A0BB3C6-CA6F-4190-B86D-D5049EECF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260350"/>
            <a:ext cx="3100388" cy="2014538"/>
          </a:xfrm>
          <a:prstGeom prst="rect">
            <a:avLst/>
          </a:prstGeom>
          <a:noFill/>
          <a:extLst>
            <a:ext uri="{909E8E84-426E-40DD-AFC4-6F175D3DCCD1}">
              <a14:hiddenFill xmlns:a14="http://schemas.microsoft.com/office/drawing/2010/main">
                <a:solidFill>
                  <a:srgbClr val="FFFFFF"/>
                </a:solidFill>
              </a14:hiddenFill>
            </a:ext>
          </a:extLst>
        </p:spPr>
      </p:pic>
      <p:pic>
        <p:nvPicPr>
          <p:cNvPr id="188424" name="Picture 8" descr="dubaj_palma_502">
            <a:extLst>
              <a:ext uri="{FF2B5EF4-FFF2-40B4-BE49-F238E27FC236}">
                <a16:creationId xmlns:a16="http://schemas.microsoft.com/office/drawing/2014/main" id="{868974D0-3C55-41BC-98E2-9BEA72A1EC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2997200"/>
            <a:ext cx="4781550" cy="3590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8421">
                                            <p:txEl>
                                              <p:pRg st="0" end="0"/>
                                            </p:txEl>
                                          </p:spTgt>
                                        </p:tgtEl>
                                        <p:attrNameLst>
                                          <p:attrName>style.visibility</p:attrName>
                                        </p:attrNameLst>
                                      </p:cBhvr>
                                      <p:to>
                                        <p:strVal val="visible"/>
                                      </p:to>
                                    </p:set>
                                    <p:animEffect transition="in" filter="slide(fromBottom)">
                                      <p:cBhvr>
                                        <p:cTn id="7" dur="500">
                                          <p:stCondLst>
                                            <p:cond delay="0"/>
                                          </p:stCondLst>
                                        </p:cTn>
                                        <p:tgtEl>
                                          <p:spTgt spid="18842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88421">
                                            <p:txEl>
                                              <p:pRg st="1" end="1"/>
                                            </p:txEl>
                                          </p:spTgt>
                                        </p:tgtEl>
                                        <p:attrNameLst>
                                          <p:attrName>style.visibility</p:attrName>
                                        </p:attrNameLst>
                                      </p:cBhvr>
                                      <p:to>
                                        <p:strVal val="visible"/>
                                      </p:to>
                                    </p:set>
                                    <p:animEffect transition="in" filter="slide(fromBottom)">
                                      <p:cBhvr>
                                        <p:cTn id="12" dur="500">
                                          <p:stCondLst>
                                            <p:cond delay="0"/>
                                          </p:stCondLst>
                                        </p:cTn>
                                        <p:tgtEl>
                                          <p:spTgt spid="18842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nodeType="clickEffect">
                                  <p:stCondLst>
                                    <p:cond delay="0"/>
                                  </p:stCondLst>
                                  <p:childTnLst>
                                    <p:animEffect transition="out" filter="box(in)">
                                      <p:cBhvr>
                                        <p:cTn id="16" dur="500"/>
                                        <p:tgtEl>
                                          <p:spTgt spid="188423"/>
                                        </p:tgtEl>
                                      </p:cBhvr>
                                    </p:animEffect>
                                    <p:set>
                                      <p:cBhvr>
                                        <p:cTn id="17" dur="1" fill="hold">
                                          <p:stCondLst>
                                            <p:cond delay="499"/>
                                          </p:stCondLst>
                                        </p:cTn>
                                        <p:tgtEl>
                                          <p:spTgt spid="188423"/>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mph" presetSubtype="0" fill="hold" nodeType="clickEffect">
                                  <p:stCondLst>
                                    <p:cond delay="0"/>
                                  </p:stCondLst>
                                  <p:childTnLst>
                                    <p:animRot by="21600000">
                                      <p:cBhvr>
                                        <p:cTn id="21" dur="2000" fill="hold"/>
                                        <p:tgtEl>
                                          <p:spTgt spid="1884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1"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70" name="Rectangle 6">
            <a:extLst>
              <a:ext uri="{FF2B5EF4-FFF2-40B4-BE49-F238E27FC236}">
                <a16:creationId xmlns:a16="http://schemas.microsoft.com/office/drawing/2014/main" id="{87D52456-3E4B-4446-8AE2-1BDB667B0B23}"/>
              </a:ext>
            </a:extLst>
          </p:cNvPr>
          <p:cNvSpPr>
            <a:spLocks noGrp="1" noChangeArrowheads="1"/>
          </p:cNvSpPr>
          <p:nvPr>
            <p:ph type="body" sz="half" idx="2"/>
          </p:nvPr>
        </p:nvSpPr>
        <p:spPr>
          <a:xfrm>
            <a:off x="4572000" y="260350"/>
            <a:ext cx="4114800" cy="6408738"/>
          </a:xfrm>
        </p:spPr>
        <p:txBody>
          <a:bodyPr/>
          <a:lstStyle/>
          <a:p>
            <a:pPr>
              <a:lnSpc>
                <a:spcPct val="90000"/>
              </a:lnSpc>
            </a:pPr>
            <a:r>
              <a:rPr lang="sl-SI" altLang="sl-SI" sz="2000"/>
              <a:t>Najbolj luksuzen hotel v dubaju - Burj Al Arab. Stavba je v obliki jadra, ki sega 321 metrov visoka in je od obale oddaljena 280 metrov. Edini hotel na svetu s kar </a:t>
            </a:r>
            <a:r>
              <a:rPr lang="sl-SI" altLang="sl-SI" sz="2000" b="1"/>
              <a:t>sedmimi zvezdicami</a:t>
            </a:r>
            <a:r>
              <a:rPr lang="sl-SI" altLang="sl-SI" sz="2000"/>
              <a:t>. Vendar teh sedem zvezdic ni poterjenih saj se večinoma ocenjuje z največ petimi zvezdicami. Najvecji apartma v hotelu ima 800 kvadratnih metrov, najmanjsi apartmaji pa imajo "le" 170 kvadratnih metrov. V stanovanje se pripeljete z lastnim dvigalom. Prav tako je vsak bivalni prostor v hotelu opremljen z najmodernejšo tehnologijo: s prenosnim računalnikom, širokopasovnim internetnim dostopom, lastnim telefaksom, daljinskim upravljalcem vrat, oken...itd. </a:t>
            </a:r>
          </a:p>
        </p:txBody>
      </p:sp>
      <p:pic>
        <p:nvPicPr>
          <p:cNvPr id="190473" name="Picture 9" descr="dubai28">
            <a:extLst>
              <a:ext uri="{FF2B5EF4-FFF2-40B4-BE49-F238E27FC236}">
                <a16:creationId xmlns:a16="http://schemas.microsoft.com/office/drawing/2014/main" id="{79A686B5-0FDE-4633-9E86-2E0C5724AFE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rot="20922085">
            <a:off x="250825" y="1628775"/>
            <a:ext cx="4433888" cy="3449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90470">
                                            <p:txEl>
                                              <p:pRg st="0" end="0"/>
                                            </p:txEl>
                                          </p:spTgt>
                                        </p:tgtEl>
                                        <p:attrNameLst>
                                          <p:attrName>style.visibility</p:attrName>
                                        </p:attrNameLst>
                                      </p:cBhvr>
                                      <p:to>
                                        <p:strVal val="visible"/>
                                      </p:to>
                                    </p:set>
                                    <p:animEffect transition="in" filter="fade">
                                      <p:cBhvr>
                                        <p:cTn id="7" dur="500">
                                          <p:stCondLst>
                                            <p:cond delay="0"/>
                                          </p:stCondLst>
                                        </p:cTn>
                                        <p:tgtEl>
                                          <p:spTgt spid="1904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190473"/>
                                        </p:tgtEl>
                                        <p:attrNameLst>
                                          <p:attrName>style.visibility</p:attrName>
                                        </p:attrNameLst>
                                      </p:cBhvr>
                                      <p:to>
                                        <p:strVal val="visible"/>
                                      </p:to>
                                    </p:set>
                                    <p:animEffect transition="in" filter="wedge">
                                      <p:cBhvr>
                                        <p:cTn id="12" dur="2000"/>
                                        <p:tgtEl>
                                          <p:spTgt spid="190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0"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64" name="Picture 4" descr="burj-al-arab-interior-1">
            <a:extLst>
              <a:ext uri="{FF2B5EF4-FFF2-40B4-BE49-F238E27FC236}">
                <a16:creationId xmlns:a16="http://schemas.microsoft.com/office/drawing/2014/main" id="{E603B326-655A-4D40-909B-F2A16934AC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0350"/>
            <a:ext cx="4727575" cy="6302375"/>
          </a:xfrm>
          <a:prstGeom prst="rect">
            <a:avLst/>
          </a:prstGeom>
          <a:noFill/>
          <a:extLst>
            <a:ext uri="{909E8E84-426E-40DD-AFC4-6F175D3DCCD1}">
              <a14:hiddenFill xmlns:a14="http://schemas.microsoft.com/office/drawing/2010/main">
                <a:solidFill>
                  <a:srgbClr val="FFFFFF"/>
                </a:solidFill>
              </a14:hiddenFill>
            </a:ext>
          </a:extLst>
        </p:spPr>
      </p:pic>
      <p:pic>
        <p:nvPicPr>
          <p:cNvPr id="194565" name="Picture 5" descr="burj-al-arab-tennis">
            <a:extLst>
              <a:ext uri="{FF2B5EF4-FFF2-40B4-BE49-F238E27FC236}">
                <a16:creationId xmlns:a16="http://schemas.microsoft.com/office/drawing/2014/main" id="{AD274D0B-D63D-47F0-A0E6-92A315535F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1773238"/>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94565"/>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194564"/>
                                        </p:tgtEl>
                                        <p:attrNameLst>
                                          <p:attrName>style.visibility</p:attrName>
                                        </p:attrNameLst>
                                      </p:cBhvr>
                                      <p:to>
                                        <p:strVal val="visible"/>
                                      </p:to>
                                    </p:set>
                                    <p:animEffect transition="in" filter="fade">
                                      <p:cBhvr>
                                        <p:cTn id="11" dur="2000"/>
                                        <p:tgtEl>
                                          <p:spTgt spid="194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3540" name="Picture 4" descr="Spec">
            <a:extLst>
              <a:ext uri="{FF2B5EF4-FFF2-40B4-BE49-F238E27FC236}">
                <a16:creationId xmlns:a16="http://schemas.microsoft.com/office/drawing/2014/main" id="{1B56056F-A31A-410A-848F-2BEE249025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57250"/>
            <a:ext cx="11430000" cy="857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xit" presetSubtype="4" fill="hold" nodeType="clickEffect">
                                  <p:stCondLst>
                                    <p:cond delay="0"/>
                                  </p:stCondLst>
                                  <p:childTnLst>
                                    <p:anim calcmode="lin" valueType="num">
                                      <p:cBhvr additive="base">
                                        <p:cTn id="6" dur="5000"/>
                                        <p:tgtEl>
                                          <p:spTgt spid="193540"/>
                                        </p:tgtEl>
                                        <p:attrNameLst>
                                          <p:attrName>ppt_x</p:attrName>
                                        </p:attrNameLst>
                                      </p:cBhvr>
                                      <p:tavLst>
                                        <p:tav tm="0">
                                          <p:val>
                                            <p:strVal val="ppt_x"/>
                                          </p:val>
                                        </p:tav>
                                        <p:tav tm="100000">
                                          <p:val>
                                            <p:strVal val="ppt_x"/>
                                          </p:val>
                                        </p:tav>
                                      </p:tavLst>
                                    </p:anim>
                                    <p:anim calcmode="lin" valueType="num">
                                      <p:cBhvr additive="base">
                                        <p:cTn id="7" dur="5000"/>
                                        <p:tgtEl>
                                          <p:spTgt spid="193540"/>
                                        </p:tgtEl>
                                        <p:attrNameLst>
                                          <p:attrName>ppt_y</p:attrName>
                                        </p:attrNameLst>
                                      </p:cBhvr>
                                      <p:tavLst>
                                        <p:tav tm="0">
                                          <p:val>
                                            <p:strVal val="ppt_y"/>
                                          </p:val>
                                        </p:tav>
                                        <p:tav tm="100000">
                                          <p:val>
                                            <p:strVal val="1+ppt_h/2"/>
                                          </p:val>
                                        </p:tav>
                                      </p:tavLst>
                                    </p:anim>
                                    <p:set>
                                      <p:cBhvr>
                                        <p:cTn id="8" dur="1" fill="hold">
                                          <p:stCondLst>
                                            <p:cond delay="4999"/>
                                          </p:stCondLst>
                                        </p:cTn>
                                        <p:tgtEl>
                                          <p:spTgt spid="1935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5" name="Rectangle 3">
            <a:extLst>
              <a:ext uri="{FF2B5EF4-FFF2-40B4-BE49-F238E27FC236}">
                <a16:creationId xmlns:a16="http://schemas.microsoft.com/office/drawing/2014/main" id="{3C2FCA84-87FE-4EC5-80C7-5B05F20FF8BA}"/>
              </a:ext>
            </a:extLst>
          </p:cNvPr>
          <p:cNvSpPr>
            <a:spLocks noGrp="1" noChangeArrowheads="1"/>
          </p:cNvSpPr>
          <p:nvPr>
            <p:ph type="body" idx="1"/>
          </p:nvPr>
        </p:nvSpPr>
        <p:spPr>
          <a:xfrm>
            <a:off x="179388" y="260350"/>
            <a:ext cx="8713787" cy="6408738"/>
          </a:xfrm>
        </p:spPr>
        <p:txBody>
          <a:bodyPr/>
          <a:lstStyle/>
          <a:p>
            <a:r>
              <a:rPr lang="sl-SI" altLang="sl-SI"/>
              <a:t>Res velika znamenitost Dubaja je ravno projekt </a:t>
            </a:r>
            <a:r>
              <a:rPr lang="sl-SI" altLang="sl-SI" i="1"/>
              <a:t>The palma</a:t>
            </a:r>
            <a:r>
              <a:rPr lang="sl-SI" altLang="sl-SI"/>
              <a:t>. Arabski šejk Mohamed bin Rasid Al Maktum je v zagati, ker se bodo v dveh generacijah zaloge nafte, s katerimi je njegova država obogatela, izčrpale. Ker pa bi rad tudi svojim potomcem zagotovil razkošno življenje, kakršno si lahko privosci sam, se je podjetni dubajski prestolonaslednik lotil turizma. Orjaški stroji zdaj gradijo največji umetni otok na svetu, ki je viden celo iz vesolja! </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anim calcmode="lin" valueType="num">
                                      <p:cBhvr>
                                        <p:cTn id="7" dur="1000" fill="hold"/>
                                        <p:tgtEl>
                                          <p:spTgt spid="19251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9251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925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5590" name="Picture 6" descr="palm_jumeirah">
            <a:extLst>
              <a:ext uri="{FF2B5EF4-FFF2-40B4-BE49-F238E27FC236}">
                <a16:creationId xmlns:a16="http://schemas.microsoft.com/office/drawing/2014/main" id="{3311FEFF-1EDA-4725-8817-8BFB0AF39B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04813"/>
            <a:ext cx="5334000" cy="3914775"/>
          </a:xfrm>
          <a:prstGeom prst="rect">
            <a:avLst/>
          </a:prstGeom>
          <a:noFill/>
          <a:extLst>
            <a:ext uri="{909E8E84-426E-40DD-AFC4-6F175D3DCCD1}">
              <a14:hiddenFill xmlns:a14="http://schemas.microsoft.com/office/drawing/2010/main">
                <a:solidFill>
                  <a:srgbClr val="FFFFFF"/>
                </a:solidFill>
              </a14:hiddenFill>
            </a:ext>
          </a:extLst>
        </p:spPr>
      </p:pic>
      <p:pic>
        <p:nvPicPr>
          <p:cNvPr id="195591" name="Picture 7" descr="dubaj_palma_502">
            <a:extLst>
              <a:ext uri="{FF2B5EF4-FFF2-40B4-BE49-F238E27FC236}">
                <a16:creationId xmlns:a16="http://schemas.microsoft.com/office/drawing/2014/main" id="{8A68EE3F-F6B3-4B47-849D-2040F40E29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2708275"/>
            <a:ext cx="4781550" cy="3590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xit" presetSubtype="4" fill="hold" nodeType="clickEffect">
                                  <p:stCondLst>
                                    <p:cond delay="0"/>
                                  </p:stCondLst>
                                  <p:childTnLst>
                                    <p:anim calcmode="lin" valueType="num">
                                      <p:cBhvr additive="base">
                                        <p:cTn id="6" dur="5000"/>
                                        <p:tgtEl>
                                          <p:spTgt spid="195590"/>
                                        </p:tgtEl>
                                        <p:attrNameLst>
                                          <p:attrName>ppt_x</p:attrName>
                                        </p:attrNameLst>
                                      </p:cBhvr>
                                      <p:tavLst>
                                        <p:tav tm="0">
                                          <p:val>
                                            <p:strVal val="ppt_x"/>
                                          </p:val>
                                        </p:tav>
                                        <p:tav tm="100000">
                                          <p:val>
                                            <p:strVal val="ppt_x"/>
                                          </p:val>
                                        </p:tav>
                                      </p:tavLst>
                                    </p:anim>
                                    <p:anim calcmode="lin" valueType="num">
                                      <p:cBhvr additive="base">
                                        <p:cTn id="7" dur="5000"/>
                                        <p:tgtEl>
                                          <p:spTgt spid="195590"/>
                                        </p:tgtEl>
                                        <p:attrNameLst>
                                          <p:attrName>ppt_y</p:attrName>
                                        </p:attrNameLst>
                                      </p:cBhvr>
                                      <p:tavLst>
                                        <p:tav tm="0">
                                          <p:val>
                                            <p:strVal val="ppt_y"/>
                                          </p:val>
                                        </p:tav>
                                        <p:tav tm="100000">
                                          <p:val>
                                            <p:strVal val="1+ppt_h/2"/>
                                          </p:val>
                                        </p:tav>
                                      </p:tavLst>
                                    </p:anim>
                                    <p:set>
                                      <p:cBhvr>
                                        <p:cTn id="8" dur="1" fill="hold">
                                          <p:stCondLst>
                                            <p:cond delay="4999"/>
                                          </p:stCondLst>
                                        </p:cTn>
                                        <p:tgtEl>
                                          <p:spTgt spid="195590"/>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33" presetClass="emph" presetSubtype="0" fill="remove" nodeType="clickEffect">
                                  <p:stCondLst>
                                    <p:cond delay="0"/>
                                  </p:stCondLst>
                                  <p:childTnLst>
                                    <p:animClr clrSpc="rgb" dir="cw">
                                      <p:cBhvr override="childStyle">
                                        <p:cTn id="12" dur="1500" accel="50000" autoRev="1" fill="hold" tmFilter="0, 0; .33333, 1; 1, 1">
                                          <p:stCondLst>
                                            <p:cond delay="0"/>
                                          </p:stCondLst>
                                        </p:cTn>
                                        <p:tgtEl>
                                          <p:spTgt spid="195591"/>
                                        </p:tgtEl>
                                        <p:attrNameLst>
                                          <p:attrName>style.color</p:attrName>
                                        </p:attrNameLst>
                                      </p:cBhvr>
                                      <p:to>
                                        <a:schemeClr val="accent2"/>
                                      </p:to>
                                    </p:animClr>
                                    <p:animClr clrSpc="rgb" dir="cw">
                                      <p:cBhvr>
                                        <p:cTn id="13" dur="1500" accel="50000" autoRev="1" fill="hold" tmFilter="0, 0; .33333, 1; 1, 1">
                                          <p:stCondLst>
                                            <p:cond delay="0"/>
                                          </p:stCondLst>
                                        </p:cTn>
                                        <p:tgtEl>
                                          <p:spTgt spid="195591"/>
                                        </p:tgtEl>
                                        <p:attrNameLst>
                                          <p:attrName>fillcolor</p:attrName>
                                        </p:attrNameLst>
                                      </p:cBhvr>
                                      <p:to>
                                        <a:schemeClr val="accent2"/>
                                      </p:to>
                                    </p:animClr>
                                    <p:set>
                                      <p:cBhvr>
                                        <p:cTn id="14" dur="3000" fill="hold"/>
                                        <p:tgtEl>
                                          <p:spTgt spid="195591"/>
                                        </p:tgtEl>
                                        <p:attrNameLst>
                                          <p:attrName>fill.type</p:attrName>
                                        </p:attrNameLst>
                                      </p:cBhvr>
                                      <p:to>
                                        <p:strVal val="solid"/>
                                      </p:to>
                                    </p:set>
                                    <p:set>
                                      <p:cBhvr>
                                        <p:cTn id="15" dur="3000" fill="hold"/>
                                        <p:tgtEl>
                                          <p:spTgt spid="195591"/>
                                        </p:tgtEl>
                                        <p:attrNameLst>
                                          <p:attrName>fill.on</p:attrName>
                                        </p:attrNameLst>
                                      </p:cBhvr>
                                      <p:to>
                                        <p:strVal val="true"/>
                                      </p:to>
                                    </p:set>
                                    <p:animScale>
                                      <p:cBhvr>
                                        <p:cTn id="16" dur="1500" accel="50000" autoRev="1" fill="hold" tmFilter="0, 0; .33333, 1; 1, 1">
                                          <p:stCondLst>
                                            <p:cond delay="0"/>
                                          </p:stCondLst>
                                        </p:cTn>
                                        <p:tgtEl>
                                          <p:spTgt spid="195591"/>
                                        </p:tgtEl>
                                      </p:cBhvr>
                                      <p:from x="100000" y="100000"/>
                                      <p:to x="100000" y="140000"/>
                                    </p:animScale>
                                  </p:childTnLst>
                                </p:cTn>
                              </p:par>
                            </p:childTnLst>
                          </p:cTn>
                        </p:par>
                      </p:childTnLst>
                    </p:cTn>
                  </p:par>
                  <p:par>
                    <p:cTn id="17" fill="hold" nodeType="clickPar">
                      <p:stCondLst>
                        <p:cond delay="indefinite"/>
                      </p:stCondLst>
                      <p:childTnLst>
                        <p:par>
                          <p:cTn id="18" fill="hold" nodeType="withGroup">
                            <p:stCondLst>
                              <p:cond delay="0"/>
                            </p:stCondLst>
                            <p:childTnLst>
                              <p:par>
                                <p:cTn id="19" presetID="26" presetClass="entr" presetSubtype="0" fill="hold" nodeType="clickEffect">
                                  <p:stCondLst>
                                    <p:cond delay="0"/>
                                  </p:stCondLst>
                                  <p:childTnLst>
                                    <p:set>
                                      <p:cBhvr>
                                        <p:cTn id="20" dur="1" fill="hold">
                                          <p:stCondLst>
                                            <p:cond delay="0"/>
                                          </p:stCondLst>
                                        </p:cTn>
                                        <p:tgtEl>
                                          <p:spTgt spid="195590"/>
                                        </p:tgtEl>
                                        <p:attrNameLst>
                                          <p:attrName>style.visibility</p:attrName>
                                        </p:attrNameLst>
                                      </p:cBhvr>
                                      <p:to>
                                        <p:strVal val="visible"/>
                                      </p:to>
                                    </p:set>
                                    <p:animEffect transition="in" filter="wipe(down)">
                                      <p:cBhvr>
                                        <p:cTn id="21" dur="580">
                                          <p:stCondLst>
                                            <p:cond delay="0"/>
                                          </p:stCondLst>
                                        </p:cTn>
                                        <p:tgtEl>
                                          <p:spTgt spid="195590"/>
                                        </p:tgtEl>
                                      </p:cBhvr>
                                    </p:animEffect>
                                    <p:anim calcmode="lin" valueType="num">
                                      <p:cBhvr>
                                        <p:cTn id="22" dur="1822" tmFilter="0,0; 0.14,0.36; 0.43,0.73; 0.71,0.91; 1.0,1.0">
                                          <p:stCondLst>
                                            <p:cond delay="0"/>
                                          </p:stCondLst>
                                        </p:cTn>
                                        <p:tgtEl>
                                          <p:spTgt spid="195590"/>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95590"/>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95590"/>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95590"/>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95590"/>
                                        </p:tgtEl>
                                        <p:attrNameLst>
                                          <p:attrName>ppt_y</p:attrName>
                                        </p:attrNameLst>
                                      </p:cBhvr>
                                      <p:tavLst>
                                        <p:tav tm="0" fmla="#ppt_y-sin(pi*$)/81">
                                          <p:val>
                                            <p:fltVal val="0"/>
                                          </p:val>
                                        </p:tav>
                                        <p:tav tm="100000">
                                          <p:val>
                                            <p:fltVal val="1"/>
                                          </p:val>
                                        </p:tav>
                                      </p:tavLst>
                                    </p:anim>
                                    <p:animScale>
                                      <p:cBhvr>
                                        <p:cTn id="27" dur="26">
                                          <p:stCondLst>
                                            <p:cond delay="650"/>
                                          </p:stCondLst>
                                        </p:cTn>
                                        <p:tgtEl>
                                          <p:spTgt spid="195590"/>
                                        </p:tgtEl>
                                      </p:cBhvr>
                                      <p:to x="100000" y="60000"/>
                                    </p:animScale>
                                    <p:animScale>
                                      <p:cBhvr>
                                        <p:cTn id="28" dur="166" decel="50000">
                                          <p:stCondLst>
                                            <p:cond delay="676"/>
                                          </p:stCondLst>
                                        </p:cTn>
                                        <p:tgtEl>
                                          <p:spTgt spid="195590"/>
                                        </p:tgtEl>
                                      </p:cBhvr>
                                      <p:to x="100000" y="100000"/>
                                    </p:animScale>
                                    <p:animScale>
                                      <p:cBhvr>
                                        <p:cTn id="29" dur="26">
                                          <p:stCondLst>
                                            <p:cond delay="1312"/>
                                          </p:stCondLst>
                                        </p:cTn>
                                        <p:tgtEl>
                                          <p:spTgt spid="195590"/>
                                        </p:tgtEl>
                                      </p:cBhvr>
                                      <p:to x="100000" y="80000"/>
                                    </p:animScale>
                                    <p:animScale>
                                      <p:cBhvr>
                                        <p:cTn id="30" dur="166" decel="50000">
                                          <p:stCondLst>
                                            <p:cond delay="1338"/>
                                          </p:stCondLst>
                                        </p:cTn>
                                        <p:tgtEl>
                                          <p:spTgt spid="195590"/>
                                        </p:tgtEl>
                                      </p:cBhvr>
                                      <p:to x="100000" y="100000"/>
                                    </p:animScale>
                                    <p:animScale>
                                      <p:cBhvr>
                                        <p:cTn id="31" dur="26">
                                          <p:stCondLst>
                                            <p:cond delay="1642"/>
                                          </p:stCondLst>
                                        </p:cTn>
                                        <p:tgtEl>
                                          <p:spTgt spid="195590"/>
                                        </p:tgtEl>
                                      </p:cBhvr>
                                      <p:to x="100000" y="90000"/>
                                    </p:animScale>
                                    <p:animScale>
                                      <p:cBhvr>
                                        <p:cTn id="32" dur="166" decel="50000">
                                          <p:stCondLst>
                                            <p:cond delay="1668"/>
                                          </p:stCondLst>
                                        </p:cTn>
                                        <p:tgtEl>
                                          <p:spTgt spid="195590"/>
                                        </p:tgtEl>
                                      </p:cBhvr>
                                      <p:to x="100000" y="100000"/>
                                    </p:animScale>
                                    <p:animScale>
                                      <p:cBhvr>
                                        <p:cTn id="33" dur="26">
                                          <p:stCondLst>
                                            <p:cond delay="1808"/>
                                          </p:stCondLst>
                                        </p:cTn>
                                        <p:tgtEl>
                                          <p:spTgt spid="195590"/>
                                        </p:tgtEl>
                                      </p:cBhvr>
                                      <p:to x="100000" y="95000"/>
                                    </p:animScale>
                                    <p:animScale>
                                      <p:cBhvr>
                                        <p:cTn id="34" dur="166" decel="50000">
                                          <p:stCondLst>
                                            <p:cond delay="1834"/>
                                          </p:stCondLst>
                                        </p:cTn>
                                        <p:tgtEl>
                                          <p:spTgt spid="19559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9" name="Rectangle 3">
            <a:extLst>
              <a:ext uri="{FF2B5EF4-FFF2-40B4-BE49-F238E27FC236}">
                <a16:creationId xmlns:a16="http://schemas.microsoft.com/office/drawing/2014/main" id="{09215580-52F1-49E4-9A85-0DAD63296606}"/>
              </a:ext>
            </a:extLst>
          </p:cNvPr>
          <p:cNvSpPr>
            <a:spLocks noGrp="1" noChangeArrowheads="1"/>
          </p:cNvSpPr>
          <p:nvPr>
            <p:ph type="body" idx="1"/>
          </p:nvPr>
        </p:nvSpPr>
        <p:spPr>
          <a:xfrm>
            <a:off x="250825" y="404813"/>
            <a:ext cx="8642350" cy="6048375"/>
          </a:xfrm>
        </p:spPr>
        <p:txBody>
          <a:bodyPr/>
          <a:lstStyle/>
          <a:p>
            <a:pPr>
              <a:lnSpc>
                <a:spcPct val="90000"/>
              </a:lnSpc>
            </a:pPr>
            <a:r>
              <a:rPr lang="sl-SI" altLang="sl-SI" sz="2800"/>
              <a:t>Če bi iz materiala, ki so ga porabili zanj, naredili dva metra visok in pol metra Širok zid, bi ta ravno trikrat obkrožil naš planet. Samo gradnja otoka naj bi stala poldrugo milijardo ameriških dolarjev. Projekt The palm je vse v enem: umetni otok bo imel 120 kilometrov plaž, gostje pa bodo lahko izbirali med petdesetimi razkošnimi hoteli ter tisoč vil in raznovrstnih hiš. Vrhunski arhitekti zagotavljajo pestre arhitekturne sloge, od španskih kolonialnih dvorcev prek toskanskih podeželskih hiš, do rančev z Divjega zahoda. Palma bo nedvomno najvecji umetno zgrajen otok na svetu in v dubaju ga že sedaj imenujejo osmo čudo sveta. </a:t>
            </a:r>
          </a:p>
          <a:p>
            <a:pPr>
              <a:lnSpc>
                <a:spcPct val="90000"/>
              </a:lnSpc>
            </a:pPr>
            <a:endParaRPr lang="sl-SI" altLang="sl-SI" sz="2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p:bld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sl-SI" altLang="sl-SI"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sl-SI" altLang="sl-SI"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Ocean</Template>
  <TotalTime>0</TotalTime>
  <Words>566</Words>
  <Application>Microsoft Office PowerPoint</Application>
  <PresentationFormat>On-screen Show (4:3)</PresentationFormat>
  <Paragraphs>22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Tahoma</vt:lpstr>
      <vt:lpstr>Wingdings</vt:lpstr>
      <vt:lpstr>Ocean</vt:lpstr>
      <vt:lpstr>D U B A J </vt:lpstr>
      <vt:lpstr>Dubaj je mesto, ki se nahaja v Združenih arabskih emiratih. Je eno največih turističnih središč 21. stoletja.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Šejk</vt:lpstr>
      <vt:lpstr>PowerPoint Presentation</vt:lpstr>
      <vt:lpstr>PowerPoint Presentation</vt:lpstr>
      <vt:lpstr>PowerPoint Presentation</vt:lpstr>
      <vt:lpstr>JUMEIRAH plažni hotel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2019-05-31T08:39:32Z</dcterms:created>
  <dcterms:modified xsi:type="dcterms:W3CDTF">2019-05-31T08:39:32Z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