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sldIdLst>
    <p:sldId id="256" r:id="rId2"/>
    <p:sldId id="268" r:id="rId3"/>
    <p:sldId id="274" r:id="rId4"/>
    <p:sldId id="269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81" r:id="rId20"/>
    <p:sldId id="280" r:id="rId21"/>
    <p:sldId id="276" r:id="rId22"/>
    <p:sldId id="277" r:id="rId23"/>
    <p:sldId id="278" r:id="rId24"/>
    <p:sldId id="292" r:id="rId25"/>
    <p:sldId id="279" r:id="rId26"/>
    <p:sldId id="282" r:id="rId27"/>
    <p:sldId id="283" r:id="rId28"/>
    <p:sldId id="285" r:id="rId29"/>
    <p:sldId id="286" r:id="rId30"/>
    <p:sldId id="287" r:id="rId31"/>
    <p:sldId id="290" r:id="rId32"/>
    <p:sldId id="289" r:id="rId33"/>
    <p:sldId id="29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40A"/>
    <a:srgbClr val="E12F2F"/>
    <a:srgbClr val="943859"/>
    <a:srgbClr val="FFFFFF"/>
    <a:srgbClr val="594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62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0B3530A0-20D7-4DF7-A1AC-21F9D02DCE41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63F503DF-7169-4498-A431-D478D14E58DA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F0F102D7-8D92-4C3E-BAB7-45D2EB033D41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7" name="Ograda datuma 27">
            <a:extLst>
              <a:ext uri="{FF2B5EF4-FFF2-40B4-BE49-F238E27FC236}">
                <a16:creationId xmlns:a16="http://schemas.microsoft.com/office/drawing/2014/main" id="{DDEB3D82-4283-49FD-A9CD-9EDA7EBC8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2D0C11-85D1-44A4-8466-8B5311FFA1E0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46333468-26A3-48F9-9651-0E8E38C60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Ograda številke diapozitiva 28">
            <a:extLst>
              <a:ext uri="{FF2B5EF4-FFF2-40B4-BE49-F238E27FC236}">
                <a16:creationId xmlns:a16="http://schemas.microsoft.com/office/drawing/2014/main" id="{5BB6714C-2BC3-4B28-AC75-EB7A5D88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2BAB2A-83EC-437D-9001-9FB243869772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59843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0A41E7E2-6B5B-4AC9-B318-696F5CEB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D9A34-7813-4FD8-B29B-FF70A9B7491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8B54E891-E04C-4E06-B502-9CD395A6C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4FE424A4-1BA9-4B8D-9728-1032EE0B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93859-F9F6-4DED-B7A8-56B7477BFAD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1844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64A0EB8A-51D9-40CA-8BF2-F2DCABAC26CB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0D26AB61-508F-4CA9-8AEB-D9A1F11809F8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E38E722F-DBA7-46D9-8085-F89433DC1AE0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5F9CA777-AFE2-4418-B1B7-1B8E366F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07BA0-14AE-4FFE-ADD2-8B73B7317983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A59FBD02-A9BA-481A-99FB-FD5E5EA6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72E1D55E-4C30-4868-BBF9-EA49D849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CA6D8F6-CD05-4FA8-9B82-4B7F07429A6A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48639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F7CE3CD0-4003-4E90-839F-8A6DE930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410C7-A9F3-4445-9ED7-A9085D7278AE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4D6197E-D543-4FA6-8566-238F9BEB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16AFAF6E-08E4-4A92-BF51-88DED9DD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D5CE2-3CBE-4ADE-9894-D91FB5511C5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4300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6">
            <a:extLst>
              <a:ext uri="{FF2B5EF4-FFF2-40B4-BE49-F238E27FC236}">
                <a16:creationId xmlns:a16="http://schemas.microsoft.com/office/drawing/2014/main" id="{628821A6-551E-473C-9495-439D12A5D1A6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7">
            <a:extLst>
              <a:ext uri="{FF2B5EF4-FFF2-40B4-BE49-F238E27FC236}">
                <a16:creationId xmlns:a16="http://schemas.microsoft.com/office/drawing/2014/main" id="{79C58945-F30C-4405-91D8-AAFC08FC580D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68C91981-DCE7-4999-8429-A9FB405A5362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1">
            <a:extLst>
              <a:ext uri="{FF2B5EF4-FFF2-40B4-BE49-F238E27FC236}">
                <a16:creationId xmlns:a16="http://schemas.microsoft.com/office/drawing/2014/main" id="{7D98B6FA-7EE1-4186-9080-B42E60E4A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B072-206B-44AB-9203-285B085BC7A6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Ograda številke diapozitiva 12">
            <a:extLst>
              <a:ext uri="{FF2B5EF4-FFF2-40B4-BE49-F238E27FC236}">
                <a16:creationId xmlns:a16="http://schemas.microsoft.com/office/drawing/2014/main" id="{D9C8407C-837F-4F4F-A387-FFD1CC6A5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B8215923-C428-46CF-B5AE-39B212F1E24D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" name="Ograda noge 13">
            <a:extLst>
              <a:ext uri="{FF2B5EF4-FFF2-40B4-BE49-F238E27FC236}">
                <a16:creationId xmlns:a16="http://schemas.microsoft.com/office/drawing/2014/main" id="{5A25224E-94DC-41F0-9432-63FC5C17A8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70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7">
            <a:extLst>
              <a:ext uri="{FF2B5EF4-FFF2-40B4-BE49-F238E27FC236}">
                <a16:creationId xmlns:a16="http://schemas.microsoft.com/office/drawing/2014/main" id="{BE539F4F-8915-4653-A6D2-360690E6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EF2E416-9042-4AD7-B302-E316AB46AB9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številke diapozitiva 9">
            <a:extLst>
              <a:ext uri="{FF2B5EF4-FFF2-40B4-BE49-F238E27FC236}">
                <a16:creationId xmlns:a16="http://schemas.microsoft.com/office/drawing/2014/main" id="{B5A7631B-0517-4CDA-AE97-422B1B625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81793B-EFEE-416E-B7DB-B009B1FBFE0A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Ograda noge 11">
            <a:extLst>
              <a:ext uri="{FF2B5EF4-FFF2-40B4-BE49-F238E27FC236}">
                <a16:creationId xmlns:a16="http://schemas.microsoft.com/office/drawing/2014/main" id="{592B8CA4-5FD7-44B4-9F2C-983D2C3427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6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6" name="Ograda besedila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5" name="Ograda besedila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9">
            <a:extLst>
              <a:ext uri="{FF2B5EF4-FFF2-40B4-BE49-F238E27FC236}">
                <a16:creationId xmlns:a16="http://schemas.microsoft.com/office/drawing/2014/main" id="{79600784-EB4E-4CA6-9918-23DB82F1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602BBF-30D3-4B2B-B203-48DF44F5BA7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8" name="Ograda številke diapozitiva 11">
            <a:extLst>
              <a:ext uri="{FF2B5EF4-FFF2-40B4-BE49-F238E27FC236}">
                <a16:creationId xmlns:a16="http://schemas.microsoft.com/office/drawing/2014/main" id="{08AFFC2E-0EA3-475A-BD5B-29000C2D0F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726ED0-68CC-4EBD-AC9B-FE94A2F50AC6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" name="Ograda noge 13">
            <a:extLst>
              <a:ext uri="{FF2B5EF4-FFF2-40B4-BE49-F238E27FC236}">
                <a16:creationId xmlns:a16="http://schemas.microsoft.com/office/drawing/2014/main" id="{0A8D4E3F-1AF6-416D-B3A3-ED06C6437B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13">
            <a:extLst>
              <a:ext uri="{FF2B5EF4-FFF2-40B4-BE49-F238E27FC236}">
                <a16:creationId xmlns:a16="http://schemas.microsoft.com/office/drawing/2014/main" id="{CC1BF856-78F1-4E56-91E1-1D81B42A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636A-8642-482A-B659-0556389AADC4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Ograda noge 2">
            <a:extLst>
              <a:ext uri="{FF2B5EF4-FFF2-40B4-BE49-F238E27FC236}">
                <a16:creationId xmlns:a16="http://schemas.microsoft.com/office/drawing/2014/main" id="{187E3815-C84C-4F91-BE29-3B79AA378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22">
            <a:extLst>
              <a:ext uri="{FF2B5EF4-FFF2-40B4-BE49-F238E27FC236}">
                <a16:creationId xmlns:a16="http://schemas.microsoft.com/office/drawing/2014/main" id="{53CEE586-FA58-4C28-BF8E-8ED50968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FDBC5-26B5-4150-88E4-0D1B450F5A27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3785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3CB77B1F-0E03-4B33-BC4A-5A6EB3F44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137EA-5506-45DA-B6D2-5CA62B6625DC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CAADC4A7-1810-4CEE-83B8-E8B64204F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62EE8E0C-5018-4454-AB8C-23B43277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9853FD-3CB4-413B-9F28-1467A1FDFE2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03900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C255BDE3-9D0A-4D5E-ABA5-ADFEE9B4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4DA03-E2E7-47B0-BEE1-DB66F4B322D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32AEAC23-58AE-49E9-A53D-10C8F91A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DEFDF57C-6A8C-4DE6-A98C-468EFDB51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4EBA4-D866-4EAF-9CB8-B592AB7ACE1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54821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8676D575-801D-4C99-8BE3-7360B16950B4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8">
            <a:extLst>
              <a:ext uri="{FF2B5EF4-FFF2-40B4-BE49-F238E27FC236}">
                <a16:creationId xmlns:a16="http://schemas.microsoft.com/office/drawing/2014/main" id="{B1FF673C-BEB4-469D-ACEA-E03E5B1D4EFB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9">
            <a:extLst>
              <a:ext uri="{FF2B5EF4-FFF2-40B4-BE49-F238E27FC236}">
                <a16:creationId xmlns:a16="http://schemas.microsoft.com/office/drawing/2014/main" id="{1441847B-08DB-4357-A9D2-DCF466B2684F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45B04ABB-136D-4AC8-B858-330BA6BF34E8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9" name="Ograda datuma 11">
            <a:extLst>
              <a:ext uri="{FF2B5EF4-FFF2-40B4-BE49-F238E27FC236}">
                <a16:creationId xmlns:a16="http://schemas.microsoft.com/office/drawing/2014/main" id="{27E03206-29AB-492F-B621-4C56C867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10A936-7BA5-4108-9FBF-8FDDD75C1D58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10" name="Ograda številke diapozitiva 12">
            <a:extLst>
              <a:ext uri="{FF2B5EF4-FFF2-40B4-BE49-F238E27FC236}">
                <a16:creationId xmlns:a16="http://schemas.microsoft.com/office/drawing/2014/main" id="{4D9434DD-8AC5-437D-8978-26B3FFC82A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D0076091-CB52-405F-A6BE-7D351981C145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11" name="Ograda noge 13">
            <a:extLst>
              <a:ext uri="{FF2B5EF4-FFF2-40B4-BE49-F238E27FC236}">
                <a16:creationId xmlns:a16="http://schemas.microsoft.com/office/drawing/2014/main" id="{145FD529-5A42-4BB6-A721-688E51F8FBD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1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21">
            <a:extLst>
              <a:ext uri="{FF2B5EF4-FFF2-40B4-BE49-F238E27FC236}">
                <a16:creationId xmlns:a16="http://schemas.microsoft.com/office/drawing/2014/main" id="{77BC243C-288E-44A5-8B12-1D44C04C38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  <a:endParaRPr lang="en-US" altLang="sl-SI"/>
          </a:p>
        </p:txBody>
      </p:sp>
      <p:sp>
        <p:nvSpPr>
          <p:cNvPr id="1027" name="Ograda besedila 12">
            <a:extLst>
              <a:ext uri="{FF2B5EF4-FFF2-40B4-BE49-F238E27FC236}">
                <a16:creationId xmlns:a16="http://schemas.microsoft.com/office/drawing/2014/main" id="{3218DB53-721E-4859-BA1A-4A5447DA7D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0BE71770-E0FD-4957-AA74-9B2E0DA32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BC4FEF-A310-43F7-A044-623704730E65}" type="datetimeFigureOut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670BEBD-A021-4DAC-BBEF-3FED41FD0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5292DF8C-3DFA-4848-92CC-CC89C0EF21C9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0AC37794-B087-487A-B51E-093B3C6D6D78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2698D9AA-112F-45D3-8D92-95230662FAD6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F9AE6D21-31EC-4DC6-8D25-4173D778F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5E3BCFA9-2C9E-483A-AA6E-F9FFE42D3114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1" r:id="rId2"/>
    <p:sldLayoutId id="2147483816" r:id="rId3"/>
    <p:sldLayoutId id="2147483817" r:id="rId4"/>
    <p:sldLayoutId id="2147483818" r:id="rId5"/>
    <p:sldLayoutId id="2147483812" r:id="rId6"/>
    <p:sldLayoutId id="2147483819" r:id="rId7"/>
    <p:sldLayoutId id="2147483813" r:id="rId8"/>
    <p:sldLayoutId id="2147483820" r:id="rId9"/>
    <p:sldLayoutId id="2147483814" r:id="rId10"/>
    <p:sldLayoutId id="21474838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gradiva.gis.si/web/1.-letnik-zgodovina/prve-kulture;jsessionid=4A00C239EE232D3D1E16142B4775ED4A?p_p_id=ZSS_T01_P04_WAR_ZSS_T01_P04portlet_INSTANCE_QoD4&amp;p_p_lifecycle=0&amp;p_p_state=maximized&amp;p_p_col_id=column-3&amp;p_p_col_pos=1&amp;p_p_col_count=6" TargetMode="External"/><Relationship Id="rId2" Type="http://schemas.openxmlformats.org/officeDocument/2006/relationships/hyperlink" Target="http://www2.arnes.si/~oskrzr2/Timko2002_03/Egipt/egipt_je_darilo_nil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dklop.com/index.php?st=egipt" TargetMode="External"/><Relationship Id="rId5" Type="http://schemas.openxmlformats.org/officeDocument/2006/relationships/hyperlink" Target="http://www.znanje.org/i/i24/04iv05/04iv0503052425/zanimljivosti/PIRAMIDE.htm" TargetMode="External"/><Relationship Id="rId4" Type="http://schemas.openxmlformats.org/officeDocument/2006/relationships/hyperlink" Target="http://sl.wikipedia.org/wiki/Kategorija:Zgodovina_Egipt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6BCED8-DFD8-462C-83FB-A4A8F85DD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2000" dirty="0">
                <a:latin typeface="Informal Roman" pitchFamily="66" charset="0"/>
              </a:rPr>
              <a:t>   EGIPT</a:t>
            </a:r>
            <a:endParaRPr lang="en-US" sz="12000" dirty="0">
              <a:latin typeface="Informal Roman" pitchFamily="66" charset="0"/>
            </a:endParaRPr>
          </a:p>
        </p:txBody>
      </p:sp>
      <p:sp>
        <p:nvSpPr>
          <p:cNvPr id="9219" name="Podnaslov 2">
            <a:extLst>
              <a:ext uri="{FF2B5EF4-FFF2-40B4-BE49-F238E27FC236}">
                <a16:creationId xmlns:a16="http://schemas.microsoft.com/office/drawing/2014/main" id="{051ABB80-BF81-4F0E-9F20-6507C0DEAD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sl-SI" altLang="sl-SI"/>
          </a:p>
        </p:txBody>
      </p:sp>
      <p:pic>
        <p:nvPicPr>
          <p:cNvPr id="9220" name="Slika 3" descr="egypt-camel.jpg">
            <a:extLst>
              <a:ext uri="{FF2B5EF4-FFF2-40B4-BE49-F238E27FC236}">
                <a16:creationId xmlns:a16="http://schemas.microsoft.com/office/drawing/2014/main" id="{AA5751F6-B47E-49A9-B1E2-DB9F14BB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PoljeZBesedilom 4">
            <a:extLst>
              <a:ext uri="{FF2B5EF4-FFF2-40B4-BE49-F238E27FC236}">
                <a16:creationId xmlns:a16="http://schemas.microsoft.com/office/drawing/2014/main" id="{9BD64BB4-27F7-4616-AD6B-E9B4C24DCD8E}"/>
              </a:ext>
            </a:extLst>
          </p:cNvPr>
          <p:cNvSpPr txBox="1">
            <a:spLocks noChangeArrowheads="1"/>
          </p:cNvSpPr>
          <p:nvPr/>
        </p:nvSpPr>
        <p:spPr bwMode="auto">
          <a:xfrm rot="-921553">
            <a:off x="3441700" y="439738"/>
            <a:ext cx="56435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 sz="7200">
                <a:latin typeface="Gigi" panose="04040504060007020D02" pitchFamily="82" charset="0"/>
              </a:rPr>
              <a:t>Darilo Nila</a:t>
            </a:r>
            <a:endParaRPr lang="en-US" altLang="sl-SI" sz="7200">
              <a:latin typeface="Gigi" panose="04040504060007020D02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C24742-54D3-4028-88EC-CA2E0EAB1E91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b="1" i="1" dirty="0">
                <a:latin typeface="Informal Roman" pitchFamily="66" charset="0"/>
              </a:rPr>
              <a:t>  NOVA DRŽAVA</a:t>
            </a:r>
            <a:endParaRPr lang="en-US" sz="7200" b="1" i="1" dirty="0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740B0C4-44BF-426A-BEC2-386ACC0908C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43488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 tem obdobju država doseže največjo gospodarsko in vojaško moč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 na vrhuncu oblasti država obsegala ozemlje </a:t>
            </a:r>
            <a:r>
              <a:rPr lang="sl-SI" dirty="0" err="1"/>
              <a:t>ok</a:t>
            </a:r>
            <a:r>
              <a:rPr lang="sl-SI" dirty="0"/>
              <a:t>. 600 000 km²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eden najpomembnejših faraonov-Ramzes II, ki je pripomogel k velikemu gospodarskemu, političnemu in kulturnemu razcvetu Egipta(velika gradbena dela in vojaški uspehi)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sklenil prvo mirovno pogodbo v zgodovini (s Hetiti)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 1.st.pr.Kr. Začenja slabeti, saj ga ogrožajo rimski, asirski, helenistični osvajalci</a:t>
            </a:r>
            <a:endParaRPr lang="en-US" dirty="0"/>
          </a:p>
        </p:txBody>
      </p:sp>
      <p:pic>
        <p:nvPicPr>
          <p:cNvPr id="5" name="Slika 4" descr="ramziII.jpg">
            <a:extLst>
              <a:ext uri="{FF2B5EF4-FFF2-40B4-BE49-F238E27FC236}">
                <a16:creationId xmlns:a16="http://schemas.microsoft.com/office/drawing/2014/main" id="{E58271AE-9C8C-4B7E-806A-B057AB8EFA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"/>
            <a:ext cx="457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DD1FA4-95D1-4D33-B496-D291D23F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57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i="1" dirty="0">
                <a:latin typeface="Informal Roman" pitchFamily="66" charset="0"/>
              </a:rPr>
              <a:t>     ARHITEKTURA</a:t>
            </a:r>
            <a:endParaRPr lang="en-US" sz="6600" b="1" i="1" dirty="0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7552DD7-1DA4-41A9-8E19-FAD82643CD6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500188"/>
            <a:ext cx="9144000" cy="50720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Velika mesta:mešanje arhitekture osvajalcev s sodobnimi stavbami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Vasi felahov (1/2 prebivalstva Doline): hiše iz kamna, opeke sušene na soncu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“pravo hišo” iz žgane opeke in betona si lahko privoščijo samo premožnejši</a:t>
            </a:r>
            <a:endParaRPr lang="en-US" dirty="0"/>
          </a:p>
        </p:txBody>
      </p:sp>
      <p:pic>
        <p:nvPicPr>
          <p:cNvPr id="4" name="Slika 3" descr="pravljicna-hisa-300x200.jpg">
            <a:extLst>
              <a:ext uri="{FF2B5EF4-FFF2-40B4-BE49-F238E27FC236}">
                <a16:creationId xmlns:a16="http://schemas.microsoft.com/office/drawing/2014/main" id="{1B736FF8-0019-4622-8C98-F8DB3E21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43" y="3071810"/>
            <a:ext cx="3929070" cy="261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49D1B-AFC0-4E3E-9112-948F89138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i="1" dirty="0">
                <a:latin typeface="Informal Roman" pitchFamily="66" charset="0"/>
              </a:rPr>
              <a:t>  </a:t>
            </a:r>
            <a:r>
              <a:rPr lang="sl-SI" sz="6600" b="1" i="1" dirty="0">
                <a:solidFill>
                  <a:schemeClr val="accent1">
                    <a:lumMod val="75000"/>
                  </a:schemeClr>
                </a:solidFill>
                <a:latin typeface="Informal Roman" pitchFamily="66" charset="0"/>
              </a:rPr>
              <a:t> </a:t>
            </a:r>
            <a:r>
              <a:rPr lang="sl-SI" sz="6600" b="1" i="1" dirty="0">
                <a:solidFill>
                  <a:srgbClr val="002060"/>
                </a:solidFill>
                <a:latin typeface="Informal Roman" pitchFamily="66" charset="0"/>
              </a:rPr>
              <a:t>GOSPODARSTVO</a:t>
            </a:r>
            <a:endParaRPr lang="en-US" sz="6600" b="1" i="1" dirty="0">
              <a:solidFill>
                <a:srgbClr val="002060"/>
              </a:solidFill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BD11599-91E9-4FA2-B3C1-0AA4F7FCCB9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1500" y="1500188"/>
            <a:ext cx="8153400" cy="492918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sl-SI" dirty="0"/>
              <a:t>                  </a:t>
            </a:r>
            <a:r>
              <a:rPr lang="sl-SI" sz="4400" b="1" i="1" u="dashLongHeavy" dirty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Informal Roman" pitchFamily="66" charset="0"/>
              </a:rPr>
              <a:t>KMETIJSTVO</a:t>
            </a:r>
            <a:endParaRPr lang="sl-SI" sz="4400" b="1" i="1" u="dashLongHeavy" dirty="0">
              <a:solidFill>
                <a:schemeClr val="accent1">
                  <a:lumMod val="50000"/>
                </a:schemeClr>
              </a:solidFill>
              <a:latin typeface="Informal Roman" pitchFamily="66" charset="0"/>
            </a:endParaRPr>
          </a:p>
          <a:p>
            <a:pPr marL="571500" indent="-571500" fontAlgn="auto">
              <a:spcAft>
                <a:spcPts val="0"/>
              </a:spcAft>
              <a:buClr>
                <a:schemeClr val="tx1"/>
              </a:buClr>
              <a:buFont typeface="Wingdings"/>
              <a:buChar char=""/>
              <a:defRPr/>
            </a:pPr>
            <a:r>
              <a:rPr lang="sl-SI" sz="2800" dirty="0">
                <a:latin typeface="+mj-lt"/>
              </a:rPr>
              <a:t>v preteklosti omejeno na dolino Nila (1/50 površja)</a:t>
            </a:r>
          </a:p>
          <a:p>
            <a:pPr marL="571500" indent="-571500" fontAlgn="auto">
              <a:spcAft>
                <a:spcPts val="0"/>
              </a:spcAft>
              <a:buClr>
                <a:schemeClr val="tx1"/>
              </a:buClr>
              <a:buFont typeface="Wingdings"/>
              <a:buChar char=""/>
              <a:defRPr/>
            </a:pPr>
            <a:r>
              <a:rPr lang="sl-SI" sz="2800" dirty="0">
                <a:latin typeface="+mj-lt"/>
              </a:rPr>
              <a:t> Asuanski jez-&gt;namakalni sistem-&gt;nova obdelovalna zemlja</a:t>
            </a:r>
          </a:p>
          <a:p>
            <a:pPr marL="571500" indent="-571500" fontAlgn="auto">
              <a:spcAft>
                <a:spcPts val="0"/>
              </a:spcAft>
              <a:buClr>
                <a:schemeClr val="tx1"/>
              </a:buClr>
              <a:buFont typeface="Wingdings"/>
              <a:buChar char=""/>
              <a:defRPr/>
            </a:pPr>
            <a:r>
              <a:rPr lang="sl-SI" sz="2800" dirty="0">
                <a:latin typeface="+mj-lt"/>
              </a:rPr>
              <a:t> 2 rastni dobi (zahvaljujoč uporabi pesticidov in umetnih gnojil)</a:t>
            </a:r>
          </a:p>
          <a:p>
            <a:pPr marL="571500" indent="-571500" fontAlgn="auto">
              <a:spcAft>
                <a:spcPts val="0"/>
              </a:spcAft>
              <a:buClr>
                <a:schemeClr val="tx1"/>
              </a:buClr>
              <a:buFont typeface="Wingdings"/>
              <a:buChar char=""/>
              <a:defRPr/>
            </a:pPr>
            <a:r>
              <a:rPr lang="sl-SI" sz="2800" dirty="0">
                <a:latin typeface="+mj-lt"/>
              </a:rPr>
              <a:t> hrana za domače potrebe: stročnice, proso, datlji, koruza, riž, pšenica…(veliko uvažajo, </a:t>
            </a:r>
            <a:r>
              <a:rPr lang="sl-SI" sz="2800" dirty="0" err="1">
                <a:latin typeface="+mj-lt"/>
              </a:rPr>
              <a:t>preidelujejo</a:t>
            </a:r>
            <a:r>
              <a:rPr lang="sl-SI" sz="2800" dirty="0">
                <a:latin typeface="+mj-lt"/>
              </a:rPr>
              <a:t> le na 1/3 orne zemlje)</a:t>
            </a:r>
          </a:p>
          <a:p>
            <a:pPr marL="571500" indent="-571500" fontAlgn="auto">
              <a:spcAft>
                <a:spcPts val="0"/>
              </a:spcAft>
              <a:buClr>
                <a:schemeClr val="tx1"/>
              </a:buClr>
              <a:buFont typeface="Wingdings"/>
              <a:buChar char=""/>
              <a:defRPr/>
            </a:pPr>
            <a:r>
              <a:rPr lang="sl-SI" sz="2800" dirty="0">
                <a:latin typeface="+mj-lt"/>
              </a:rPr>
              <a:t> Izvažajo: sladkorni trst, BOMBAŽ (1/3 svet. Pridelka)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E7C5516-E4E3-469C-B66E-3170069451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l-SI" altLang="sl-SI"/>
              <a:t> za delo na polju, tovorništvo-&gt; živali</a:t>
            </a:r>
          </a:p>
          <a:p>
            <a:r>
              <a:rPr lang="sl-SI" altLang="sl-SI"/>
              <a:t> dodaten vir hrane daje ribištvo</a:t>
            </a:r>
            <a:endParaRPr lang="en-US" altLang="sl-SI"/>
          </a:p>
        </p:txBody>
      </p:sp>
      <p:pic>
        <p:nvPicPr>
          <p:cNvPr id="4" name="Slika 3" descr="ribiči.jpg">
            <a:extLst>
              <a:ext uri="{FF2B5EF4-FFF2-40B4-BE49-F238E27FC236}">
                <a16:creationId xmlns:a16="http://schemas.microsoft.com/office/drawing/2014/main" id="{CD4B82A7-F60B-4568-BD33-75D02DAB85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10" t="23437" r="12442" b="7812"/>
          <a:stretch>
            <a:fillRect/>
          </a:stretch>
        </p:blipFill>
        <p:spPr>
          <a:xfrm>
            <a:off x="4714876" y="2714620"/>
            <a:ext cx="4214842" cy="3143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Slika 5" descr="090715094734_irrigation_egypt446.jpg">
            <a:extLst>
              <a:ext uri="{FF2B5EF4-FFF2-40B4-BE49-F238E27FC236}">
                <a16:creationId xmlns:a16="http://schemas.microsoft.com/office/drawing/2014/main" id="{AF5430E5-7E18-4067-8F45-BFAF1B11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14620"/>
            <a:ext cx="443865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9A53535-C95E-43AB-8AFF-EED9F48F58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2938" y="1571625"/>
            <a:ext cx="8153400" cy="44958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Clr>
                <a:schemeClr val="tx1"/>
              </a:buClr>
              <a:buFont typeface="Wingdings"/>
              <a:buNone/>
              <a:defRPr/>
            </a:pPr>
            <a:r>
              <a:rPr lang="sl-SI" sz="3600" b="1" i="1" dirty="0">
                <a:solidFill>
                  <a:schemeClr val="tx2">
                    <a:lumMod val="75000"/>
                  </a:schemeClr>
                </a:solidFill>
                <a:latin typeface="Informal Roman" pitchFamily="66" charset="0"/>
              </a:rPr>
              <a:t>              </a:t>
            </a:r>
            <a:r>
              <a:rPr lang="sl-SI" sz="4000" b="1" i="1" u="dashHeavy" dirty="0">
                <a:solidFill>
                  <a:schemeClr val="accent1">
                    <a:lumMod val="50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Informal Roman" pitchFamily="66" charset="0"/>
              </a:rPr>
              <a:t>INDUSTRIJA</a:t>
            </a:r>
          </a:p>
          <a:p>
            <a:pPr marL="320040" indent="-32004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sl-SI" sz="2800" dirty="0"/>
              <a:t> Glavne industrijske panoge: tekstilna, živilska, kemična…</a:t>
            </a:r>
          </a:p>
          <a:p>
            <a:pPr marL="320040" indent="-320040" fontAlgn="auto"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sl-SI" sz="2800" dirty="0"/>
              <a:t> Izvoz: bombaž, nafta, naftni derivati, tekstil</a:t>
            </a:r>
          </a:p>
          <a:p>
            <a:pPr marL="320040" indent="-320040" fontAlgn="auto">
              <a:spcAft>
                <a:spcPts val="0"/>
              </a:spcAft>
              <a:buClr>
                <a:schemeClr val="tx1"/>
              </a:buClr>
              <a:buFont typeface="Wingdings"/>
              <a:buChar char=""/>
              <a:defRPr/>
            </a:pPr>
            <a:r>
              <a:rPr lang="sl-SI" sz="2800" dirty="0"/>
              <a:t> Zahvaljujoč Sovjetski Zvezi razvoj težke industrije: železarstvo, jeklarstvo, predelovalna industrija, pridobivanje aluminija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lika 3" descr="index.jpg">
            <a:extLst>
              <a:ext uri="{FF2B5EF4-FFF2-40B4-BE49-F238E27FC236}">
                <a16:creationId xmlns:a16="http://schemas.microsoft.com/office/drawing/2014/main" id="{0EC152C6-3593-4513-B3D7-157C7D2E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857232"/>
            <a:ext cx="4182222" cy="313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293311AF-1111-4AAC-86D4-EFAEA8EE37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4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Informal Roman" pitchFamily="66" charset="0"/>
              </a:rPr>
              <a:t>NAFTA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2800" dirty="0">
                <a:solidFill>
                  <a:schemeClr val="bg1">
                    <a:lumMod val="95000"/>
                  </a:schemeClr>
                </a:solidFill>
                <a:latin typeface="Informal Roman" pitchFamily="66" charset="0"/>
              </a:rPr>
              <a:t> </a:t>
            </a:r>
            <a:r>
              <a:rPr lang="sl-SI" sz="2800" dirty="0">
                <a:solidFill>
                  <a:schemeClr val="bg1">
                    <a:lumMod val="95000"/>
                  </a:schemeClr>
                </a:solidFill>
              </a:rPr>
              <a:t>glavna vira: Sueški zaliv, Sinajski prekop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2800" dirty="0">
                <a:solidFill>
                  <a:schemeClr val="bg1">
                    <a:lumMod val="95000"/>
                  </a:schemeClr>
                </a:solidFill>
              </a:rPr>
              <a:t> 2 naftni polji v Zahodni puščavi-&gt; tukaj prestrezajo tudi zemeljski plin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2800" dirty="0">
                <a:solidFill>
                  <a:schemeClr val="bg1">
                    <a:lumMod val="95000"/>
                  </a:schemeClr>
                </a:solidFill>
              </a:rPr>
              <a:t> ostala bogastva: premog, fosfati, kovinske rude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A1E6087B-BD90-4CDA-B937-A45D031E01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</a:t>
            </a: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več kot polovico elektrike pridobijo s pomočjo Asuanskega jeza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 manjkajočo energijo pridobivajo v termoelektrarnah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4804BB4-1950-4178-9B44-6E716F1DBA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0"/>
            <a:ext cx="9001125" cy="68580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sz="4800" b="1" i="1" dirty="0">
              <a:solidFill>
                <a:schemeClr val="bg2">
                  <a:lumMod val="25000"/>
                </a:schemeClr>
              </a:solidFill>
              <a:latin typeface="Informal Roman" pitchFamily="66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sz="4800" b="1" i="1" dirty="0">
              <a:solidFill>
                <a:schemeClr val="bg2">
                  <a:lumMod val="25000"/>
                </a:schemeClr>
              </a:solidFill>
              <a:latin typeface="Informal Roman" pitchFamily="66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4000" b="1" i="1" dirty="0">
                <a:solidFill>
                  <a:schemeClr val="bg2">
                    <a:lumMod val="25000"/>
                  </a:schemeClr>
                </a:solidFill>
                <a:latin typeface="Informal Roman" pitchFamily="66" charset="0"/>
              </a:rPr>
              <a:t>PROMET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 manj kot polovica </a:t>
            </a:r>
            <a:r>
              <a:rPr lang="sl-SI" sz="2800" dirty="0" err="1">
                <a:solidFill>
                  <a:schemeClr val="bg2">
                    <a:lumMod val="25000"/>
                  </a:schemeClr>
                </a:solidFill>
              </a:rPr>
              <a:t>alsfaltiranih</a:t>
            </a: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 cest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 slabo razvito železniško omrežje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2800" dirty="0">
                <a:solidFill>
                  <a:schemeClr val="bg2">
                    <a:lumMod val="25000"/>
                  </a:schemeClr>
                </a:solidFill>
              </a:rPr>
              <a:t>Največ uporabljen vodni promet-reka Nil, Sueški prekop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3600" b="1" i="1" dirty="0">
                <a:solidFill>
                  <a:schemeClr val="bg2">
                    <a:lumMod val="25000"/>
                  </a:schemeClr>
                </a:solidFill>
                <a:latin typeface="Informal Roman" pitchFamily="66" charset="0"/>
              </a:rPr>
              <a:t>ZDRAVSTVENO IN SOCIALNO VARSTVO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3200" dirty="0"/>
              <a:t> </a:t>
            </a:r>
            <a:r>
              <a:rPr lang="sl-SI" sz="2800" dirty="0"/>
              <a:t>še vedno razširjene bolezni:</a:t>
            </a:r>
          </a:p>
          <a:p>
            <a:pPr marL="891540" lvl="1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500" dirty="0" err="1"/>
              <a:t>Schistosomiaza</a:t>
            </a:r>
            <a:r>
              <a:rPr lang="sl-SI" sz="2500" dirty="0"/>
              <a:t> (zajedavci iz rečne vode)</a:t>
            </a:r>
          </a:p>
          <a:p>
            <a:pPr marL="891540" lvl="1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500" dirty="0"/>
              <a:t>Malarija</a:t>
            </a:r>
          </a:p>
          <a:p>
            <a:pPr marL="891540" lvl="1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500" dirty="0"/>
              <a:t>Jetika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Slika 3" descr="darb-ahmar-street-scenes11.jpg">
            <a:extLst>
              <a:ext uri="{FF2B5EF4-FFF2-40B4-BE49-F238E27FC236}">
                <a16:creationId xmlns:a16="http://schemas.microsoft.com/office/drawing/2014/main" id="{C1BE9C6C-9CFF-4FEB-B749-6218A6CC3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0"/>
            <a:ext cx="385765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2011-634480598591854308-185.jpg">
            <a:extLst>
              <a:ext uri="{FF2B5EF4-FFF2-40B4-BE49-F238E27FC236}">
                <a16:creationId xmlns:a16="http://schemas.microsoft.com/office/drawing/2014/main" id="{AF089469-2CCF-4632-B89F-345634D60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857628"/>
            <a:ext cx="4381500" cy="2619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10A7D920-7F71-4065-991B-783711A881C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vlada za zdravstvo namenja vedno večje vsote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po mestih zdravstvene zmogljivost dobre, veliko si prizadevajo za preprečevanje bolezni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sl-SI" sz="4000" b="1" i="1" dirty="0">
                <a:solidFill>
                  <a:schemeClr val="tx2">
                    <a:lumMod val="75000"/>
                  </a:schemeClr>
                </a:solidFill>
                <a:latin typeface="Informal Roman" pitchFamily="66" charset="0"/>
              </a:rPr>
              <a:t>ŠOLANJE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2800" dirty="0"/>
              <a:t>šolanje za otroke med 6 in 12 letom obvezno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2800" dirty="0"/>
              <a:t> devet let </a:t>
            </a:r>
            <a:r>
              <a:rPr lang="sl-SI" sz="2800" dirty="0" err="1"/>
              <a:t>nadalnjega</a:t>
            </a:r>
            <a:r>
              <a:rPr lang="sl-SI" sz="2800" dirty="0"/>
              <a:t> šolanja namenjeno uspešnejšim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2800" dirty="0"/>
              <a:t> 4 državne univerze+zasebna ameriška univerza v Kairu+specializirani višji učni zavodi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sl-SI" sz="2800" dirty="0">
              <a:solidFill>
                <a:schemeClr val="tx2">
                  <a:lumMod val="75000"/>
                </a:schemeClr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Slika 3" descr="5712 Schools Egypt Grammer school children of the Abou Kir school.jpg">
            <a:extLst>
              <a:ext uri="{FF2B5EF4-FFF2-40B4-BE49-F238E27FC236}">
                <a16:creationId xmlns:a16="http://schemas.microsoft.com/office/drawing/2014/main" id="{A5359539-02B7-4C74-ADA0-25001EF1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214686"/>
            <a:ext cx="43815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oljeZBesedilom 1">
            <a:extLst>
              <a:ext uri="{FF2B5EF4-FFF2-40B4-BE49-F238E27FC236}">
                <a16:creationId xmlns:a16="http://schemas.microsoft.com/office/drawing/2014/main" id="{72DF7DE8-FC49-47A0-8561-D35854E39B2F}"/>
              </a:ext>
            </a:extLst>
          </p:cNvPr>
          <p:cNvSpPr txBox="1">
            <a:spLocks noChangeArrowheads="1"/>
          </p:cNvSpPr>
          <p:nvPr/>
        </p:nvSpPr>
        <p:spPr bwMode="auto">
          <a:xfrm rot="1551170">
            <a:off x="-312738" y="1881188"/>
            <a:ext cx="9156701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 sz="7200" b="1" i="1">
                <a:solidFill>
                  <a:srgbClr val="D9D40A"/>
                </a:solidFill>
                <a:latin typeface="Informal Roman" pitchFamily="66" charset="0"/>
              </a:rPr>
              <a:t>NARAVNOGEOGRAFSKE</a:t>
            </a:r>
          </a:p>
          <a:p>
            <a:r>
              <a:rPr lang="sl-SI" altLang="sl-SI" sz="7200" b="1" i="1">
                <a:solidFill>
                  <a:srgbClr val="D9D40A"/>
                </a:solidFill>
                <a:latin typeface="Informal Roman" pitchFamily="66" charset="0"/>
              </a:rPr>
              <a:t>      ZNAČILNOSTI</a:t>
            </a:r>
            <a:endParaRPr lang="en-US" altLang="sl-SI" sz="7200" b="1" i="1">
              <a:solidFill>
                <a:srgbClr val="D9D40A"/>
              </a:solidFill>
              <a:latin typeface="Informal Roman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7B7E8317-9E82-4915-9AB8-FB2C065DB481}"/>
              </a:ext>
            </a:extLst>
          </p:cNvPr>
          <p:cNvSpPr/>
          <p:nvPr/>
        </p:nvSpPr>
        <p:spPr>
          <a:xfrm>
            <a:off x="357188" y="1714500"/>
            <a:ext cx="4786312" cy="4857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3" name="Ograda vsebine 3" descr="egypt_sm_2007.gif">
            <a:extLst>
              <a:ext uri="{FF2B5EF4-FFF2-40B4-BE49-F238E27FC236}">
                <a16:creationId xmlns:a16="http://schemas.microsoft.com/office/drawing/2014/main" id="{9B72CDF4-97CE-4AFA-980E-C8CF67C74B0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0"/>
            <a:ext cx="3867150" cy="4137025"/>
          </a:xfr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D42D058-9625-4EEC-B7DF-86057F9BF837}"/>
              </a:ext>
            </a:extLst>
          </p:cNvPr>
          <p:cNvSpPr txBox="1"/>
          <p:nvPr/>
        </p:nvSpPr>
        <p:spPr>
          <a:xfrm>
            <a:off x="428625" y="1785938"/>
            <a:ext cx="4786313" cy="3662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demokratična republika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meji na: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Sredozemsko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morje(sever)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Rdeče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morje (vzhod)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Izrael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(severovzhod)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Sudan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(jug)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sl-SI" sz="2800" dirty="0">
                <a:latin typeface="+mn-lt"/>
                <a:cs typeface="+mn-cs"/>
              </a:rPr>
              <a:t>Libijo(zahod)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7" name="Slika 6" descr="index.jpg">
            <a:extLst>
              <a:ext uri="{FF2B5EF4-FFF2-40B4-BE49-F238E27FC236}">
                <a16:creationId xmlns:a16="http://schemas.microsoft.com/office/drawing/2014/main" id="{6CD51837-526F-43F3-A8B1-2CD68CF003B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571875"/>
            <a:ext cx="3852862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>
            <a:extLst>
              <a:ext uri="{FF2B5EF4-FFF2-40B4-BE49-F238E27FC236}">
                <a16:creationId xmlns:a16="http://schemas.microsoft.com/office/drawing/2014/main" id="{D7CCA8B9-FEB7-4651-9A34-F8D2BE24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 sz="7200" b="1" i="1">
                <a:latin typeface="Informal Roman" pitchFamily="66" charset="0"/>
              </a:rPr>
              <a:t>     POKRAJINA</a:t>
            </a:r>
            <a:endParaRPr lang="en-US" altLang="sl-SI" sz="7200" b="1" i="1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328024FA-2A13-49E1-942F-0EDE753D69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Vzhodni del Libijske puščave ravniki Zahodne puščave (pokriva 2/3 površja), na JZ puščava iz trših kamnin (do 2000 m)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 od puščave- dolina reke Nil ( široka 8-16 km)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vseskozi rodovitna, tukaj živi večina prebivalstva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na S od Kaira do obalnih mest Aleksandrije in </a:t>
            </a:r>
            <a:r>
              <a:rPr lang="sl-SI" dirty="0" err="1"/>
              <a:t>Port</a:t>
            </a:r>
            <a:r>
              <a:rPr lang="sl-SI" dirty="0"/>
              <a:t> Saida na 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769A2521-D9EF-4624-B163-29D63520AD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med Nilom in Rdečim morjem leži Arabska puščava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Na skrajnem JV A. puščave so odrastki etiopskega Rdečemorskega hribovja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Sueški zaliv- najsevernejši del Rdečega morja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s Sredozemskim morjem ga povezuje Sueški prekop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vzhodno od prekopa je trikotni Sinajski polotok (sega čez Izraelsko mejo)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slov 1">
            <a:extLst>
              <a:ext uri="{FF2B5EF4-FFF2-40B4-BE49-F238E27FC236}">
                <a16:creationId xmlns:a16="http://schemas.microsoft.com/office/drawing/2014/main" id="{ED26685C-3D4C-4C4B-8CF8-B0EA75D0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 sz="6600" b="1" i="1">
                <a:latin typeface="Informal Roman" pitchFamily="66" charset="0"/>
              </a:rPr>
              <a:t>          NIL</a:t>
            </a:r>
            <a:endParaRPr lang="en-US" altLang="sl-SI" sz="6600" b="1" i="1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94923FB-527E-4423-AE73-D1A9C446EB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Glavna reka Egipta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druga najdaljša reka na svetu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dolga 6695 km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2">
                    <a:lumMod val="10000"/>
                  </a:schemeClr>
                </a:solidFill>
              </a:rPr>
              <a:t> na Severu se razširi v delto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4" name="Slika 3" descr="Nile_River_and_delta_from_orbit.jpg">
            <a:extLst>
              <a:ext uri="{FF2B5EF4-FFF2-40B4-BE49-F238E27FC236}">
                <a16:creationId xmlns:a16="http://schemas.microsoft.com/office/drawing/2014/main" id="{494FB919-3F3C-4BE4-993D-B0EB541E7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012" y="3000372"/>
            <a:ext cx="4291988" cy="3375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6" name="Raven puščični konektor 5">
            <a:extLst>
              <a:ext uri="{FF2B5EF4-FFF2-40B4-BE49-F238E27FC236}">
                <a16:creationId xmlns:a16="http://schemas.microsoft.com/office/drawing/2014/main" id="{513C9940-09E6-4910-B5FC-DECD3E0AE5C7}"/>
              </a:ext>
            </a:extLst>
          </p:cNvPr>
          <p:cNvCxnSpPr/>
          <p:nvPr/>
        </p:nvCxnSpPr>
        <p:spPr>
          <a:xfrm rot="16200000" flipH="1">
            <a:off x="4393405" y="2035959"/>
            <a:ext cx="2714644" cy="1500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D36270-46D9-474B-9C04-7C23BEF40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i="1" dirty="0">
                <a:latin typeface="Informal Roman" pitchFamily="66" charset="0"/>
              </a:rPr>
              <a:t>      </a:t>
            </a:r>
            <a:r>
              <a:rPr lang="sl-SI" sz="66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Informal Roman" pitchFamily="66" charset="0"/>
              </a:rPr>
              <a:t>PODNEBJE</a:t>
            </a:r>
            <a:endParaRPr lang="en-US" sz="6600" b="1" i="1" dirty="0">
              <a:solidFill>
                <a:schemeClr val="tx1">
                  <a:lumMod val="85000"/>
                  <a:lumOff val="15000"/>
                </a:schemeClr>
              </a:solidFill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A119C92-8B6D-4B1A-816A-A50C04EC5DD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l-SI" altLang="sl-SI"/>
              <a:t> </a:t>
            </a:r>
            <a:r>
              <a:rPr lang="sl-SI" altLang="sl-SI">
                <a:solidFill>
                  <a:schemeClr val="bg1"/>
                </a:solidFill>
              </a:rPr>
              <a:t>na skrajnem severu ob Sredozemskem morju-Sredozemsko podnebje</a:t>
            </a:r>
          </a:p>
          <a:p>
            <a:r>
              <a:rPr lang="sl-SI" altLang="sl-SI">
                <a:solidFill>
                  <a:schemeClr val="bg1"/>
                </a:solidFill>
              </a:rPr>
              <a:t> v notranjosti in južnih delih- puščavsko podnebje</a:t>
            </a:r>
          </a:p>
          <a:p>
            <a:r>
              <a:rPr lang="sl-SI" altLang="sl-SI">
                <a:solidFill>
                  <a:schemeClr val="bg1"/>
                </a:solidFill>
              </a:rPr>
              <a:t> skrajno vroče in suho obdobje traja od maja do oktobra</a:t>
            </a:r>
          </a:p>
          <a:p>
            <a:r>
              <a:rPr lang="sl-SI" altLang="sl-SI">
                <a:solidFill>
                  <a:schemeClr val="bg1"/>
                </a:solidFill>
              </a:rPr>
              <a:t> podnevi temperature dosežejo tudi do 50 stopinj, ponoči pa močno padejo</a:t>
            </a:r>
          </a:p>
          <a:p>
            <a:r>
              <a:rPr lang="sl-SI" altLang="sl-SI">
                <a:solidFill>
                  <a:schemeClr val="bg1"/>
                </a:solidFill>
              </a:rPr>
              <a:t> posebej na puščavskih območjih so zimski meseci hladnejši</a:t>
            </a:r>
          </a:p>
          <a:p>
            <a:endParaRPr lang="en-US" altLang="sl-SI"/>
          </a:p>
        </p:txBody>
      </p:sp>
      <p:pic>
        <p:nvPicPr>
          <p:cNvPr id="4" name="Slika 3" descr="temperatura.jpg">
            <a:extLst>
              <a:ext uri="{FF2B5EF4-FFF2-40B4-BE49-F238E27FC236}">
                <a16:creationId xmlns:a16="http://schemas.microsoft.com/office/drawing/2014/main" id="{793C5948-BCC5-44DD-BCA9-35EA15197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8629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 descr="north_african_region_vegetation.jpg">
            <a:extLst>
              <a:ext uri="{FF2B5EF4-FFF2-40B4-BE49-F238E27FC236}">
                <a16:creationId xmlns:a16="http://schemas.microsoft.com/office/drawing/2014/main" id="{5836DD3F-7655-4A5F-B821-DAB105DD7D1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34938"/>
            <a:ext cx="8215312" cy="8294687"/>
          </a:xfr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B40B52D-F55E-45E9-8A9E-A4389C24E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428875"/>
            <a:ext cx="3500437" cy="83026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 sz="4800" i="1">
                <a:solidFill>
                  <a:schemeClr val="bg1"/>
                </a:solidFill>
              </a:rPr>
              <a:t>PUŠČAVSKO</a:t>
            </a:r>
            <a:endParaRPr lang="en-US" altLang="sl-SI" sz="4800" i="1">
              <a:solidFill>
                <a:schemeClr val="bg1"/>
              </a:solidFill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1C9E27C-C3D2-4DC0-94CA-76C19B64F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785938"/>
            <a:ext cx="5000625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r>
              <a:rPr lang="sl-SI" altLang="sl-SI" sz="4000"/>
              <a:t>          </a:t>
            </a:r>
            <a:r>
              <a:rPr lang="sl-SI" altLang="sl-SI" sz="4000">
                <a:solidFill>
                  <a:schemeClr val="bg1"/>
                </a:solidFill>
              </a:rPr>
              <a:t>MEDITERANSKO</a:t>
            </a:r>
            <a:endParaRPr lang="en-US" altLang="sl-SI" sz="4000">
              <a:solidFill>
                <a:schemeClr val="bg1"/>
              </a:solidFill>
            </a:endParaRPr>
          </a:p>
        </p:txBody>
      </p:sp>
      <p:pic>
        <p:nvPicPr>
          <p:cNvPr id="14" name="Slika 13" descr="nuweiba-beach-egypt.jpg">
            <a:extLst>
              <a:ext uri="{FF2B5EF4-FFF2-40B4-BE49-F238E27FC236}">
                <a16:creationId xmlns:a16="http://schemas.microsoft.com/office/drawing/2014/main" id="{367265A8-9B44-44E3-9651-424BAB666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428875"/>
            <a:ext cx="300037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 descr="Egypt_Farafra_White_desert_Desert_blanc_07_252007efec2c4e0d8ada08d82ef6d64d.jpg">
            <a:extLst>
              <a:ext uri="{FF2B5EF4-FFF2-40B4-BE49-F238E27FC236}">
                <a16:creationId xmlns:a16="http://schemas.microsoft.com/office/drawing/2014/main" id="{B28B8AA4-F6AF-42BF-A177-AE6DF03D6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143250"/>
            <a:ext cx="3000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ven puščični konektor 5">
            <a:extLst>
              <a:ext uri="{FF2B5EF4-FFF2-40B4-BE49-F238E27FC236}">
                <a16:creationId xmlns:a16="http://schemas.microsoft.com/office/drawing/2014/main" id="{8E450F79-73E2-4352-8EE8-D202F8A7C27B}"/>
              </a:ext>
            </a:extLst>
          </p:cNvPr>
          <p:cNvCxnSpPr/>
          <p:nvPr/>
        </p:nvCxnSpPr>
        <p:spPr>
          <a:xfrm flipV="1">
            <a:off x="4000500" y="1428750"/>
            <a:ext cx="1714500" cy="10715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>
            <a:extLst>
              <a:ext uri="{FF2B5EF4-FFF2-40B4-BE49-F238E27FC236}">
                <a16:creationId xmlns:a16="http://schemas.microsoft.com/office/drawing/2014/main" id="{3EBE2D2F-8A97-4C51-9988-EE299F47907C}"/>
              </a:ext>
            </a:extLst>
          </p:cNvPr>
          <p:cNvCxnSpPr/>
          <p:nvPr/>
        </p:nvCxnSpPr>
        <p:spPr>
          <a:xfrm rot="10800000">
            <a:off x="6000750" y="928688"/>
            <a:ext cx="1000125" cy="9286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DDA62161-E1CE-45CB-880C-5B9B4C595D9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 Spomladi (med koncem marca in majem) se pojavljajo peščene nevihte-Khamsin-prinašajo pesek, prah in vročino</a:t>
            </a:r>
            <a:endParaRPr lang="en-US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slov 1">
            <a:extLst>
              <a:ext uri="{FF2B5EF4-FFF2-40B4-BE49-F238E27FC236}">
                <a16:creationId xmlns:a16="http://schemas.microsoft.com/office/drawing/2014/main" id="{CF641A05-37E9-4293-8C14-AB2391B88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 sz="7200" b="1" i="1">
                <a:latin typeface="Informal Roman" pitchFamily="66" charset="0"/>
              </a:rPr>
              <a:t> FAVNA IN FLORA</a:t>
            </a:r>
            <a:endParaRPr lang="en-US" altLang="sl-SI" sz="7200" b="1" i="1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62E004C-FD26-4D02-A8A8-95D5331AE2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sl-SI" altLang="sl-SI"/>
              <a:t> ob Nilu veliko vodnih rastlin in živali</a:t>
            </a:r>
          </a:p>
          <a:p>
            <a:r>
              <a:rPr lang="sl-SI" altLang="sl-SI"/>
              <a:t> v Nilovi delti živijo mungi, ibisi in bele čaplje</a:t>
            </a:r>
          </a:p>
          <a:p>
            <a:r>
              <a:rPr lang="sl-SI" altLang="sl-SI"/>
              <a:t> razen puščavskih živali tudi gazele, hijene, šakale, škorpijone, številne glodavce in žuželke</a:t>
            </a:r>
          </a:p>
        </p:txBody>
      </p:sp>
      <p:pic>
        <p:nvPicPr>
          <p:cNvPr id="6" name="Slika 5" descr="Scarlet_ibis_ad_FA_MP_copy.jpg">
            <a:extLst>
              <a:ext uri="{FF2B5EF4-FFF2-40B4-BE49-F238E27FC236}">
                <a16:creationId xmlns:a16="http://schemas.microsoft.com/office/drawing/2014/main" id="{8628B45C-A1F9-436A-BA95-62D004EB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3584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mungos_mungo_bb0418.jpg">
            <a:extLst>
              <a:ext uri="{FF2B5EF4-FFF2-40B4-BE49-F238E27FC236}">
                <a16:creationId xmlns:a16="http://schemas.microsoft.com/office/drawing/2014/main" id="{CE703BAD-5B9F-4817-B54B-6CD804E30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0375"/>
            <a:ext cx="38576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Thompson_gazelle.jpg">
            <a:extLst>
              <a:ext uri="{FF2B5EF4-FFF2-40B4-BE49-F238E27FC236}">
                <a16:creationId xmlns:a16="http://schemas.microsoft.com/office/drawing/2014/main" id="{C4EEDFD0-C8F8-478D-84DA-84DA0CDA3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428625"/>
            <a:ext cx="25717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5B94372F-A306-493B-8A6B-3C2097C57F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datljeve in </a:t>
            </a:r>
            <a:r>
              <a:rPr lang="sl-SI" dirty="0" err="1"/>
              <a:t>dumske</a:t>
            </a:r>
            <a:r>
              <a:rPr lang="sl-SI" dirty="0"/>
              <a:t> palme ( ob površinskih voda, kjer je podtalnica)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večji del puščave gola peščena prostranstva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 Arabski puščavi ponekod ukoreninjene trave, tamariske, nedotike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na rečnih naplavinah so ilovnata obrečna tla (postajajo vse bolj slana)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Libijska puščava (ob Sredozemskem morju) ima stepi podobno področje (grmičevje in enodnevno zelenje)</a:t>
            </a:r>
            <a:endParaRPr lang="en-US" dirty="0"/>
          </a:p>
        </p:txBody>
      </p:sp>
      <p:pic>
        <p:nvPicPr>
          <p:cNvPr id="4" name="Slika 3" descr="datelj.jpg">
            <a:extLst>
              <a:ext uri="{FF2B5EF4-FFF2-40B4-BE49-F238E27FC236}">
                <a16:creationId xmlns:a16="http://schemas.microsoft.com/office/drawing/2014/main" id="{34965ED1-B226-43B9-BDFA-334BF0014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7CBC563-87FB-43DD-9522-69C2D97449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00063" y="1643063"/>
            <a:ext cx="8153400" cy="4881562"/>
          </a:xfrm>
        </p:spPr>
        <p:txBody>
          <a:bodyPr/>
          <a:lstStyle/>
          <a:p>
            <a:r>
              <a:rPr lang="sl-SI" altLang="sl-SI"/>
              <a:t> Lotos-včasih zaščitni znak Egipta najdemo le še v parkih</a:t>
            </a:r>
          </a:p>
          <a:p>
            <a:r>
              <a:rPr lang="sl-SI" altLang="sl-SI"/>
              <a:t> pravih gozdov ni, le manjši nasadi sadnih dreves in palm</a:t>
            </a:r>
          </a:p>
          <a:p>
            <a:r>
              <a:rPr lang="sl-SI" altLang="sl-SI"/>
              <a:t> drevesa nasajena tudi zato, da omilijo vetrove in erozijo</a:t>
            </a:r>
          </a:p>
          <a:p>
            <a:r>
              <a:rPr lang="sl-SI" altLang="sl-SI"/>
              <a:t> najdemo evkaliptus, ter olive (v oazah)</a:t>
            </a:r>
            <a:endParaRPr lang="en-US" altLang="sl-SI"/>
          </a:p>
        </p:txBody>
      </p:sp>
      <p:pic>
        <p:nvPicPr>
          <p:cNvPr id="4" name="Slika 3" descr="MG_1172_0c25644bdd.jpg">
            <a:extLst>
              <a:ext uri="{FF2B5EF4-FFF2-40B4-BE49-F238E27FC236}">
                <a16:creationId xmlns:a16="http://schemas.microsoft.com/office/drawing/2014/main" id="{DA71997D-5FD7-4A14-B7D0-987E8C910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3921125"/>
            <a:ext cx="440055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B70C97-6037-49F4-AB4C-3253C73F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b="1" i="1" dirty="0">
                <a:latin typeface="Informal Roman" pitchFamily="66" charset="0"/>
              </a:rPr>
              <a:t>    KULINARIKA</a:t>
            </a:r>
            <a:endParaRPr lang="en-US" sz="7200" b="1" i="1" dirty="0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0A9C10A-124B-4216-9733-B9DA8011326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 veliko jedi iz ovčjega mesa, perutnine, govedine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Priljubljene priloge: riž, črn fižol, črn kruh, ter veliko omak in solat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1">
                    <a:lumMod val="95000"/>
                  </a:schemeClr>
                </a:solidFill>
              </a:rPr>
              <a:t> Primer tipičnega menija:</a:t>
            </a:r>
          </a:p>
          <a:p>
            <a:pPr marL="82296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5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</a:t>
            </a:r>
            <a:r>
              <a:rPr lang="en-US" sz="25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olokhiya</a:t>
            </a:r>
            <a:r>
              <a:rPr lang="sl-SI" sz="2500" dirty="0">
                <a:solidFill>
                  <a:schemeClr val="bg1">
                    <a:lumMod val="95000"/>
                  </a:schemeClr>
                </a:solidFill>
              </a:rPr>
              <a:t>-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</a:rPr>
              <a:t>začinjena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</a:rPr>
              <a:t>juha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</a:rPr>
              <a:t>ki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</a:rPr>
              <a:t>vsebuje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</a:rPr>
              <a:t>meso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</a:rPr>
              <a:t>riž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</a:rPr>
              <a:t> in </a:t>
            </a:r>
            <a:r>
              <a:rPr lang="en-US" sz="2500" dirty="0" err="1">
                <a:solidFill>
                  <a:schemeClr val="bg1">
                    <a:lumMod val="95000"/>
                  </a:schemeClr>
                </a:solidFill>
              </a:rPr>
              <a:t>česen</a:t>
            </a:r>
            <a:r>
              <a:rPr lang="en-US" sz="2500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sl-SI" sz="2500" dirty="0">
              <a:solidFill>
                <a:schemeClr val="bg1">
                  <a:lumMod val="95000"/>
                </a:schemeClr>
              </a:solidFill>
            </a:endParaRPr>
          </a:p>
          <a:p>
            <a:pPr marL="82296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5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Kofta</a:t>
            </a:r>
            <a:r>
              <a:rPr lang="sl-SI" sz="2500" dirty="0">
                <a:solidFill>
                  <a:schemeClr val="bg1">
                    <a:lumMod val="95000"/>
                  </a:schemeClr>
                </a:solidFill>
              </a:rPr>
              <a:t>-pečene mesne kroglice</a:t>
            </a:r>
          </a:p>
          <a:p>
            <a:pPr marL="82296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5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Mosaka</a:t>
            </a:r>
            <a:r>
              <a:rPr lang="sl-SI" sz="2500" dirty="0">
                <a:solidFill>
                  <a:schemeClr val="bg1">
                    <a:lumMod val="95000"/>
                  </a:schemeClr>
                </a:solidFill>
              </a:rPr>
              <a:t>-jajčevec polnjen z mletim mesom</a:t>
            </a:r>
          </a:p>
          <a:p>
            <a:pPr marL="82296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5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Ful</a:t>
            </a:r>
            <a:r>
              <a:rPr lang="sl-SI" sz="25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sl-SI" sz="25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medames</a:t>
            </a:r>
            <a:r>
              <a:rPr lang="sl-SI" sz="2500" dirty="0">
                <a:solidFill>
                  <a:schemeClr val="bg1">
                    <a:lumMod val="95000"/>
                  </a:schemeClr>
                </a:solidFill>
              </a:rPr>
              <a:t>-črn fižol v olju z limono in soljo</a:t>
            </a:r>
          </a:p>
          <a:p>
            <a:pPr marL="822960" lvl="1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2500" i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Ataif</a:t>
            </a:r>
            <a:r>
              <a:rPr lang="sl-SI" sz="2500" dirty="0">
                <a:solidFill>
                  <a:schemeClr val="bg1">
                    <a:lumMod val="95000"/>
                  </a:schemeClr>
                </a:solidFill>
              </a:rPr>
              <a:t>-palačinke namočene v sirup</a:t>
            </a:r>
            <a:endParaRPr lang="en-US" sz="25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Slika 4" descr="ataifimage.jpg">
            <a:extLst>
              <a:ext uri="{FF2B5EF4-FFF2-40B4-BE49-F238E27FC236}">
                <a16:creationId xmlns:a16="http://schemas.microsoft.com/office/drawing/2014/main" id="{A8CA561F-40C3-4479-8FEB-A760BE43D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786190"/>
            <a:ext cx="2381250" cy="2905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 descr="20090407fulmedames.jpg">
            <a:extLst>
              <a:ext uri="{FF2B5EF4-FFF2-40B4-BE49-F238E27FC236}">
                <a16:creationId xmlns:a16="http://schemas.microsoft.com/office/drawing/2014/main" id="{ABCC2488-308A-436C-BAA5-E66834683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642918"/>
            <a:ext cx="3619492" cy="2410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47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3">
            <a:extLst>
              <a:ext uri="{FF2B5EF4-FFF2-40B4-BE49-F238E27FC236}">
                <a16:creationId xmlns:a16="http://schemas.microsoft.com/office/drawing/2014/main" id="{4ED45D27-9CDA-4933-87A6-88CAE7859181}"/>
              </a:ext>
            </a:extLst>
          </p:cNvPr>
          <p:cNvSpPr txBox="1">
            <a:spLocks noGrp="1"/>
          </p:cNvSpPr>
          <p:nvPr>
            <p:ph sz="quarter" idx="1"/>
          </p:nvPr>
        </p:nvSpPr>
        <p:spPr>
          <a:xfrm>
            <a:off x="612775" y="1600200"/>
            <a:ext cx="8153400" cy="514985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2800" dirty="0"/>
              <a:t>Št. Prebivalcev: pribl. </a:t>
            </a:r>
            <a:r>
              <a:rPr lang="sl-SI" sz="2800"/>
              <a:t>70 </a:t>
            </a:r>
            <a:r>
              <a:rPr lang="sl-SI" sz="2800" dirty="0"/>
              <a:t>000 000 (16. najgosteje poseljena država)</a:t>
            </a:r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2800" dirty="0"/>
              <a:t> Površina: 1 000 000 m²</a:t>
            </a:r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2800" dirty="0"/>
              <a:t> Glavno mesto: Kairo (17 000 000 prebivalcev)</a:t>
            </a:r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2800" dirty="0"/>
              <a:t> Politična ureditev: republika </a:t>
            </a:r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2800" dirty="0"/>
              <a:t>Predsednik države: Mohamed </a:t>
            </a:r>
            <a:r>
              <a:rPr lang="sl-SI" sz="2800" dirty="0" err="1"/>
              <a:t>Mursi</a:t>
            </a:r>
            <a:r>
              <a:rPr lang="sl-SI" sz="2800" dirty="0"/>
              <a:t> (2012)</a:t>
            </a:r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2800" dirty="0"/>
              <a:t>Predsednik vlade: </a:t>
            </a:r>
            <a:r>
              <a:rPr lang="sl-SI" sz="2800" dirty="0" err="1"/>
              <a:t>Kamal</a:t>
            </a:r>
            <a:r>
              <a:rPr lang="sl-SI" sz="2800" dirty="0"/>
              <a:t>-</a:t>
            </a:r>
            <a:r>
              <a:rPr lang="sl-SI" sz="2800" dirty="0" err="1"/>
              <a:t>al</a:t>
            </a:r>
            <a:r>
              <a:rPr lang="sl-SI" sz="2800" dirty="0"/>
              <a:t>-</a:t>
            </a:r>
            <a:r>
              <a:rPr lang="sl-SI" sz="2800" dirty="0" err="1"/>
              <a:t>Ganzouri</a:t>
            </a:r>
            <a:r>
              <a:rPr lang="sl-SI" sz="2800" dirty="0"/>
              <a:t>(2011)</a:t>
            </a:r>
          </a:p>
          <a:p>
            <a:pPr marL="320040" indent="-32004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sl-SI" sz="2800" dirty="0"/>
              <a:t> Denarna enota: egiptovski funt (100 piastrov)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</a:t>
            </a:r>
            <a:r>
              <a:rPr lang="en-US" dirty="0" err="1"/>
              <a:t>Najvišji</a:t>
            </a:r>
            <a:r>
              <a:rPr lang="en-US" dirty="0"/>
              <a:t> </a:t>
            </a:r>
            <a:r>
              <a:rPr lang="en-US" dirty="0" err="1"/>
              <a:t>vrh</a:t>
            </a:r>
            <a:r>
              <a:rPr lang="en-US" b="1" dirty="0"/>
              <a:t>:</a:t>
            </a:r>
            <a:r>
              <a:rPr lang="en-US" dirty="0"/>
              <a:t> Mount Catherine, 2 629 m</a:t>
            </a: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3" name="Slika 2" descr="pred vlade.jpg">
            <a:extLst>
              <a:ext uri="{FF2B5EF4-FFF2-40B4-BE49-F238E27FC236}">
                <a16:creationId xmlns:a16="http://schemas.microsoft.com/office/drawing/2014/main" id="{83D2C1EF-277E-430A-ADD9-A539C985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500306"/>
            <a:ext cx="3857616" cy="217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mohamed.jpg">
            <a:extLst>
              <a:ext uri="{FF2B5EF4-FFF2-40B4-BE49-F238E27FC236}">
                <a16:creationId xmlns:a16="http://schemas.microsoft.com/office/drawing/2014/main" id="{03C787AC-C60D-42D2-B408-77E4291C3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857364"/>
            <a:ext cx="279044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finalcatherine.jpg">
            <a:extLst>
              <a:ext uri="{FF2B5EF4-FFF2-40B4-BE49-F238E27FC236}">
                <a16:creationId xmlns:a16="http://schemas.microsoft.com/office/drawing/2014/main" id="{C03C4B5F-15A2-487C-98C3-61E65C2AA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3929066"/>
            <a:ext cx="4742364" cy="2617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5EB6B928-4784-431D-B1E6-8E02718ED5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Kawha</a:t>
            </a: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sl-SI" dirty="0">
                <a:solidFill>
                  <a:schemeClr val="bg1"/>
                </a:solidFill>
              </a:rPr>
              <a:t>kava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Shy</a:t>
            </a: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/</a:t>
            </a:r>
            <a:r>
              <a:rPr lang="sl-SI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Karkade</a:t>
            </a:r>
            <a:r>
              <a:rPr lang="sl-SI" dirty="0">
                <a:solidFill>
                  <a:schemeClr val="bg1"/>
                </a:solidFill>
              </a:rPr>
              <a:t>-poseben čaj iz cvetov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Erkesus</a:t>
            </a: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sl-SI" dirty="0">
                <a:solidFill>
                  <a:schemeClr val="bg1"/>
                </a:solidFill>
              </a:rPr>
              <a:t>liker rjave barve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Reine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Cléopâtre</a:t>
            </a:r>
            <a:r>
              <a:rPr lang="sl-SI" dirty="0">
                <a:solidFill>
                  <a:schemeClr val="bg1"/>
                </a:solidFill>
              </a:rPr>
              <a:t>-tipično </a:t>
            </a:r>
            <a:r>
              <a:rPr lang="en-US" dirty="0" err="1">
                <a:solidFill>
                  <a:schemeClr val="bg1"/>
                </a:solidFill>
              </a:rPr>
              <a:t>sladko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zlatorumeno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desertno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vino</a:t>
            </a:r>
            <a:endParaRPr lang="sl-SI" dirty="0">
              <a:solidFill>
                <a:schemeClr val="bg1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Omar Khayyam</a:t>
            </a:r>
            <a:r>
              <a:rPr lang="sl-SI" dirty="0">
                <a:solidFill>
                  <a:schemeClr val="bg1"/>
                </a:solidFill>
              </a:rPr>
              <a:t>-</a:t>
            </a:r>
            <a:r>
              <a:rPr lang="en-US" dirty="0" err="1">
                <a:solidFill>
                  <a:schemeClr val="bg1"/>
                </a:solidFill>
              </a:rPr>
              <a:t>temno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rdeče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suho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težko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vino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3597E-3E52-4507-9408-E2B1FE11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 b="1" i="1">
                <a:latin typeface="Informal Roman" pitchFamily="66" charset="0"/>
              </a:rPr>
              <a:t>     PIRAMIDE</a:t>
            </a:r>
            <a:endParaRPr lang="en-US" altLang="sl-SI" sz="7200" b="1" i="1">
              <a:latin typeface="Informal Roman" pitchFamily="66" charset="0"/>
            </a:endParaRPr>
          </a:p>
        </p:txBody>
      </p:sp>
      <p:pic>
        <p:nvPicPr>
          <p:cNvPr id="5" name="Slika 4" descr="564545.jpg">
            <a:extLst>
              <a:ext uri="{FF2B5EF4-FFF2-40B4-BE49-F238E27FC236}">
                <a16:creationId xmlns:a16="http://schemas.microsoft.com/office/drawing/2014/main" id="{1BBAE97A-B2E2-4247-9CAA-4EE1B9370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4300"/>
            <a:ext cx="6350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 descr="mikerin.jpg">
            <a:extLst>
              <a:ext uri="{FF2B5EF4-FFF2-40B4-BE49-F238E27FC236}">
                <a16:creationId xmlns:a16="http://schemas.microsoft.com/office/drawing/2014/main" id="{F39A2732-2FB4-43B1-8449-3CEC209480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 descr="svinga-i-keopsova-piramida-663.jpg">
            <a:extLst>
              <a:ext uri="{FF2B5EF4-FFF2-40B4-BE49-F238E27FC236}">
                <a16:creationId xmlns:a16="http://schemas.microsoft.com/office/drawing/2014/main" id="{A9B861C4-06EF-4B35-B4C8-FECFDC4449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500188"/>
            <a:ext cx="6057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slov 1">
            <a:extLst>
              <a:ext uri="{FF2B5EF4-FFF2-40B4-BE49-F238E27FC236}">
                <a16:creationId xmlns:a16="http://schemas.microsoft.com/office/drawing/2014/main" id="{ACAC9738-BC68-4AEC-AA3B-FD02F716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 sz="6000" b="1" i="1">
                <a:latin typeface="Informal Roman" pitchFamily="66" charset="0"/>
              </a:rPr>
              <a:t>OSNOVNE BESEDE</a:t>
            </a:r>
            <a:endParaRPr lang="en-US" altLang="sl-SI" sz="6000" b="1" i="1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AF47A209-C41C-415C-834B-F9CDC358096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Abahkum</a:t>
            </a:r>
            <a:r>
              <a:rPr lang="en-US" dirty="0"/>
              <a:t> </a:t>
            </a:r>
            <a:r>
              <a:rPr lang="en-US" dirty="0" err="1"/>
              <a:t>bil-kher</a:t>
            </a:r>
            <a:r>
              <a:rPr lang="en-US" dirty="0"/>
              <a:t> / Sabah el-</a:t>
            </a:r>
            <a:r>
              <a:rPr lang="en-US" dirty="0" err="1"/>
              <a:t>kher</a:t>
            </a:r>
            <a:r>
              <a:rPr lang="en-US" dirty="0"/>
              <a:t> =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jutro</a:t>
            </a:r>
            <a:endParaRPr lang="sl-SI" dirty="0"/>
          </a:p>
          <a:p>
            <a:pPr marL="514350" indent="-51435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Mesakum</a:t>
            </a:r>
            <a:r>
              <a:rPr lang="en-US" dirty="0"/>
              <a:t> </a:t>
            </a:r>
            <a:r>
              <a:rPr lang="en-US" dirty="0" err="1"/>
              <a:t>bil-kher</a:t>
            </a:r>
            <a:r>
              <a:rPr lang="en-US" dirty="0"/>
              <a:t> / </a:t>
            </a:r>
            <a:r>
              <a:rPr lang="en-US" dirty="0" err="1"/>
              <a:t>Mesikum</a:t>
            </a:r>
            <a:r>
              <a:rPr lang="en-US" dirty="0"/>
              <a:t> </a:t>
            </a:r>
            <a:r>
              <a:rPr lang="en-US" dirty="0" err="1"/>
              <a:t>bil-kher</a:t>
            </a:r>
            <a:r>
              <a:rPr lang="en-US" dirty="0"/>
              <a:t> = </a:t>
            </a:r>
            <a:r>
              <a:rPr lang="en-US" dirty="0" err="1"/>
              <a:t>dober</a:t>
            </a:r>
            <a:r>
              <a:rPr lang="en-US" dirty="0"/>
              <a:t> </a:t>
            </a:r>
            <a:r>
              <a:rPr lang="en-US" dirty="0" err="1"/>
              <a:t>večer</a:t>
            </a:r>
            <a:endParaRPr lang="sl-SI" dirty="0"/>
          </a:p>
          <a:p>
            <a:pPr marL="514350" indent="-51435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Kattar</a:t>
            </a:r>
            <a:r>
              <a:rPr lang="en-US" dirty="0"/>
              <a:t> </a:t>
            </a:r>
            <a:r>
              <a:rPr lang="en-US" dirty="0" err="1"/>
              <a:t>kherak</a:t>
            </a:r>
            <a:r>
              <a:rPr lang="en-US" dirty="0"/>
              <a:t> = </a:t>
            </a:r>
            <a:r>
              <a:rPr lang="en-US" dirty="0" err="1"/>
              <a:t>hvala</a:t>
            </a:r>
            <a:endParaRPr lang="sl-SI" dirty="0"/>
          </a:p>
          <a:p>
            <a:pPr marL="514350" indent="-51435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Min </a:t>
            </a:r>
            <a:r>
              <a:rPr lang="en-US" dirty="0" err="1"/>
              <a:t>fadlak</a:t>
            </a:r>
            <a:r>
              <a:rPr lang="en-US" dirty="0"/>
              <a:t> = </a:t>
            </a:r>
            <a:r>
              <a:rPr lang="en-US" dirty="0" err="1"/>
              <a:t>prosim</a:t>
            </a:r>
            <a:endParaRPr lang="sl-SI" dirty="0"/>
          </a:p>
          <a:p>
            <a:pPr marL="514350" indent="-51435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Aiwa / </a:t>
            </a:r>
            <a:r>
              <a:rPr lang="en-US" dirty="0" err="1"/>
              <a:t>na'am</a:t>
            </a:r>
            <a:r>
              <a:rPr lang="en-US" dirty="0"/>
              <a:t> = </a:t>
            </a:r>
            <a:r>
              <a:rPr lang="en-US" dirty="0" err="1"/>
              <a:t>da</a:t>
            </a:r>
            <a:endParaRPr lang="sl-SI" dirty="0"/>
          </a:p>
          <a:p>
            <a:pPr marL="514350" indent="-51435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La = ne</a:t>
            </a:r>
            <a:endParaRPr lang="sl-SI" dirty="0"/>
          </a:p>
          <a:p>
            <a:pPr marL="514350" indent="-51435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Moyya</a:t>
            </a:r>
            <a:r>
              <a:rPr lang="en-US" dirty="0"/>
              <a:t> = </a:t>
            </a:r>
            <a:r>
              <a:rPr lang="en-US" dirty="0" err="1"/>
              <a:t>voda</a:t>
            </a:r>
            <a:endParaRPr lang="sl-SI" dirty="0"/>
          </a:p>
          <a:p>
            <a:pPr marL="514350" indent="-51435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err="1"/>
              <a:t>Nabid</a:t>
            </a:r>
            <a:r>
              <a:rPr lang="en-US" dirty="0"/>
              <a:t> / </a:t>
            </a:r>
            <a:r>
              <a:rPr lang="en-US" dirty="0" err="1"/>
              <a:t>nebit</a:t>
            </a:r>
            <a:r>
              <a:rPr lang="en-US" dirty="0"/>
              <a:t> = </a:t>
            </a:r>
            <a:r>
              <a:rPr lang="en-US" dirty="0" err="1"/>
              <a:t>vino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slov 1">
            <a:extLst>
              <a:ext uri="{FF2B5EF4-FFF2-40B4-BE49-F238E27FC236}">
                <a16:creationId xmlns:a16="http://schemas.microsoft.com/office/drawing/2014/main" id="{EF2D98BA-4821-4C55-AC9E-CF830915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 sz="8000" b="1" i="1">
                <a:latin typeface="Informal Roman" pitchFamily="66" charset="0"/>
              </a:rPr>
              <a:t>        VIRI</a:t>
            </a:r>
            <a:endParaRPr lang="en-US" altLang="sl-SI" sz="8000" b="1" i="1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D204DA7-C2C9-456D-8FCD-7F3DDB5659B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5043488"/>
          </a:xfr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</a:t>
            </a:r>
            <a:r>
              <a:rPr lang="sl-SI" dirty="0">
                <a:hlinkClick r:id="rId2"/>
              </a:rPr>
              <a:t>http://www2.</a:t>
            </a:r>
            <a:r>
              <a:rPr lang="sl-SI" dirty="0" err="1">
                <a:hlinkClick r:id="rId2"/>
              </a:rPr>
              <a:t>arnes</a:t>
            </a:r>
            <a:r>
              <a:rPr lang="sl-SI" dirty="0">
                <a:hlinkClick r:id="rId2"/>
              </a:rPr>
              <a:t>.si/~oskrzr2/Timko2002_03/Egipt/</a:t>
            </a:r>
            <a:r>
              <a:rPr lang="sl-SI" dirty="0" err="1">
                <a:hlinkClick r:id="rId2"/>
              </a:rPr>
              <a:t>egipt</a:t>
            </a:r>
            <a:r>
              <a:rPr lang="sl-SI" dirty="0">
                <a:hlinkClick r:id="rId2"/>
              </a:rPr>
              <a:t>_je_darilo_</a:t>
            </a:r>
            <a:r>
              <a:rPr lang="sl-SI" dirty="0" err="1">
                <a:hlinkClick r:id="rId2"/>
              </a:rPr>
              <a:t>nila.htm</a:t>
            </a:r>
            <a:r>
              <a:rPr lang="sl-SI" dirty="0"/>
              <a:t> (14.1. 2013)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</a:t>
            </a:r>
            <a:r>
              <a:rPr lang="sl-SI" dirty="0">
                <a:hlinkClick r:id="rId3"/>
              </a:rPr>
              <a:t>http://egradiva.gis.si/web/1.-letnik-zgodovina/prve-kulture;jsessionid=4A00C239EE232D3D1E16142B4775ED4A?p_p_id=ZSS_T01_P04_WAR_ZSS_T01_P04portlet_INSTANCE_QoD4&amp;p_p_lifecycle=0&amp;p_p_state=maximized&amp;p_p_col_id=column-3&amp;p_p_col_pos=1&amp;p_p_col_count=6</a:t>
            </a:r>
            <a:r>
              <a:rPr lang="sl-SI" dirty="0"/>
              <a:t> (14.1.2013)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</a:t>
            </a:r>
            <a:r>
              <a:rPr lang="sl-SI" dirty="0">
                <a:hlinkClick r:id="rId4"/>
              </a:rPr>
              <a:t>http://sl.</a:t>
            </a:r>
            <a:r>
              <a:rPr lang="sl-SI" dirty="0" err="1">
                <a:hlinkClick r:id="rId4"/>
              </a:rPr>
              <a:t>wikipedia</a:t>
            </a:r>
            <a:r>
              <a:rPr lang="sl-SI" dirty="0">
                <a:hlinkClick r:id="rId4"/>
              </a:rPr>
              <a:t>.org/</a:t>
            </a:r>
            <a:r>
              <a:rPr lang="sl-SI" dirty="0" err="1">
                <a:hlinkClick r:id="rId4"/>
              </a:rPr>
              <a:t>wiki</a:t>
            </a:r>
            <a:r>
              <a:rPr lang="sl-SI" dirty="0">
                <a:hlinkClick r:id="rId4"/>
              </a:rPr>
              <a:t>/Kategorija:Zgodovina_Egipta</a:t>
            </a:r>
            <a:r>
              <a:rPr lang="sl-SI" dirty="0"/>
              <a:t> (14.1.2013)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hlinkClick r:id="rId5"/>
              </a:rPr>
              <a:t>http://www.znanje.org/i/i24/04iv05/04iv0503052425/zanimljivosti/PIRAMIDE.htm</a:t>
            </a:r>
            <a:r>
              <a:rPr lang="sl-SI" dirty="0"/>
              <a:t> (14.1.2013)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>
                <a:hlinkClick r:id="rId6"/>
              </a:rPr>
              <a:t>http://www.odklop.com/index.php?st=egipt</a:t>
            </a:r>
            <a:r>
              <a:rPr lang="sl-SI" dirty="0"/>
              <a:t> (14.1.2013)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Enciklopedija svetovne geografije/prevedla Nada in Matjaž Voglar/založba:Pisanica, 1997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sl-SI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1A7FE9-23CD-4D1E-ABB4-FCF0779DE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b="1" i="1" dirty="0">
                <a:latin typeface="Informal Roman" pitchFamily="66" charset="0"/>
              </a:rPr>
              <a:t>PREBIVALSTVO</a:t>
            </a:r>
            <a:endParaRPr lang="en-US" sz="6600" b="1" i="1" dirty="0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18905C9-BD54-4D13-932D-996C3E228C7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4375" y="1600200"/>
            <a:ext cx="7858125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prebivalci Nilove doline narodnostno enotni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manjšine: </a:t>
            </a:r>
          </a:p>
          <a:p>
            <a:pPr marL="83439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u="heavy" dirty="0" err="1">
                <a:uFill>
                  <a:solidFill>
                    <a:schemeClr val="tx2">
                      <a:lumMod val="50000"/>
                    </a:schemeClr>
                  </a:solidFill>
                </a:uFill>
              </a:rPr>
              <a:t>Numibijska</a:t>
            </a:r>
            <a:r>
              <a:rPr lang="sl-SI" u="heavy" dirty="0">
                <a:uFill>
                  <a:solidFill>
                    <a:schemeClr val="tx2">
                      <a:lumMod val="50000"/>
                    </a:schemeClr>
                  </a:solidFill>
                </a:uFill>
              </a:rPr>
              <a:t> manjšina</a:t>
            </a:r>
            <a:r>
              <a:rPr lang="sl-SI" dirty="0"/>
              <a:t>(jug)</a:t>
            </a:r>
          </a:p>
          <a:p>
            <a:pPr marL="83439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u="heavy" dirty="0">
                <a:uFill>
                  <a:solidFill>
                    <a:schemeClr val="tx2">
                      <a:lumMod val="50000"/>
                    </a:schemeClr>
                  </a:solidFill>
                </a:uFill>
              </a:rPr>
              <a:t>nomadski hamitski </a:t>
            </a:r>
            <a:r>
              <a:rPr lang="sl-SI" u="heavy" dirty="0" err="1">
                <a:uFill>
                  <a:solidFill>
                    <a:schemeClr val="tx2">
                      <a:lumMod val="50000"/>
                    </a:schemeClr>
                  </a:solidFill>
                </a:uFill>
              </a:rPr>
              <a:t>Beji</a:t>
            </a:r>
            <a:r>
              <a:rPr lang="sl-SI" u="heavy" dirty="0">
                <a:uFill>
                  <a:solidFill>
                    <a:schemeClr val="tx2">
                      <a:lumMod val="50000"/>
                    </a:schemeClr>
                  </a:solidFill>
                </a:uFill>
              </a:rPr>
              <a:t> </a:t>
            </a:r>
            <a:r>
              <a:rPr lang="sl-SI" dirty="0"/>
              <a:t>(Arabska puščava)</a:t>
            </a:r>
          </a:p>
          <a:p>
            <a:pPr marL="83439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u="heavy" dirty="0">
                <a:uFill>
                  <a:solidFill>
                    <a:schemeClr val="tx2">
                      <a:lumMod val="50000"/>
                    </a:schemeClr>
                  </a:solidFill>
                </a:uFill>
              </a:rPr>
              <a:t>mešanci berbersko-arabskega rodu</a:t>
            </a:r>
            <a:r>
              <a:rPr lang="sl-SI" dirty="0"/>
              <a:t>(Zahodna puščava, obala Rdečega morja)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Glavni jezik: arabščina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glavno verstvo:islam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kristjani večinoma </a:t>
            </a:r>
            <a:r>
              <a:rPr lang="sl-SI" dirty="0" err="1"/>
              <a:t>kopti</a:t>
            </a:r>
            <a:r>
              <a:rPr lang="sl-SI" dirty="0"/>
              <a:t>-potomci kristjanov iz tega območja, v 5. st. odcepljeni</a:t>
            </a:r>
            <a:endParaRPr lang="en-US" dirty="0"/>
          </a:p>
        </p:txBody>
      </p:sp>
      <p:pic>
        <p:nvPicPr>
          <p:cNvPr id="4" name="Slika 3" descr="images.jpg">
            <a:extLst>
              <a:ext uri="{FF2B5EF4-FFF2-40B4-BE49-F238E27FC236}">
                <a16:creationId xmlns:a16="http://schemas.microsoft.com/office/drawing/2014/main" id="{C3AF7E8F-94E9-4A0E-BBA7-08C1A053C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571875"/>
            <a:ext cx="509428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A4D93E72-59C7-4B66-9B6B-7B3B069AD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sl-SI" altLang="sl-SI" sz="8000" i="1"/>
              <a:t>    </a:t>
            </a:r>
            <a:r>
              <a:rPr lang="sl-SI" altLang="sl-SI" sz="8000" b="1" i="1">
                <a:latin typeface="Informal Roman" pitchFamily="66" charset="0"/>
              </a:rPr>
              <a:t>ZGODOVINA</a:t>
            </a:r>
            <a:endParaRPr lang="en-US" altLang="sl-SI" sz="8000" b="1" i="1">
              <a:latin typeface="Informal Roman" pitchFamily="66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13CD450-43B0-4571-AE07-8D08132A0C67}"/>
              </a:ext>
            </a:extLst>
          </p:cNvPr>
          <p:cNvSpPr txBox="1"/>
          <p:nvPr/>
        </p:nvSpPr>
        <p:spPr>
          <a:xfrm>
            <a:off x="285750" y="1571625"/>
            <a:ext cx="8572500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latin typeface="+mn-lt"/>
                <a:cs typeface="+mn-cs"/>
              </a:rPr>
              <a:t>Egipčanska civilizacija se je razvila v delti reke Nil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latin typeface="+mn-lt"/>
                <a:cs typeface="+mn-cs"/>
              </a:rPr>
              <a:t> delil se je na Zgornji Egipt in na Spodnji Egipt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sl-SI" sz="2800" dirty="0">
                <a:latin typeface="+mn-lt"/>
                <a:cs typeface="+mn-cs"/>
              </a:rPr>
              <a:t> poznamo tri obdobja države v razvoju: </a:t>
            </a: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800" b="1" dirty="0">
                <a:latin typeface="Informal Roman" pitchFamily="66" charset="0"/>
                <a:cs typeface="+mn-cs"/>
              </a:rPr>
              <a:t>STARA država(2700-2200 pr.n.št.)</a:t>
            </a: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800" b="1" dirty="0">
                <a:latin typeface="Informal Roman" pitchFamily="66" charset="0"/>
                <a:cs typeface="+mn-cs"/>
              </a:rPr>
              <a:t>SREDNJA država (2050-1750 pr.n.št.)</a:t>
            </a:r>
          </a:p>
          <a:p>
            <a:pPr marL="857250" lvl="1" indent="-40005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sz="2800" b="1" dirty="0">
                <a:latin typeface="Informal Roman" pitchFamily="66" charset="0"/>
                <a:cs typeface="+mn-cs"/>
              </a:rPr>
              <a:t>NOVA država(1550-1050 pr.n.št.)  </a:t>
            </a: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  <a:p>
            <a:pPr marL="400050" indent="-400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>
            <a:extLst>
              <a:ext uri="{FF2B5EF4-FFF2-40B4-BE49-F238E27FC236}">
                <a16:creationId xmlns:a16="http://schemas.microsoft.com/office/drawing/2014/main" id="{83C4DE82-E571-470B-9F36-8C41D66C0E47}"/>
              </a:ext>
            </a:extLst>
          </p:cNvPr>
          <p:cNvSpPr/>
          <p:nvPr/>
        </p:nvSpPr>
        <p:spPr>
          <a:xfrm>
            <a:off x="571500" y="1571625"/>
            <a:ext cx="8001000" cy="2786063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762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92D7E5C-28AA-491A-A46D-2ABDDCAA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662" y="228600"/>
            <a:ext cx="7837386" cy="990600"/>
          </a:xfrm>
          <a:ln w="762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7200" b="1" i="1" dirty="0">
                <a:latin typeface="Informal Roman" pitchFamily="66" charset="0"/>
              </a:rPr>
              <a:t>STARA DRŽAVA</a:t>
            </a:r>
            <a:endParaRPr lang="en-US" sz="7200" b="1" i="1" dirty="0"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798B499-BE48-4061-AC96-A9F947D209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775" y="1500188"/>
            <a:ext cx="7745413" cy="5357812"/>
          </a:xfrm>
        </p:spPr>
        <p:txBody>
          <a:bodyPr/>
          <a:lstStyle/>
          <a:p>
            <a:r>
              <a:rPr lang="sl-SI" altLang="sl-SI"/>
              <a:t> </a:t>
            </a:r>
            <a:r>
              <a:rPr lang="sl-SI" altLang="sl-SI" sz="2800"/>
              <a:t>Nastal z združitvijo Zgornjega in Spodnjega Egipta, ki ju je združil faraon Menes</a:t>
            </a:r>
          </a:p>
          <a:p>
            <a:r>
              <a:rPr lang="sl-SI" altLang="sl-SI" sz="2800"/>
              <a:t> razdeljena na 42 okrožij ali nomov, ki so skrbele za gospodarjenje z vodo, popisovanje prebivalstva, urejanje dajatev itd.</a:t>
            </a:r>
          </a:p>
          <a:p>
            <a:r>
              <a:rPr lang="sl-SI" altLang="sl-SI" sz="2800"/>
              <a:t>Na čelu okrožij bili nomarhi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otnik 3">
            <a:extLst>
              <a:ext uri="{FF2B5EF4-FFF2-40B4-BE49-F238E27FC236}">
                <a16:creationId xmlns:a16="http://schemas.microsoft.com/office/drawing/2014/main" id="{43C6C46A-DF45-4F77-A53C-75599A2CA8E7}"/>
              </a:ext>
            </a:extLst>
          </p:cNvPr>
          <p:cNvSpPr/>
          <p:nvPr/>
        </p:nvSpPr>
        <p:spPr>
          <a:xfrm>
            <a:off x="500063" y="1500188"/>
            <a:ext cx="8143875" cy="4786312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AFF9B28-EF76-4F25-BD21-6F923181FA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2938" y="142875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3200" dirty="0"/>
              <a:t> to obdobje države bilo zaznamovano s čaščenjem sočnega boga Ra-ja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3200" dirty="0"/>
              <a:t>Sprva bili faraoni kralji in bogovi na zemlji, kmalu pa so postali le božji namestniki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3200" dirty="0"/>
              <a:t> vedno so jih prikazovali s sokolom </a:t>
            </a:r>
            <a:r>
              <a:rPr lang="sl-SI" sz="3200" dirty="0" err="1"/>
              <a:t>Horusom</a:t>
            </a:r>
            <a:r>
              <a:rPr lang="sl-SI" sz="3200" dirty="0"/>
              <a:t>, ki je predstavljal boga vsega sveta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sz="3200" dirty="0"/>
              <a:t>Propad države povzročila slabitev faraonove oblasti, zaradi vonj </a:t>
            </a:r>
            <a:r>
              <a:rPr lang="sl-SI" sz="3200" dirty="0" err="1"/>
              <a:t>nomarhov</a:t>
            </a:r>
            <a:r>
              <a:rPr lang="sl-SI" sz="3200" dirty="0"/>
              <a:t>, v katerih so se borili za prevlado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pic>
        <p:nvPicPr>
          <p:cNvPr id="5" name="Slika 4" descr="Ra ancient Egyptian god.png">
            <a:extLst>
              <a:ext uri="{FF2B5EF4-FFF2-40B4-BE49-F238E27FC236}">
                <a16:creationId xmlns:a16="http://schemas.microsoft.com/office/drawing/2014/main" id="{4C0228A2-E29A-4806-96FA-3D00C15F2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7145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-0.00786 L 0.83941 -0.007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42988A-4730-4552-86C1-5B385FD127C4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rgbClr val="594740"/>
            </a:solidFill>
            <a:prstDash val="sysDash"/>
          </a:ln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/>
              <a:t> </a:t>
            </a:r>
            <a:r>
              <a:rPr lang="sl-SI" sz="7200" b="1" i="1" dirty="0">
                <a:solidFill>
                  <a:schemeClr val="tx2">
                    <a:lumMod val="75000"/>
                  </a:schemeClr>
                </a:solidFill>
                <a:latin typeface="Informal Roman" pitchFamily="66" charset="0"/>
              </a:rPr>
              <a:t>SREDNJA DRŽAVA</a:t>
            </a:r>
            <a:endParaRPr lang="en-US" sz="7200" b="1" i="1" dirty="0">
              <a:solidFill>
                <a:schemeClr val="tx2">
                  <a:lumMod val="75000"/>
                </a:schemeClr>
              </a:solidFill>
              <a:latin typeface="Informal Roman" pitchFamily="66" charset="0"/>
            </a:endParaRP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A6F8AE3-BCA6-4D24-889C-2C4CD69237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V tem obdobju se je središče države preselilo v Tebe (danes </a:t>
            </a:r>
            <a:r>
              <a:rPr lang="sl-SI" dirty="0" err="1"/>
              <a:t>Luksor</a:t>
            </a:r>
            <a:r>
              <a:rPr lang="sl-SI" dirty="0"/>
              <a:t>)-tebanski knezi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vrh dosegli v obdobju 12 dinastije:</a:t>
            </a:r>
          </a:p>
          <a:p>
            <a:pPr marL="937260" lvl="1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dirty="0"/>
              <a:t>Zavzeli z zlatom bogato deželo Nubijo</a:t>
            </a:r>
          </a:p>
          <a:p>
            <a:pPr marL="937260" lvl="1" indent="-571500" fontAlgn="auto">
              <a:spcAft>
                <a:spcPts val="0"/>
              </a:spcAft>
              <a:buFont typeface="+mj-lt"/>
              <a:buAutoNum type="romanUcPeriod"/>
              <a:defRPr/>
            </a:pPr>
            <a:r>
              <a:rPr lang="sl-SI" dirty="0"/>
              <a:t>Z namakalnimi posegi pridobili nove obdelovalne površine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na gori Sinaj kopali turkiz in baker</a:t>
            </a:r>
          </a:p>
        </p:txBody>
      </p:sp>
      <p:pic>
        <p:nvPicPr>
          <p:cNvPr id="4" name="Slika 3" descr="luksor.jpg">
            <a:extLst>
              <a:ext uri="{FF2B5EF4-FFF2-40B4-BE49-F238E27FC236}">
                <a16:creationId xmlns:a16="http://schemas.microsoft.com/office/drawing/2014/main" id="{D684D7C4-1C2E-40F8-91C8-6345422B9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29908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 descr="gora sinaj2.jpg">
            <a:extLst>
              <a:ext uri="{FF2B5EF4-FFF2-40B4-BE49-F238E27FC236}">
                <a16:creationId xmlns:a16="http://schemas.microsoft.com/office/drawing/2014/main" id="{D6478D3F-4E16-4E6D-A5B4-B309487D2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71876"/>
            <a:ext cx="4009040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5B120A9-F5EC-4493-AB0B-491161D3A6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Faraon </a:t>
            </a:r>
            <a:r>
              <a:rPr lang="sl-SI" dirty="0" err="1"/>
              <a:t>Sezostris</a:t>
            </a:r>
            <a:r>
              <a:rPr lang="sl-SI" dirty="0"/>
              <a:t> razpustil </a:t>
            </a:r>
            <a:r>
              <a:rPr lang="sl-SI" dirty="0" err="1"/>
              <a:t>nomarhe</a:t>
            </a:r>
            <a:r>
              <a:rPr lang="sl-SI" dirty="0"/>
              <a:t>, centraliziral državo in jo razdelil na Severni, Srednji in Južni Egipt </a:t>
            </a:r>
            <a:endParaRPr lang="en-US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sl-SI" dirty="0"/>
              <a:t> v 17. st pr.Kr. So deželo slabili vpadi </a:t>
            </a:r>
            <a:r>
              <a:rPr lang="sl-SI" dirty="0" err="1"/>
              <a:t>Hiksov</a:t>
            </a:r>
            <a:r>
              <a:rPr lang="sl-SI" dirty="0"/>
              <a:t> iz Anatolije</a:t>
            </a:r>
            <a:endParaRPr lang="en-US" dirty="0"/>
          </a:p>
        </p:txBody>
      </p:sp>
      <p:pic>
        <p:nvPicPr>
          <p:cNvPr id="4" name="Slika 3" descr="sesostris.jpg">
            <a:extLst>
              <a:ext uri="{FF2B5EF4-FFF2-40B4-BE49-F238E27FC236}">
                <a16:creationId xmlns:a16="http://schemas.microsoft.com/office/drawing/2014/main" id="{505F9B69-6F6A-443D-B4DC-44722119CA7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249613"/>
            <a:ext cx="3071812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redinsko">
  <a:themeElements>
    <a:clrScheme name="Po meri 8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redinsk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 meri 8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1509</Words>
  <Application>Microsoft Office PowerPoint</Application>
  <PresentationFormat>On-screen Show (4:3)</PresentationFormat>
  <Paragraphs>173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Gigi</vt:lpstr>
      <vt:lpstr>Informal Roman</vt:lpstr>
      <vt:lpstr>Tw Cen MT</vt:lpstr>
      <vt:lpstr>Wingdings</vt:lpstr>
      <vt:lpstr>Wingdings 2</vt:lpstr>
      <vt:lpstr>Sredinsko</vt:lpstr>
      <vt:lpstr>   EGIPT</vt:lpstr>
      <vt:lpstr>PowerPoint Presentation</vt:lpstr>
      <vt:lpstr>PowerPoint Presentation</vt:lpstr>
      <vt:lpstr>PREBIVALSTVO</vt:lpstr>
      <vt:lpstr>    ZGODOVINA</vt:lpstr>
      <vt:lpstr>STARA DRŽAVA</vt:lpstr>
      <vt:lpstr>PowerPoint Presentation</vt:lpstr>
      <vt:lpstr> SREDNJA DRŽAVA</vt:lpstr>
      <vt:lpstr>PowerPoint Presentation</vt:lpstr>
      <vt:lpstr>  NOVA DRŽAVA</vt:lpstr>
      <vt:lpstr>     ARHITEKTURA</vt:lpstr>
      <vt:lpstr>   GOSPODARSTVO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POKRAJINA</vt:lpstr>
      <vt:lpstr>PowerPoint Presentation</vt:lpstr>
      <vt:lpstr>          NIL</vt:lpstr>
      <vt:lpstr>      PODNEBJE</vt:lpstr>
      <vt:lpstr>PowerPoint Presentation</vt:lpstr>
      <vt:lpstr>PowerPoint Presentation</vt:lpstr>
      <vt:lpstr> FAVNA IN FLORA</vt:lpstr>
      <vt:lpstr>PowerPoint Presentation</vt:lpstr>
      <vt:lpstr>PowerPoint Presentation</vt:lpstr>
      <vt:lpstr>    KULINARIKA</vt:lpstr>
      <vt:lpstr>PowerPoint Presentation</vt:lpstr>
      <vt:lpstr>     PIRAMIDE</vt:lpstr>
      <vt:lpstr>OSNOVNE BESEDE</vt:lpstr>
      <vt:lpstr>        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2019-05-31T08:39:32Z</dcterms:created>
  <dcterms:modified xsi:type="dcterms:W3CDTF">2019-05-31T08:39:33Z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