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15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78871E7-591D-44CC-BD17-D3961533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423D-C1CD-43A9-846B-0B53EAD2CF3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ED4F94E-B5BB-46DB-B4FF-5766AE72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722134-FF85-4174-8752-1799B8BF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DBCF5-132F-4E2B-A7E6-6D4A6F363B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763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F2DFAA-5D02-47AF-9900-3ACE35EA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A5D0-D5B7-46B2-B7AD-209125ED921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E9BBACF-A09D-4CF3-AAFC-195B134D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05CB651-250B-4A8E-9ABC-64EDA2B4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042A7-4B33-4696-BF0D-6B889A4806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060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B7684CE-0040-4613-B893-071FC9F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98849-F0ED-4DB0-9D02-4E860848925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152F58-0ECB-424C-ABD4-FBE35E00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3048732-7E6A-4D07-A1E9-A58CAA1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3448B-37F5-4817-A138-4152A8547C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492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0917E9E-D179-41D0-8B7A-EB32AD65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31C7-68D4-43D8-86DC-36C859CAC23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38D6F9-F0C4-4553-ABAA-A09E5ACC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DBAB874-F744-40B6-B126-5FD02740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F7FF1-E791-4A69-A6A5-B5FAF27010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508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7C97E2-68CE-4A55-A8C6-A9B8C499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4BF8-74BE-4677-8077-623956BB177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D3FBDD-9A80-4E44-B58D-EDAFAEDC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8AD8613-BA2C-4FE5-A94E-A89B4EC7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5C9F7-F1B0-438A-A616-44C5634E27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280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6E973D87-119F-4E80-8AB2-27C8FE7A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CEC4-9571-4723-B645-E1C34AE8A4E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BC6C0AD7-5379-4254-88D0-7AF7F88C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0CC9CEE3-CEA7-433D-AEF4-746788E7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2D510-5D22-4B6F-B2F0-AAE165651E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903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F510BDDD-D399-4BCA-88E7-3D8284F6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67E0-94F1-41F3-BAAA-74CBDA3E905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značba mesta noge 4">
            <a:extLst>
              <a:ext uri="{FF2B5EF4-FFF2-40B4-BE49-F238E27FC236}">
                <a16:creationId xmlns:a16="http://schemas.microsoft.com/office/drawing/2014/main" id="{F74D37D4-6803-4429-9723-20498814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>
            <a:extLst>
              <a:ext uri="{FF2B5EF4-FFF2-40B4-BE49-F238E27FC236}">
                <a16:creationId xmlns:a16="http://schemas.microsoft.com/office/drawing/2014/main" id="{14F22B97-6B73-4AA4-AB0B-7EF9A650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2301-B650-4BFA-9B4D-4F5671919B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485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3">
            <a:extLst>
              <a:ext uri="{FF2B5EF4-FFF2-40B4-BE49-F238E27FC236}">
                <a16:creationId xmlns:a16="http://schemas.microsoft.com/office/drawing/2014/main" id="{4684200C-451E-48EE-B331-116DF9AA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B49C-B462-4FF6-8341-C54B49A61B4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značba mesta noge 4">
            <a:extLst>
              <a:ext uri="{FF2B5EF4-FFF2-40B4-BE49-F238E27FC236}">
                <a16:creationId xmlns:a16="http://schemas.microsoft.com/office/drawing/2014/main" id="{80ADD385-583D-449A-86C5-97265DF2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>
            <a:extLst>
              <a:ext uri="{FF2B5EF4-FFF2-40B4-BE49-F238E27FC236}">
                <a16:creationId xmlns:a16="http://schemas.microsoft.com/office/drawing/2014/main" id="{BBB7CBB9-6E9B-4028-B051-FCD9408A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74FCA-2834-4BF7-A09E-D2E3FD8A35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731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>
            <a:extLst>
              <a:ext uri="{FF2B5EF4-FFF2-40B4-BE49-F238E27FC236}">
                <a16:creationId xmlns:a16="http://schemas.microsoft.com/office/drawing/2014/main" id="{B8E14720-6367-4B31-935B-9BDB896F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0DA3-1A5D-4B31-AE95-03DECAD29BE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značba mesta noge 4">
            <a:extLst>
              <a:ext uri="{FF2B5EF4-FFF2-40B4-BE49-F238E27FC236}">
                <a16:creationId xmlns:a16="http://schemas.microsoft.com/office/drawing/2014/main" id="{E3BA6ECA-BCC5-4F90-A173-82759EB7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>
            <a:extLst>
              <a:ext uri="{FF2B5EF4-FFF2-40B4-BE49-F238E27FC236}">
                <a16:creationId xmlns:a16="http://schemas.microsoft.com/office/drawing/2014/main" id="{A7002211-8486-4C8E-AF35-FF9699EB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28E01-9C5D-4902-8361-B93BA14AE0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675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2FB4954A-A64C-459A-BB73-36AB35FA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EE4C-B1C7-4993-8730-62BAEC2672D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956A2959-5AA9-4685-8091-D5E1012E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794390B8-00A6-437D-AF20-DA3586B0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24A4-6880-4ECE-B18F-FB2D28CBBA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704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F275CF86-D08B-4DBC-9168-40122F1D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0E8F-F7C0-4B99-845A-9D32B9D1B57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značba mesta noge 4">
            <a:extLst>
              <a:ext uri="{FF2B5EF4-FFF2-40B4-BE49-F238E27FC236}">
                <a16:creationId xmlns:a16="http://schemas.microsoft.com/office/drawing/2014/main" id="{CE36C469-943B-4393-85F2-2E1C59F3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1601444F-9B68-48CD-BD9F-6AD28820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41349-2F31-4C16-8610-1BF08CD138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698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>
            <a:extLst>
              <a:ext uri="{FF2B5EF4-FFF2-40B4-BE49-F238E27FC236}">
                <a16:creationId xmlns:a16="http://schemas.microsoft.com/office/drawing/2014/main" id="{DD1B0289-3D93-4EA4-A69B-BACB0F4034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značba mesta besedila 2">
            <a:extLst>
              <a:ext uri="{FF2B5EF4-FFF2-40B4-BE49-F238E27FC236}">
                <a16:creationId xmlns:a16="http://schemas.microsoft.com/office/drawing/2014/main" id="{2AF7E906-D71A-4593-A582-5A25CD0F63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BD703CE-767E-435E-9E49-DC2EA813C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B2D1AF-F96F-4559-BDF5-73FFAF83D9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E4A9AB3-1BA6-4BB5-9C97-277B559C4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5FB7AA2-C208-4037-B60A-5612F9BF2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B993485-69ED-4C93-B230-7DFC39A109D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deo.columbia.edu/res/div/ocp/drought/images/El_Nino_storms2.jpg" TargetMode="External"/><Relationship Id="rId3" Type="http://schemas.openxmlformats.org/officeDocument/2006/relationships/hyperlink" Target="http://www.dfg.ca.gov/marine/elnino.asp" TargetMode="External"/><Relationship Id="rId7" Type="http://schemas.openxmlformats.org/officeDocument/2006/relationships/hyperlink" Target="http://en.wikipedia.org/wiki/File:1997_El_Nino_TOPEX.jpg" TargetMode="External"/><Relationship Id="rId2" Type="http://schemas.openxmlformats.org/officeDocument/2006/relationships/hyperlink" Target="http://sl.wikipedia.org/wiki/El_Ni%C3%B1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Slika:South_Pacific_Gyre.png" TargetMode="External"/><Relationship Id="rId5" Type="http://schemas.openxmlformats.org/officeDocument/2006/relationships/hyperlink" Target="http://journals.ametsoc.org/doi/abs/10.1175/1520-0493(1987)115%3c2262:AMENO%3e2.0.CO;2" TargetMode="External"/><Relationship Id="rId4" Type="http://schemas.openxmlformats.org/officeDocument/2006/relationships/hyperlink" Target="http://usatoday30.usatoday.com/weather/climate/2006-09-13-el-nino_x.htm" TargetMode="External"/><Relationship Id="rId9" Type="http://schemas.openxmlformats.org/officeDocument/2006/relationships/hyperlink" Target="http://www.globalpost.com/sites/default/files/imagecache/gp3_full_article/el_nino_2012_08_1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56920C22-DEC2-49CF-B092-59B1B27D4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9600"/>
              <a:t>El Niño</a:t>
            </a: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F2D35D68-708C-431D-85EB-54231EFDE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/>
              <a:t> </a:t>
            </a:r>
            <a:endParaRPr lang="sl-SI" altLang="sl-SI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2DE77297-139A-4A31-968A-B5AFDABD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600">
                <a:latin typeface="Arial" panose="020B0604020202020204" pitchFamily="34" charset="0"/>
                <a:cs typeface="Arial" panose="020B0604020202020204" pitchFamily="34" charset="0"/>
              </a:rPr>
              <a:t>Kaj je El Niño</a:t>
            </a:r>
          </a:p>
        </p:txBody>
      </p:sp>
      <p:sp>
        <p:nvSpPr>
          <p:cNvPr id="3075" name="Označba mesta vsebine 2">
            <a:extLst>
              <a:ext uri="{FF2B5EF4-FFF2-40B4-BE49-F238E27FC236}">
                <a16:creationId xmlns:a16="http://schemas.microsoft.com/office/drawing/2014/main" id="{89C53AB8-33CE-46C0-89B8-6A25B2E6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El Niño ali južna oscilacija je globalni pojav na stičišču zraka in morja, zaradi katerega v zahodnem delu Pacifika niha temperatura vodne gladine.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V španščini pomeni „mali deček“, ker se ga da opazovati v času Božiča.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Pojavlja se vsake 3 - 8 let v Pacifiškem, Atlantskem in Južnem oceanu.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Najbolj znan nenapovedljiv vremenski pojav.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Prvič ga je l. 1923 opisal Gilbert Thomas Walker.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13E1CDFC-3DFB-49ED-9F65-2B684796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600">
                <a:latin typeface="Arial" panose="020B0604020202020204" pitchFamily="34" charset="0"/>
                <a:cs typeface="Arial" panose="020B0604020202020204" pitchFamily="34" charset="0"/>
              </a:rPr>
              <a:t>Zakaj nastane</a:t>
            </a:r>
          </a:p>
        </p:txBody>
      </p:sp>
      <p:sp>
        <p:nvSpPr>
          <p:cNvPr id="4099" name="Označba mesta vsebine 2">
            <a:extLst>
              <a:ext uri="{FF2B5EF4-FFF2-40B4-BE49-F238E27FC236}">
                <a16:creationId xmlns:a16="http://schemas.microsoft.com/office/drawing/2014/main" id="{064F9A1A-30B6-4A3A-B53A-A7E56D5E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690688"/>
            <a:ext cx="5226050" cy="4656137"/>
          </a:xfrm>
        </p:spPr>
        <p:txBody>
          <a:bodyPr/>
          <a:lstStyle/>
          <a:p>
            <a:r>
              <a:rPr lang="sl-SI" altLang="sl-SI"/>
              <a:t>V normalnih pogojih, pasati pihajo v zahodni smeri vzdolž ekvatorja, in kopičijo toplo površinsko vodo v zahodnem Pacifiku, zato je na vzhodnem Pacifiku hladen Humboldtov tok.</a:t>
            </a:r>
          </a:p>
        </p:txBody>
      </p:sp>
      <p:pic>
        <p:nvPicPr>
          <p:cNvPr id="4100" name="Picture 2" descr="Slika:South Pacific Gyre.png">
            <a:extLst>
              <a:ext uri="{FF2B5EF4-FFF2-40B4-BE49-F238E27FC236}">
                <a16:creationId xmlns:a16="http://schemas.microsoft.com/office/drawing/2014/main" id="{FA5DE9E6-846A-4A2E-B14A-079BC397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963"/>
            <a:ext cx="559911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PoljeZBesedilom 3">
            <a:extLst>
              <a:ext uri="{FF2B5EF4-FFF2-40B4-BE49-F238E27FC236}">
                <a16:creationId xmlns:a16="http://schemas.microsoft.com/office/drawing/2014/main" id="{F6E6BF8E-0D08-45B4-94C4-BF562E88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1690688"/>
            <a:ext cx="6127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/>
              <a:t>Ob pojavu El Niño se zahodni vetrovi zmanjšajo, zaradi česa Humboldtov tok oslabi, in segreje vode ob obalah Čila in Peruja. Posledice so toplejše razmere vzdolž obale J amerike.</a:t>
            </a:r>
          </a:p>
          <a:p>
            <a:endParaRPr lang="sl-SI" altLang="sl-SI"/>
          </a:p>
        </p:txBody>
      </p:sp>
      <p:pic>
        <p:nvPicPr>
          <p:cNvPr id="4102" name="Picture 4" descr="File:1997 El Nino TOPEX.jpg">
            <a:extLst>
              <a:ext uri="{FF2B5EF4-FFF2-40B4-BE49-F238E27FC236}">
                <a16:creationId xmlns:a16="http://schemas.microsoft.com/office/drawing/2014/main" id="{1ED907B7-DF47-4C2F-92DF-C0077AB1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4017963"/>
            <a:ext cx="2855912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D0DDA861-ED88-40C1-9145-19207164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600">
                <a:latin typeface="Arial" panose="020B0604020202020204" pitchFamily="34" charset="0"/>
                <a:cs typeface="Arial" panose="020B0604020202020204" pitchFamily="34" charset="0"/>
              </a:rPr>
              <a:t>Posledice</a:t>
            </a:r>
          </a:p>
        </p:txBody>
      </p:sp>
      <p:sp>
        <p:nvSpPr>
          <p:cNvPr id="5123" name="Označba mesta vsebine 2">
            <a:extLst>
              <a:ext uri="{FF2B5EF4-FFF2-40B4-BE49-F238E27FC236}">
                <a16:creationId xmlns:a16="http://schemas.microsoft.com/office/drawing/2014/main" id="{43B55567-AF44-4994-A108-8E9E72710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Povzroča poplave, suše in druge vremenske motnje.</a:t>
            </a:r>
            <a:endParaRPr lang="sl-SI" altLang="sl-SI"/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Ob zahodni obali Južne Amerike prinaša tople in s hranili revne vodne mase, ki zmanjšajo ulov lokalnih prebivalcev, če traja dalj pa lahko huje prizadene globalno trgovino z morsko hrano.</a:t>
            </a:r>
          </a:p>
        </p:txBody>
      </p:sp>
      <p:pic>
        <p:nvPicPr>
          <p:cNvPr id="5124" name="Slika 3">
            <a:extLst>
              <a:ext uri="{FF2B5EF4-FFF2-40B4-BE49-F238E27FC236}">
                <a16:creationId xmlns:a16="http://schemas.microsoft.com/office/drawing/2014/main" id="{9FF1FC5A-A319-4BF2-8910-CC7A5C803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603625"/>
            <a:ext cx="487997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www.globalpost.com/sites/default/files/imagecache/gp3_full_article/el_nino_2012_08_15.jpg">
            <a:extLst>
              <a:ext uri="{FF2B5EF4-FFF2-40B4-BE49-F238E27FC236}">
                <a16:creationId xmlns:a16="http://schemas.microsoft.com/office/drawing/2014/main" id="{EB9B5238-6E26-46EB-A134-FB7F6937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616325"/>
            <a:ext cx="48275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88211FC0-BF5C-4768-BC2B-335778A6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600">
                <a:latin typeface="Arial" panose="020B0604020202020204" pitchFamily="34" charset="0"/>
                <a:cs typeface="Arial" panose="020B0604020202020204" pitchFamily="34" charset="0"/>
              </a:rPr>
              <a:t>Globalni vplivi</a:t>
            </a:r>
          </a:p>
        </p:txBody>
      </p:sp>
      <p:sp>
        <p:nvSpPr>
          <p:cNvPr id="6147" name="Označba mesta vsebine 2">
            <a:extLst>
              <a:ext uri="{FF2B5EF4-FFF2-40B4-BE49-F238E27FC236}">
                <a16:creationId xmlns:a16="http://schemas.microsoft.com/office/drawing/2014/main" id="{E9524E3D-E9E7-4BED-B7BB-FCFFD7B6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013"/>
          </a:xfrm>
        </p:spPr>
        <p:txBody>
          <a:bodyPr/>
          <a:lstStyle/>
          <a:p>
            <a:r>
              <a:rPr lang="sl-SI" altLang="sl-SI"/>
              <a:t>Poveča količina padavin,</a:t>
            </a:r>
          </a:p>
          <a:p>
            <a:r>
              <a:rPr lang="sl-SI" altLang="sl-SI"/>
              <a:t>Peru, Ekvador- topla, mokra poletja, poplave</a:t>
            </a:r>
          </a:p>
          <a:p>
            <a:r>
              <a:rPr lang="sl-SI" altLang="sl-SI"/>
              <a:t>Čile- mile zime, ogromno padavin</a:t>
            </a:r>
          </a:p>
          <a:p>
            <a:r>
              <a:rPr lang="sl-SI" altLang="sl-SI"/>
              <a:t>Peru, Bolivija- plazovi v gorah</a:t>
            </a:r>
          </a:p>
          <a:p>
            <a:r>
              <a:rPr lang="sl-SI" altLang="sl-SI"/>
              <a:t>Amazonka, Kolumbija, Sr. Amerika- toplejše, suho vreme</a:t>
            </a:r>
          </a:p>
          <a:p>
            <a:r>
              <a:rPr lang="sl-SI" altLang="sl-SI"/>
              <a:t>J Azija, S Avstralija- suho vreme, požari</a:t>
            </a:r>
          </a:p>
          <a:p>
            <a:r>
              <a:rPr lang="sl-SI" altLang="sl-SI"/>
              <a:t>Več ledu v nekaterih predelih Antarktike</a:t>
            </a:r>
          </a:p>
          <a:p>
            <a:r>
              <a:rPr lang="sl-SI" altLang="sl-SI"/>
              <a:t>Višji valovi ob obalah Pacifika- erozija</a:t>
            </a:r>
          </a:p>
          <a:p>
            <a:r>
              <a:rPr lang="sl-SI" altLang="sl-SI"/>
              <a:t>Zmanjšuje število in intenzivnost hurikanov na Atlantiku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60F12FCD-B8DE-48AD-A3A6-17CE8C7B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600">
                <a:latin typeface="Arial" panose="020B0604020202020204" pitchFamily="34" charset="0"/>
                <a:cs typeface="Arial" panose="020B0604020202020204" pitchFamily="34" charset="0"/>
              </a:rPr>
              <a:t>La Niña </a:t>
            </a:r>
          </a:p>
        </p:txBody>
      </p:sp>
      <p:sp>
        <p:nvSpPr>
          <p:cNvPr id="7171" name="Označba mesta vsebine 2">
            <a:extLst>
              <a:ext uri="{FF2B5EF4-FFF2-40B4-BE49-F238E27FC236}">
                <a16:creationId xmlns:a16="http://schemas.microsoft.com/office/drawing/2014/main" id="{E34867B9-DE90-4D9C-BF3D-A61E27B13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La Niña ali </a:t>
            </a:r>
            <a:r>
              <a:rPr lang="sl-SI" altLang="sl-SI" i="1"/>
              <a:t>obratni-El Niño</a:t>
            </a:r>
            <a:r>
              <a:rPr lang="sl-SI" altLang="sl-SI"/>
              <a:t> okrepi vetrove in območje hladnega zraka na vzhodnem Pacifiku.</a:t>
            </a:r>
          </a:p>
          <a:p>
            <a:r>
              <a:rPr lang="sl-SI" altLang="sl-SI"/>
              <a:t>Ponavadi ima nasproten vpliv kot El Niño.</a:t>
            </a:r>
          </a:p>
          <a:p>
            <a:r>
              <a:rPr lang="sl-SI" altLang="sl-SI"/>
              <a:t>http://upload.wikimedia.org/wikipedia/commons/3/32/AMSRE_SSTAn_M.ogv</a:t>
            </a:r>
          </a:p>
        </p:txBody>
      </p:sp>
      <p:pic>
        <p:nvPicPr>
          <p:cNvPr id="7172" name="Picture 2" descr="http://www.climate.gov/sites/default/files/ENSO-states-viz_0.jpg">
            <a:extLst>
              <a:ext uri="{FF2B5EF4-FFF2-40B4-BE49-F238E27FC236}">
                <a16:creationId xmlns:a16="http://schemas.microsoft.com/office/drawing/2014/main" id="{B152D0DB-7091-4C7F-B56E-03A0580A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3722688"/>
            <a:ext cx="55022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5/53/El_Nino_regional_impacts.gif">
            <a:extLst>
              <a:ext uri="{FF2B5EF4-FFF2-40B4-BE49-F238E27FC236}">
                <a16:creationId xmlns:a16="http://schemas.microsoft.com/office/drawing/2014/main" id="{3099F580-C431-4158-B391-80C80F287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5583238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upload.wikimedia.org/wikipedia/commons/2/2c/La_Nina_regional_impacts.gif">
            <a:extLst>
              <a:ext uri="{FF2B5EF4-FFF2-40B4-BE49-F238E27FC236}">
                <a16:creationId xmlns:a16="http://schemas.microsoft.com/office/drawing/2014/main" id="{F0CBAF67-899A-4360-88B0-B1AB64CA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666750"/>
            <a:ext cx="558323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F573A3E-921A-43F9-93A1-D37FBEAF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58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4000"/>
              <a:t>El Niño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DF7460A-DB0B-447B-A97D-546FC36F4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0"/>
            <a:ext cx="5583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4000"/>
              <a:t>La Niña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9864F148-2C43-4184-A616-3A39069CB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6600">
                <a:latin typeface="Arial" panose="020B0604020202020204" pitchFamily="34" charset="0"/>
                <a:cs typeface="Arial" panose="020B0604020202020204" pitchFamily="34" charset="0"/>
              </a:rPr>
              <a:t>Viri</a:t>
            </a:r>
            <a:endParaRPr lang="sl-SI" altLang="sl-SI" sz="660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FE6030-E62B-45A1-A94B-596ADF24E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2"/>
              </a:rPr>
              <a:t>http://sl.wikipedia.org/wiki/El_Ni%C3%B1o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http://www.dfg.ca.gov/marine/elnino.asp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http://usatoday30.usatoday.com/weather/climate/2006-09-13-el-nino_x.htm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5"/>
              </a:rPr>
              <a:t>http://journals.ametsoc.org/doi/abs/10.1175/1520-0493%281987%29115%3C2262%3AAMENO%3E2.0.CO%3B2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http://sl.wikipedia.org/wiki/Slika:South_Pacific_Gyre.png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7"/>
              </a:rPr>
              <a:t>http://en.wikipedia.org/wiki/File:1997_El_Nino_TOPEX.jpg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http://sl.wikipedia.org/wiki/Slika:South_Pacific_Gyre.png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8"/>
              </a:rPr>
              <a:t>http://www.ldeo.columbia.edu/res/div/ocp/drought/images/El_Nino_storms2.jpg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9"/>
              </a:rPr>
              <a:t>http://www.globalpost.com/sites/default/files/imagecache/gp3_full_article/el_nino_2012_08_15.jpg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http://www.climate.gov/sites/default/files/ENSO-states-viz_0.jpg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El Niño</vt:lpstr>
      <vt:lpstr>Kaj je El Niño</vt:lpstr>
      <vt:lpstr>Zakaj nastane</vt:lpstr>
      <vt:lpstr>Posledice</vt:lpstr>
      <vt:lpstr>Globalni vplivi</vt:lpstr>
      <vt:lpstr>La Niña 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2019-05-31T08:39:33Z</dcterms:created>
  <dcterms:modified xsi:type="dcterms:W3CDTF">2019-05-31T08:39:33Z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