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  <p:sldId id="264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339966"/>
    <a:srgbClr val="FFFF00"/>
    <a:srgbClr val="FF0000"/>
    <a:srgbClr val="996633"/>
    <a:srgbClr val="663300"/>
    <a:srgbClr val="FF33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A4B86E3-5A95-4196-A11C-77966E3BF48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FBA96464-E89C-4D6B-8F37-684CA24F2D5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 altLang="sl-SI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75C1C4C1-7604-4379-B6AB-47BEA60708F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4441FCF9-249C-4D96-AD27-578FD0C9D40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AA78DB-F86B-4518-80C1-43D5EEE55A20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57B2A-F839-4C9B-A4DF-EE4E6DD3B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F9A603-EE41-4F3C-BD8A-3441996E1C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A4790-CDB8-49C5-A5BC-53974C8DC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9BF7E-B8C8-45A7-8865-6BD2D3BBD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E75DF-DC92-4A12-BCD8-6F461E953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2A91B-1549-4AF1-BE76-85338FB72E5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225059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ACF5B-1D88-4854-B0C8-52B17E980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01C7AE-C392-4C6F-8EC0-5710A8E20D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FF8D7-7BC9-45A9-AAD6-351201D38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12A16-28D5-4F2D-83DE-D8D4C3461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46954-E5A5-4284-BC2E-CB62EFF08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5A4F2-726A-46A6-A52F-1616D26E094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9842049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C5064F-4CF4-4D10-B6ED-F8711DD800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715B5D-F691-4E39-8B26-CCD06D1918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FDADD-6EAB-43A0-B1B1-2393201A2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4E8F4-8ECF-4494-92CF-BF19B99DB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C6968-889B-4F1D-BAD1-8CEA7E31F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82091-398B-43E7-BFDE-D74810D26DC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3431267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0B6CC-9207-412E-96EA-2AF1A5732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5FF08-40BA-476C-8800-2A529F970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0777D-4BD4-46FA-908A-466D70278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7BCFE-DD54-45D5-8C91-7FA992B56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78637-E242-4662-B9E6-63931C69A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442DE-5AEF-4067-9BCD-8C0044C8BEC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4480758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8BE30-938A-4EF6-9098-99BDD8B1C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2EC8F6-454A-4AD5-867F-135AEC0CF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B1B11-1DAD-46BD-8317-8C0891716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45626-30AD-4BF2-957D-3C78B189C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B8F0E-D999-4B10-8868-3734B07C6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C83FC-D971-4357-A637-DD3E7D9AC88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8463124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44895-CE08-451A-9B52-26D1FDEA8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92F0D-D2AC-4934-A0E7-2C49C16CBB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78C97-77BF-4605-A4F8-19A01DF273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6C34F-EC90-4ECD-989C-07A5E5FE7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68642-6D9F-4D0E-A3B7-402730E5D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53C80-572F-46FE-B7D9-E0F437CDC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F8ACA-E5F1-4025-A8C7-7FD351692F3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7651083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38DF7-D919-4474-AA3F-F60ACE3FE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271E5-B151-4920-A989-1A0875A0B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C40997-5636-4850-AE5D-CBD63869BB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C08486-996A-46B6-A827-3C83BC8C6D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1B8A10-54C9-45F2-855D-4FC7A1DE1F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EFAB45-6EC7-4109-979E-F36562C1E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E3DD3F-043F-47D7-B85D-303573789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BAD20B-ECA7-4056-9D64-FED97A7B1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A1BEE-B8E4-4D0D-8A99-6D6AA4E8EFF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962879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A2A30-D75F-4F98-83B9-FA9A552C7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B43C17-D5ED-46B1-A23B-16A36FFCA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CF2E95-8090-45DE-8084-CDC3615DA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A7513A-2161-44BB-ADCB-F86503BB5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4FCFC-F9BC-42B8-B34F-38BBF3547B1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8824934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174A6D-15B7-4960-8327-55B49166B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2A6E2A-5605-4769-924E-5F2122488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D9C4A-FF1C-4DD8-B935-2A02DDAB2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E7CD4-11C4-4C58-A09A-ECE2D6045F7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630242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5D869-279E-42CC-8E0B-7AC84EDA9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66C66-41DE-4E63-97F9-E557B618F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29A297-EEAE-45BB-BCA9-BD26E32F38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EA1867-E757-449B-B35C-29B5F5D5A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3BB5A-11E9-4B07-9B96-1BEC61907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847D74-D2F2-429D-9DDA-14C41293C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5C711-865D-4BA4-9982-6CECD3C2870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74522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61D6F-6B09-465B-AB28-CA1741751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593A1D-FD05-4030-8AF2-1FB2BCCA08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FE0421-5512-4F54-8C68-942CE7110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540A58-7F13-409E-A2D6-4C97BC211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0AB76-8AE6-4836-813A-87919FFEA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381E94-D834-4532-92E3-7DC33E56E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9E28B-24A1-47EE-AC55-BFBD7181CD8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8002464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00"/>
            </a:gs>
            <a:gs pos="100000">
              <a:srgbClr val="FFFF00">
                <a:gamma/>
                <a:shade val="46275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F015A9F-81DD-433A-B788-E90BEC9AD4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BAC53B4-5412-4BD7-8D51-D9025CA39E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F420AE-BC56-4660-BC7C-5F65CC4FE98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56F98E7-419C-473D-9A05-B9A6803FFF1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7529AAB-A28C-4697-94A5-ABF1B7E1A92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B51906B-1F74-4826-8088-140A6E0C8619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33A1B534-3D10-4127-A811-515190957FA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1201737"/>
          </a:xfrm>
        </p:spPr>
        <p:txBody>
          <a:bodyPr/>
          <a:lstStyle/>
          <a:p>
            <a:r>
              <a:rPr lang="sl-SI" altLang="sl-SI" sz="3200"/>
              <a:t>                         </a:t>
            </a:r>
          </a:p>
        </p:txBody>
      </p:sp>
      <p:sp>
        <p:nvSpPr>
          <p:cNvPr id="2052" name="WordArt 4">
            <a:extLst>
              <a:ext uri="{FF2B5EF4-FFF2-40B4-BE49-F238E27FC236}">
                <a16:creationId xmlns:a16="http://schemas.microsoft.com/office/drawing/2014/main" id="{5474CCA0-7323-41C7-9B5D-B52D6B2F349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11413" y="1557338"/>
            <a:ext cx="4249737" cy="19446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sl-SI" sz="3600" kern="1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ENERGETIKA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B26D2CD-8CA2-4B41-9558-143973063A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HIDROELEKTRARNE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F3CFE5E-BF1A-40E4-ABC1-54E1E577A0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149725"/>
            <a:ext cx="8229600" cy="4525963"/>
          </a:xfrm>
        </p:spPr>
        <p:txBody>
          <a:bodyPr/>
          <a:lstStyle/>
          <a:p>
            <a:r>
              <a:rPr lang="sl-SI" altLang="sl-SI"/>
              <a:t>Imamo jih na treh rekah: Dravi, Savi in Soči, ker si sledijo druga za drugo govorimo o verigi hidroelektrarn.</a:t>
            </a:r>
          </a:p>
          <a:p>
            <a:r>
              <a:rPr lang="sl-SI" altLang="sl-SI"/>
              <a:t>V Sloveniji so že najboljše možnosti izkoriščene.</a:t>
            </a:r>
          </a:p>
          <a:p>
            <a:pPr>
              <a:buFontTx/>
              <a:buNone/>
            </a:pPr>
            <a:endParaRPr lang="sl-SI" altLang="sl-SI"/>
          </a:p>
          <a:p>
            <a:pPr>
              <a:buFontTx/>
              <a:buNone/>
            </a:pPr>
            <a:r>
              <a:rPr lang="sl-SI" altLang="sl-SI"/>
              <a:t>   </a:t>
            </a:r>
          </a:p>
          <a:p>
            <a:endParaRPr lang="sl-SI" altLang="sl-SI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C43263F-0E11-474C-BA7B-D643BC6913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TERMOELEKTRARNE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8265876-7AA5-4038-93B8-11103D46CC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Največje termoelektrarni sta termoelektrarna Šoštanj in termoelektrarna </a:t>
            </a:r>
          </a:p>
          <a:p>
            <a:pPr>
              <a:buFontTx/>
              <a:buNone/>
            </a:pPr>
            <a:r>
              <a:rPr lang="sl-SI" altLang="sl-SI"/>
              <a:t>   Trbovlje</a:t>
            </a:r>
          </a:p>
          <a:p>
            <a:r>
              <a:rPr lang="sl-SI" altLang="sl-SI"/>
              <a:t>Uporabljata domač lignit in rjavi premog. Zaradi tega zelo onesnažujeta okolje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6AF5C5D-0E10-428B-8305-7275E37F1B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00"/>
                </a:solidFill>
              </a:rPr>
              <a:t>Energetski viri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430B088-2323-4C61-946B-679A0E9CF7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229600" cy="5373687"/>
          </a:xfrm>
        </p:spPr>
        <p:txBody>
          <a:bodyPr/>
          <a:lstStyle/>
          <a:p>
            <a:r>
              <a:rPr lang="sl-SI" altLang="sl-SI" sz="2800"/>
              <a:t>Poznamo različne vire:</a:t>
            </a:r>
          </a:p>
          <a:p>
            <a:pPr>
              <a:buFontTx/>
              <a:buNone/>
            </a:pPr>
            <a:r>
              <a:rPr lang="sl-SI" altLang="sl-SI" sz="2800"/>
              <a:t>- Primarni viri:premog,nafta,zemeljski plin,vodne energije,jedrske energije,jedrsko gorivo,veter in sonce</a:t>
            </a:r>
          </a:p>
          <a:p>
            <a:pPr>
              <a:buFontTx/>
              <a:buNone/>
            </a:pPr>
            <a:r>
              <a:rPr lang="sl-SI" altLang="sl-SI" sz="2800"/>
              <a:t>- Sekundarni viri:električna in toplotna energija</a:t>
            </a:r>
          </a:p>
          <a:p>
            <a:pPr>
              <a:buFontTx/>
              <a:buChar char="-"/>
            </a:pPr>
            <a:r>
              <a:rPr lang="sl-SI" altLang="sl-SI" sz="2800"/>
              <a:t>Delimo jih na obnovljive in neobnovljive</a:t>
            </a:r>
            <a:r>
              <a:rPr lang="sl-SI" altLang="sl-SI"/>
              <a:t>  </a:t>
            </a:r>
          </a:p>
          <a:p>
            <a:pPr>
              <a:buFontTx/>
              <a:buNone/>
            </a:pPr>
            <a:endParaRPr lang="sl-SI" altLang="sl-SI"/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A75104F1-D61D-4173-A220-C74AF68D3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581525"/>
            <a:ext cx="748823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sz="2800"/>
              <a:t>-nekatere uporabljamo v naravi obliki npr.      premog</a:t>
            </a:r>
          </a:p>
          <a:p>
            <a:r>
              <a:rPr lang="sl-SI" altLang="sl-SI" sz="2800"/>
              <a:t>nekatere nekateri pa spreminjajo v elektriko</a:t>
            </a:r>
          </a:p>
          <a:p>
            <a:pPr>
              <a:spcBef>
                <a:spcPct val="50000"/>
              </a:spcBef>
            </a:pPr>
            <a:endParaRPr lang="sl-SI" altLang="sl-SI" sz="2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198486F-A93D-4335-83A8-AEAFEFDDA7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00"/>
                </a:solidFill>
              </a:rPr>
              <a:t>UPORABNIKI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DE1E5CB-FA17-4ECE-88B8-9FA17386D0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v industriji</a:t>
            </a:r>
          </a:p>
          <a:p>
            <a:r>
              <a:rPr lang="sl-SI" altLang="sl-SI"/>
              <a:t>v prometu</a:t>
            </a:r>
          </a:p>
          <a:p>
            <a:r>
              <a:rPr lang="sl-SI" altLang="sl-SI"/>
              <a:t>v gospodinjstvu</a:t>
            </a:r>
          </a:p>
          <a:p>
            <a:r>
              <a:rPr lang="sl-SI" altLang="sl-SI"/>
              <a:t>energija,ki pride neposredno do uporabnika in jo koristi za svoje potrebe imenujemo končna energija</a:t>
            </a:r>
          </a:p>
          <a:p>
            <a:endParaRPr lang="sl-SI" altLang="sl-SI"/>
          </a:p>
          <a:p>
            <a:pPr>
              <a:buFontTx/>
              <a:buNone/>
            </a:pPr>
            <a:endParaRPr lang="sl-SI" altLang="sl-SI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3B4CB8E-C6F6-4528-A222-B7F8E6B78B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>
                <a:solidFill>
                  <a:srgbClr val="FF0000"/>
                </a:solidFill>
              </a:rPr>
              <a:t>POMEN POSAMEZNIH ENERGIJSKIH VIROV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0CDCF1A-F487-4CAA-A441-C4DC761A86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V preteklosti so imeli največji pomen </a:t>
            </a:r>
            <a:r>
              <a:rPr lang="sl-SI" altLang="sl-SI">
                <a:solidFill>
                  <a:srgbClr val="FF0000"/>
                </a:solidFill>
              </a:rPr>
              <a:t>trda goriva </a:t>
            </a:r>
            <a:r>
              <a:rPr lang="sl-SI" altLang="sl-SI"/>
              <a:t>(les in premog)</a:t>
            </a:r>
          </a:p>
          <a:p>
            <a:pPr>
              <a:buFontTx/>
              <a:buNone/>
            </a:pPr>
            <a:r>
              <a:rPr lang="sl-SI" altLang="sl-SI"/>
              <a:t>   Pomen premoga je zelo upadel, saj imamo na voljo slabše vrste premoga ki, vsebujejo veliko škodljivih snovi.</a:t>
            </a:r>
          </a:p>
          <a:p>
            <a:pPr>
              <a:buFontTx/>
              <a:buNone/>
            </a:pPr>
            <a:endParaRPr lang="sl-SI" altLang="sl-SI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sl-SI" altLang="sl-SI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0C0C0"/>
            </a:gs>
            <a:gs pos="100000">
              <a:srgbClr val="C0C0C0">
                <a:gamma/>
                <a:shade val="46275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A9E71712-AC40-41BA-959C-1AB470B3BF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r>
              <a:rPr lang="sl-SI" altLang="sl-SI"/>
              <a:t>Porasel je pomen </a:t>
            </a:r>
            <a:r>
              <a:rPr lang="sl-SI" altLang="sl-SI">
                <a:solidFill>
                  <a:srgbClr val="FF0000"/>
                </a:solidFill>
              </a:rPr>
              <a:t>tekočih goriv </a:t>
            </a:r>
            <a:r>
              <a:rPr lang="sl-SI" altLang="sl-SI"/>
              <a:t>(nafte in naftni derivatov) in tudi </a:t>
            </a:r>
            <a:r>
              <a:rPr lang="sl-SI" altLang="sl-SI">
                <a:solidFill>
                  <a:srgbClr val="FF0000"/>
                </a:solidFill>
              </a:rPr>
              <a:t>plinastih goriv.</a:t>
            </a:r>
          </a:p>
          <a:p>
            <a:endParaRPr lang="sl-SI" altLang="sl-SI"/>
          </a:p>
        </p:txBody>
      </p:sp>
      <p:pic>
        <p:nvPicPr>
          <p:cNvPr id="14341" name="Picture 5" descr="Nafta210x210px">
            <a:extLst>
              <a:ext uri="{FF2B5EF4-FFF2-40B4-BE49-F238E27FC236}">
                <a16:creationId xmlns:a16="http://schemas.microsoft.com/office/drawing/2014/main" id="{873D3ABE-C3C4-47D0-9D5C-7958C19A5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133600"/>
            <a:ext cx="3016250" cy="301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3" name="Picture 7" descr="pb_nafta_crpalisce_ploscad">
            <a:extLst>
              <a:ext uri="{FF2B5EF4-FFF2-40B4-BE49-F238E27FC236}">
                <a16:creationId xmlns:a16="http://schemas.microsoft.com/office/drawing/2014/main" id="{5843644D-7AB6-46F7-9974-CB9513C56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565400"/>
            <a:ext cx="3313112" cy="294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B84DB51A-50B4-4B56-B6CD-D366BAA713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476250"/>
            <a:ext cx="8229600" cy="5434013"/>
          </a:xfrm>
        </p:spPr>
        <p:txBody>
          <a:bodyPr/>
          <a:lstStyle/>
          <a:p>
            <a:r>
              <a:rPr lang="sl-SI" altLang="sl-SI">
                <a:solidFill>
                  <a:srgbClr val="FF0000"/>
                </a:solidFill>
              </a:rPr>
              <a:t>zemeljski plin</a:t>
            </a:r>
            <a:r>
              <a:rPr lang="sl-SI" altLang="sl-SI"/>
              <a:t> vse bolj pomembna oblika goriva ne vsebuje škodljivih primesi</a:t>
            </a:r>
          </a:p>
          <a:p>
            <a:pPr>
              <a:buFontTx/>
              <a:buNone/>
            </a:pPr>
            <a:endParaRPr lang="sl-SI" altLang="sl-SI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F50B7804-504B-4077-B068-DDB88C781D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256212"/>
          </a:xfrm>
        </p:spPr>
        <p:txBody>
          <a:bodyPr/>
          <a:lstStyle/>
          <a:p>
            <a:pPr>
              <a:buFontTx/>
              <a:buNone/>
            </a:pPr>
            <a:endParaRPr lang="sl-SI" altLang="sl-SI"/>
          </a:p>
          <a:p>
            <a:r>
              <a:rPr lang="sl-SI" altLang="sl-SI"/>
              <a:t>Pomen tako imenovanih </a:t>
            </a:r>
            <a:r>
              <a:rPr lang="sl-SI" altLang="sl-SI">
                <a:solidFill>
                  <a:srgbClr val="FF0000"/>
                </a:solidFill>
              </a:rPr>
              <a:t>alternativnih energijskih</a:t>
            </a:r>
            <a:r>
              <a:rPr lang="sl-SI" altLang="sl-SI"/>
              <a:t> </a:t>
            </a:r>
            <a:r>
              <a:rPr lang="sl-SI" altLang="sl-SI">
                <a:solidFill>
                  <a:srgbClr val="FF0000"/>
                </a:solidFill>
              </a:rPr>
              <a:t>virov </a:t>
            </a:r>
            <a:r>
              <a:rPr lang="sl-SI" altLang="sl-SI"/>
              <a:t>(uporaba sončne energije, vetra ipd.), je ostal skoraj neznaten. V tem primeru zelo zaostaja za najbolj razvitimi evropskimi državami.</a:t>
            </a:r>
          </a:p>
          <a:p>
            <a:pPr>
              <a:buFontTx/>
              <a:buNone/>
            </a:pPr>
            <a:r>
              <a:rPr lang="sl-SI" altLang="sl-SI"/>
              <a:t>   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D212FA3-57A2-4786-B7D3-80AFD633B9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00"/>
                </a:solidFill>
              </a:rPr>
              <a:t>ELEKTRARNE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F9AD5B7-D1DC-4052-84F1-C7771F7754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/>
              <a:t>                  </a:t>
            </a:r>
          </a:p>
          <a:p>
            <a:pPr>
              <a:buFontTx/>
              <a:buNone/>
            </a:pPr>
            <a:endParaRPr lang="sl-SI" altLang="sl-SI"/>
          </a:p>
          <a:p>
            <a:pPr>
              <a:buFontTx/>
              <a:buNone/>
            </a:pPr>
            <a:endParaRPr lang="sl-SI" altLang="sl-SI"/>
          </a:p>
          <a:p>
            <a:pPr>
              <a:buFontTx/>
              <a:buNone/>
            </a:pPr>
            <a:endParaRPr lang="sl-SI" altLang="sl-SI"/>
          </a:p>
          <a:p>
            <a:pPr>
              <a:buFontTx/>
              <a:buNone/>
            </a:pPr>
            <a:endParaRPr lang="sl-SI" altLang="sl-SI"/>
          </a:p>
          <a:p>
            <a:pPr>
              <a:buFontTx/>
              <a:buNone/>
            </a:pPr>
            <a:endParaRPr lang="sl-SI" altLang="sl-SI"/>
          </a:p>
          <a:p>
            <a:pPr>
              <a:buFontTx/>
              <a:buNone/>
            </a:pPr>
            <a:endParaRPr lang="sl-SI" altLang="sl-SI"/>
          </a:p>
          <a:p>
            <a:pPr>
              <a:buFontTx/>
              <a:buNone/>
            </a:pPr>
            <a:endParaRPr lang="sl-SI" altLang="sl-SI"/>
          </a:p>
        </p:txBody>
      </p:sp>
      <p:sp>
        <p:nvSpPr>
          <p:cNvPr id="16388" name="Line 4">
            <a:extLst>
              <a:ext uri="{FF2B5EF4-FFF2-40B4-BE49-F238E27FC236}">
                <a16:creationId xmlns:a16="http://schemas.microsoft.com/office/drawing/2014/main" id="{76C25419-7405-4B24-B49A-D1F4333E03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76375" y="1196975"/>
            <a:ext cx="10795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6390" name="Text Box 6">
            <a:extLst>
              <a:ext uri="{FF2B5EF4-FFF2-40B4-BE49-F238E27FC236}">
                <a16:creationId xmlns:a16="http://schemas.microsoft.com/office/drawing/2014/main" id="{2F4659E9-2262-40D3-8CCE-4BA2BF71B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133600"/>
            <a:ext cx="19446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800"/>
              <a:t>jedrske elektrarne</a:t>
            </a:r>
          </a:p>
        </p:txBody>
      </p:sp>
      <p:sp>
        <p:nvSpPr>
          <p:cNvPr id="16391" name="Line 7">
            <a:extLst>
              <a:ext uri="{FF2B5EF4-FFF2-40B4-BE49-F238E27FC236}">
                <a16:creationId xmlns:a16="http://schemas.microsoft.com/office/drawing/2014/main" id="{99F7B277-95FC-4FFF-AEBC-1F6954A9EE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3663" y="1125538"/>
            <a:ext cx="1081087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695A648C-4C09-453D-934A-43F85A125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2060575"/>
            <a:ext cx="2808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800"/>
              <a:t>Termoelektrarne</a:t>
            </a:r>
          </a:p>
        </p:txBody>
      </p:sp>
      <p:sp>
        <p:nvSpPr>
          <p:cNvPr id="16394" name="Line 10">
            <a:extLst>
              <a:ext uri="{FF2B5EF4-FFF2-40B4-BE49-F238E27FC236}">
                <a16:creationId xmlns:a16="http://schemas.microsoft.com/office/drawing/2014/main" id="{2491093D-82C2-495A-B950-EF913EEC67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00563" y="1125538"/>
            <a:ext cx="71437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BB716ABE-FCD3-486E-BFFE-BA9421ED4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2349500"/>
            <a:ext cx="2663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800"/>
              <a:t>hidroelektrarne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3" grpId="0"/>
      <p:bldP spid="163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02120DA-E776-4E50-9B5E-E8FCED0525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Jedrska elektrarna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B4CD919-3DAB-41F4-8DDC-D0AF31CFDA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r>
              <a:rPr lang="sl-SI" altLang="sl-SI">
                <a:solidFill>
                  <a:schemeClr val="accent2"/>
                </a:solidFill>
              </a:rPr>
              <a:t>Krško</a:t>
            </a:r>
          </a:p>
          <a:p>
            <a:r>
              <a:rPr lang="sl-SI" altLang="sl-SI">
                <a:solidFill>
                  <a:schemeClr val="accent2"/>
                </a:solidFill>
              </a:rPr>
              <a:t>Zgradili so jo že v nekdanji Jugoslaviji skupaj s srednjo Hrvaško. Zato še danes del energije na Hrvaško.</a:t>
            </a:r>
          </a:p>
          <a:p>
            <a:r>
              <a:rPr lang="sl-SI" altLang="sl-SI">
                <a:solidFill>
                  <a:schemeClr val="accent2"/>
                </a:solidFill>
              </a:rPr>
              <a:t>Velik problem te elektrarne je nerešeno vprašanje skladiščenja jedrskih odpadkov.</a:t>
            </a:r>
          </a:p>
          <a:p>
            <a:pPr>
              <a:buFontTx/>
              <a:buNone/>
            </a:pPr>
            <a:endParaRPr lang="sl-SI" altLang="sl-SI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274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Privzeti načrt</vt:lpstr>
      <vt:lpstr>PowerPoint Presentation</vt:lpstr>
      <vt:lpstr>Energetski viri</vt:lpstr>
      <vt:lpstr>UPORABNIKI</vt:lpstr>
      <vt:lpstr>POMEN POSAMEZNIH ENERGIJSKIH VIROV</vt:lpstr>
      <vt:lpstr>PowerPoint Presentation</vt:lpstr>
      <vt:lpstr>PowerPoint Presentation</vt:lpstr>
      <vt:lpstr>PowerPoint Presentation</vt:lpstr>
      <vt:lpstr>ELEKTRARNE</vt:lpstr>
      <vt:lpstr>Jedrska elektrarna </vt:lpstr>
      <vt:lpstr>HIDROELEKTRARNE</vt:lpstr>
      <vt:lpstr>TERMOELEKTRARNE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2019-05-31T08:39:33Z</dcterms:created>
  <dcterms:modified xsi:type="dcterms:W3CDTF">2019-05-31T08:39:33Z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