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66" r:id="rId6"/>
    <p:sldId id="265" r:id="rId7"/>
    <p:sldId id="264" r:id="rId8"/>
    <p:sldId id="259" r:id="rId9"/>
    <p:sldId id="260" r:id="rId10"/>
    <p:sldId id="261" r:id="rId11"/>
    <p:sldId id="263" r:id="rId12"/>
    <p:sldId id="262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1E25F16-2937-4960-AC57-4C38C117CB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703775F-E863-4002-9D42-23BE970BCB0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D2490E2-44A5-4182-844D-6F24E60F5D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357149F-A1B4-40A6-946D-CB923A2987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4EEF3FA-D61E-422D-B85C-4FD33BF5DC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E76F99A-9761-4561-9C16-4C0061AFB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E7DFF8-32B2-4C69-98EC-92B3CE503DB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A81C6E-D2D5-4FAA-8CE3-67D305187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49D6D-755A-4452-B7B6-E7E4E5736033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268D3BCB-C632-4768-9F56-09DDAD7AAC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DC2305F-E842-4C5B-9987-CD8564CCC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501BFC-6428-481E-8794-172327A6E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1705A-2B8B-4383-AE3B-27E61F4FEA27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E556AEF-06EC-4DEF-B846-AC14CCE4C5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358EA8A-CC52-4479-8E15-739802617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5BE5F2-8674-4EDE-BD9E-606CAF8FE5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BE3AD-70AA-447A-AED9-856A9D414ED5}" type="slidenum">
              <a:rPr lang="sl-SI" altLang="sl-SI"/>
              <a:pPr/>
              <a:t>12</a:t>
            </a:fld>
            <a:endParaRPr lang="sl-SI" altLang="sl-SI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7B0DFC0-E986-4E0D-B52F-0B2671D9D6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4551D0F-16D3-49A1-83F0-962F848E3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3BE4C3-64E4-4FDA-999F-7A30229B5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9ED1C-C395-43E6-A762-0D9E7608B44E}" type="slidenum">
              <a:rPr lang="sl-SI" altLang="sl-SI"/>
              <a:pPr/>
              <a:t>13</a:t>
            </a:fld>
            <a:endParaRPr lang="sl-SI" altLang="sl-SI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70B467C0-BE9C-4660-AF28-5F0F9A6511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D3DEB75-E040-4C32-B5BA-FFB6670E3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9B1CA4-3242-4DFB-949C-CF8083537B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AFC27-D862-4171-ACEB-9036A75FCC62}" type="slidenum">
              <a:rPr lang="sl-SI" altLang="sl-SI"/>
              <a:pPr/>
              <a:t>14</a:t>
            </a:fld>
            <a:endParaRPr lang="sl-SI" altLang="sl-SI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506A6FD-370A-46CE-AD06-98B0919383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ADD402C-BA60-4960-B8BF-E3A9724AB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5167FE-5668-4708-8571-91B90FC8A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DBEDA-6CDC-4162-8A47-1DE2491192AA}" type="slidenum">
              <a:rPr lang="sl-SI" altLang="sl-SI"/>
              <a:pPr/>
              <a:t>15</a:t>
            </a:fld>
            <a:endParaRPr lang="sl-SI" altLang="sl-SI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16FE435-7ABA-498F-AB7D-B7DAC681FA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05ECB21-BE21-4578-A339-5C3749013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2C4225-CB18-4946-B247-C88383C5D2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87BA4-F0A2-4667-81D1-D36CA0421E67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CFDFF17B-D423-4E15-986B-6FD7090A9D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334A526-7EB1-427D-B463-07C0A86EB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29277F-D202-449A-AC34-1176110FEF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4C56E-1334-405A-B805-B1AA9B317133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0D580B7-0DC8-4326-B8BD-85217BB1C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5DCD262-6EAA-40BA-B409-4C0ECE2D1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308022-AFE0-43D2-86AC-F8C480D0BC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BF1D2-3C2E-42C1-9ACE-C2EF7DA65E9A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DA1E4F9-F300-40BE-9F49-2DE482E959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6B51B6E-C4AE-4463-BE84-449B8EFDB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463012-A342-4E7F-9051-BB9FE93ACF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7CFCC-D9CF-44AB-B182-2AE84E315E76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3E938E1-8E1E-4186-B16B-29E8E55C6C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6AF0DBC-9C67-421F-BE93-80292A8C1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F9A1EB-81B9-4ECD-AE1C-3965C2EB6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F48D15-6955-4337-9CE1-8D4F4DA20B26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040ABC6-6D4E-4823-B65F-E1C6F0863C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D952A20-FDDE-4771-A663-8D8E9A936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175416-4663-47C2-99E5-487F22B02E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D6A63-8D4C-4DCB-AE31-FA37BE6EB57E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7CBF917-80B4-4DA8-8ABD-B13BFE6B9C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5E1F626-8979-4FAB-99B0-B0A7E23CB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BA71E1-9063-4827-8C5C-0F56BF055E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4DB24-84F5-43C8-932B-9B02E24E3D7C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5887CC7-ADFB-406A-92CE-E00827F884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DE43A4B-49D2-4F8A-9121-4ACF76309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D957C8-3B05-4443-B206-7A080C4F80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6BE0-05C8-421A-9F5B-D2D6FC0A5B82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9AC1D0B-C58B-410E-9AD1-1339FD2FEC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DD9007D-B314-4E46-9A72-D5CECB63C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BCAC6-3E84-4960-A439-59CB9E386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3A391-9521-4279-B8B0-CED5A06B6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857FC-A1BC-4A97-BA54-3F6AD0BD9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C138-C5D8-462F-B49F-83D2275C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6894C-A0FF-4463-9ED1-057CF605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D878E-F3E1-4EFF-8719-90FF01AB5F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170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CDF1-CECD-4341-8E0D-6F0DA62F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4DF6D-BB65-4B84-BEB3-BC5C69D41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BE0A4-FC2C-4E63-A07A-2F47AC990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DAB99-6417-4C80-96D8-3AEBACA5D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57EB1-BEA5-4601-AB92-49D55A4A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10884-BF04-4ADE-B3DE-D7D2B2862F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62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E2CBF2-4C96-4983-8556-A72FA1B3F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CBBF95-FE8D-4DC0-95C1-2DF93DF4E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C2FDC-CF1C-47FC-B6D2-36F7029C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E5A5C-294D-4C24-BB1F-E7D3812A6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C584D-92FB-40B9-A379-22C6A68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46FC9-0319-4E69-BB4F-F9BC503C8E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930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BCDD-3BBC-4F1C-AE45-75790B3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255CE-F081-4CB8-A66A-1A6AFC372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9D682-533A-4DE6-B05B-8BE48B0D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BDAB3-5DCA-4642-A2DC-955E7D64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A980A-7024-419C-8F92-56FE8603F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6418B-E32D-48C1-BA07-641F5E6DAC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438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E198B-D2BB-4E97-92CD-940040466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6F275-BDA1-4F36-8195-4D23DEE00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ABEF2-23F8-4F8F-BE6E-24EF10858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4D7DD-0658-44FE-B57E-3E3C988A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DB46B-6A19-4796-9FE8-899D9CB0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3CFE0-C74A-4FE2-ABE3-BDE76A80BD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102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8E96C-E296-4ACA-8134-95FF06AD3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8F8EE-20E4-4A46-8496-40DEF963E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93653-5E46-4230-AE75-201D8A437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918FB-3D64-4F8D-84CA-617DA55AE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822B7-41DB-4148-BEAF-ECDD8442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86EBF-163A-4170-A0A2-E4DFCE182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12498-0E1C-484F-BF06-85BC48F39A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712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FEAC0-1EA1-403F-B9CD-D16D20640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BACF9-44DB-4061-B563-EE0FFCF36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E584F-FDA0-45E2-9C33-0DB29A268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CBCAD2-FB65-4FBA-A108-0F68B78D3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3A1306-5418-4D4B-9A45-110DA8F62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BBC4A6-BC01-4FF2-A122-B319C9B76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ECD40-F7D7-4A4F-8B48-8D48D7E6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6831C5-3288-453F-AB8A-938FEB2D0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35EA2-8FB7-4213-B57A-1C56FAAAEE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0984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5C94-21F0-411B-B9C2-0FD363E7C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36472-FB6C-455F-A0A6-4AA68A251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7CF3B2-8886-400D-A8D3-2C11C6000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B48B7C-35F1-43F7-AA23-0A180315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A167C-7C4C-4E46-A38A-FE30350003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120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AF41A-970E-4EE3-BAA3-961FFC18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A89E29-2A19-4D6D-8734-2D209081B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5C239-8E9B-4E96-9522-BF9FE62F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8FD1-4FB2-4F9B-8063-7E5A7B2DB8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037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C1723-BF3D-468C-B316-68FB7EBF9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009DC-987A-4FE7-808D-A35808A11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B60E-7889-4EE3-B768-17BF1AC30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3C019-2943-4A86-8FE3-0365DDCD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F1E36-6AE7-48A2-AB17-1B80DF85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165B-573B-44BA-9F43-4A7C4EED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AA5DB-4345-41EE-9CF6-5C35F695D3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816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BE91-D799-4B56-B0AB-B63F76CD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1DF8CD-78A7-4B00-BEF6-4E94A07E7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CD127-5175-41DE-B14E-8591A7F1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5112C-5239-40CA-AB1C-D1D8022D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BDE0F-8657-4774-87A4-B34469AEB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2356A-A8A3-4B28-BD82-BB6313415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EF062-2B71-4EFF-8247-E26EBA093B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837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51E988-51C0-4149-8753-75DC0DF3F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DBE041F-ACF3-4F61-9849-CE39E6354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430352-96E0-4D04-85B9-F655E5BC53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DEC787-E877-4903-88B8-E43EBEC563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2870F61-FE3D-4C7E-8126-755404A296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A96F1E-2629-44B7-963C-1B9F0D011C0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c/cc/Arctic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C1DB896A-8EFE-4697-A867-B5FE58D96A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2420938"/>
            <a:ext cx="6191250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9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Village Idiot BB"/>
              </a:rPr>
              <a:t>LJUDJE</a:t>
            </a:r>
          </a:p>
          <a:p>
            <a:pPr algn="ctr"/>
            <a:r>
              <a:rPr lang="sl-SI" sz="9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Village Idiot BB"/>
              </a:rPr>
              <a:t> SEVERA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>
            <a:extLst>
              <a:ext uri="{FF2B5EF4-FFF2-40B4-BE49-F238E27FC236}">
                <a16:creationId xmlns:a16="http://schemas.microsoft.com/office/drawing/2014/main" id="{AA9D92F1-9CE2-432F-BAF2-D03FFA978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639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l-SI" altLang="sl-SI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65B42C27-B7D2-4231-95F3-95A459C3F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862013"/>
            <a:ext cx="7402513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PREBIVALIŠČA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-v času zime ter lova živijo v iglujih(iluviga po njihovo)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-v toplejših dneh pa v šotorih zgrajenih iz kož tamkajšnjih živali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-dandanes jih veliko že živi v hišah(razvitejši deli)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sl-SI" altLang="sl-SI"/>
          </a:p>
        </p:txBody>
      </p:sp>
      <p:pic>
        <p:nvPicPr>
          <p:cNvPr id="12295" name="Picture 7" descr="eskimo">
            <a:extLst>
              <a:ext uri="{FF2B5EF4-FFF2-40B4-BE49-F238E27FC236}">
                <a16:creationId xmlns:a16="http://schemas.microsoft.com/office/drawing/2014/main" id="{9F9B3897-ABA0-4C1F-B2D6-B76994DCC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24175"/>
            <a:ext cx="3240087" cy="28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netsilik-eskimo">
            <a:extLst>
              <a:ext uri="{FF2B5EF4-FFF2-40B4-BE49-F238E27FC236}">
                <a16:creationId xmlns:a16="http://schemas.microsoft.com/office/drawing/2014/main" id="{E11A7354-8E03-464F-94E2-F869A13D5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437063"/>
            <a:ext cx="3313113" cy="226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9" name="Picture 11" descr="grenlandija">
            <a:extLst>
              <a:ext uri="{FF2B5EF4-FFF2-40B4-BE49-F238E27FC236}">
                <a16:creationId xmlns:a16="http://schemas.microsoft.com/office/drawing/2014/main" id="{C5E82115-2CBC-4F22-A79A-DA73323D1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141663"/>
            <a:ext cx="23241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040109_inuit_hmed_9a">
            <a:extLst>
              <a:ext uri="{FF2B5EF4-FFF2-40B4-BE49-F238E27FC236}">
                <a16:creationId xmlns:a16="http://schemas.microsoft.com/office/drawing/2014/main" id="{70CD7460-D8AC-4865-ACE1-8363F21A8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49275"/>
            <a:ext cx="6553200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>
            <a:extLst>
              <a:ext uri="{FF2B5EF4-FFF2-40B4-BE49-F238E27FC236}">
                <a16:creationId xmlns:a16="http://schemas.microsoft.com/office/drawing/2014/main" id="{DC088EB7-F452-45CE-91A4-71B57C1EF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5541963"/>
            <a:ext cx="363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ESKIM PRI GRADNJI IGLUJA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>
            <a:extLst>
              <a:ext uri="{FF2B5EF4-FFF2-40B4-BE49-F238E27FC236}">
                <a16:creationId xmlns:a16="http://schemas.microsoft.com/office/drawing/2014/main" id="{492E5EB9-7EC1-48C8-B003-4165D17C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100" y="717550"/>
            <a:ext cx="61102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OBLEKA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-oblačila so iz kož kitov, severnih medvedov, tjulnjov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13318" name="Picture 6" descr="tnB6Ou9TOUMIgMe2">
            <a:extLst>
              <a:ext uri="{FF2B5EF4-FFF2-40B4-BE49-F238E27FC236}">
                <a16:creationId xmlns:a16="http://schemas.microsoft.com/office/drawing/2014/main" id="{C67526E9-D60B-4145-9067-F0080A75C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565400"/>
            <a:ext cx="2565400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eskimo-suit">
            <a:extLst>
              <a:ext uri="{FF2B5EF4-FFF2-40B4-BE49-F238E27FC236}">
                <a16:creationId xmlns:a16="http://schemas.microsoft.com/office/drawing/2014/main" id="{C3CC738B-3BC9-449B-8752-48519A6C0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916113"/>
            <a:ext cx="2592388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Heavily clad, with fur hoods and boots, two women stand before a tent, looking at the camera.">
            <a:extLst>
              <a:ext uri="{FF2B5EF4-FFF2-40B4-BE49-F238E27FC236}">
                <a16:creationId xmlns:a16="http://schemas.microsoft.com/office/drawing/2014/main" id="{F665611F-8439-4344-B555-94E016BFB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997200"/>
            <a:ext cx="204787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>
            <a:extLst>
              <a:ext uri="{FF2B5EF4-FFF2-40B4-BE49-F238E27FC236}">
                <a16:creationId xmlns:a16="http://schemas.microsoft.com/office/drawing/2014/main" id="{54F4B357-D186-4FB0-84FC-BA28A0855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004888"/>
            <a:ext cx="33512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PREVOZNA SREDSTVA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-pasje vprege</a:t>
            </a: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-dandanes tudi motorne sani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ECFE4F21-38CA-48B5-B3C2-1C47754E5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997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 altLang="sl-SI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FC6C338-3E8A-49EC-8235-241602C5E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276475"/>
            <a:ext cx="779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>
                <a:solidFill>
                  <a:schemeClr val="bg1"/>
                </a:solidFill>
              </a:rPr>
              <a:t>“Tradicionalne eskimske sani vleče skupina 10-15 eskimskih psov haskijev.</a:t>
            </a:r>
          </a:p>
          <a:p>
            <a:r>
              <a:rPr lang="sl-SI" altLang="sl-SI">
                <a:solidFill>
                  <a:schemeClr val="bg1"/>
                </a:solidFill>
              </a:rPr>
              <a:t> Z izkušenim voznikom lahko taka skupina prepotuje tudi 80 km na dan.”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inuit">
            <a:extLst>
              <a:ext uri="{FF2B5EF4-FFF2-40B4-BE49-F238E27FC236}">
                <a16:creationId xmlns:a16="http://schemas.microsoft.com/office/drawing/2014/main" id="{F3442096-2887-4FF3-B34A-2CFE43479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692150"/>
            <a:ext cx="3529013" cy="275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 descr="h">
            <a:extLst>
              <a:ext uri="{FF2B5EF4-FFF2-40B4-BE49-F238E27FC236}">
                <a16:creationId xmlns:a16="http://schemas.microsoft.com/office/drawing/2014/main" id="{A9393805-0D87-4B20-9D05-2602C09DA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357563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SnowmobilingGlacier">
            <a:extLst>
              <a:ext uri="{FF2B5EF4-FFF2-40B4-BE49-F238E27FC236}">
                <a16:creationId xmlns:a16="http://schemas.microsoft.com/office/drawing/2014/main" id="{008BF808-CC3B-4C70-9306-AA6FEA42C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92150"/>
            <a:ext cx="3816350" cy="254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9" name="Picture 11" descr="Yamal_Teeth">
            <a:extLst>
              <a:ext uri="{FF2B5EF4-FFF2-40B4-BE49-F238E27FC236}">
                <a16:creationId xmlns:a16="http://schemas.microsoft.com/office/drawing/2014/main" id="{B4184231-2DB4-48F5-93A4-DD5FEF61D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00438"/>
            <a:ext cx="3744912" cy="281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87CB179-2B82-4C18-A41D-1860900C96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altLang="sl-SI" sz="4000" b="1">
                <a:solidFill>
                  <a:schemeClr val="bg1"/>
                </a:solidFill>
                <a:latin typeface="Comic Sans MS" panose="030F0702030302020204" pitchFamily="66" charset="0"/>
              </a:rPr>
              <a:t>Ali ste vedeli da (se) ESKIMI…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24B6F42-BEDE-4A61-944C-0F91E6000E9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628775"/>
            <a:ext cx="4038600" cy="4525963"/>
          </a:xfrm>
        </p:spPr>
        <p:txBody>
          <a:bodyPr/>
          <a:lstStyle/>
          <a:p>
            <a:r>
              <a:rPr lang="sl-SI" altLang="sl-SI" sz="1600" b="1">
                <a:solidFill>
                  <a:schemeClr val="bg1"/>
                </a:solidFill>
                <a:latin typeface="Comic Sans MS" panose="030F0702030302020204" pitchFamily="66" charset="0"/>
              </a:rPr>
              <a:t>…pozdravijo z noskanjem?</a:t>
            </a:r>
          </a:p>
          <a:p>
            <a:r>
              <a:rPr lang="sl-SI" altLang="sl-SI" sz="1600" b="1">
                <a:solidFill>
                  <a:schemeClr val="bg1"/>
                </a:solidFill>
                <a:latin typeface="Comic Sans MS" panose="030F0702030302020204" pitchFamily="66" charset="0"/>
              </a:rPr>
              <a:t>…hranijo z surovim mesom?</a:t>
            </a:r>
          </a:p>
          <a:p>
            <a:r>
              <a:rPr lang="sl-SI" altLang="sl-SI" sz="1600" b="1">
                <a:solidFill>
                  <a:schemeClr val="bg1"/>
                </a:solidFill>
                <a:latin typeface="Comic Sans MS" panose="030F0702030302020204" pitchFamily="66" charset="0"/>
              </a:rPr>
              <a:t>…živali pobijajo izključno v lastne namene in ne za prodajo?</a:t>
            </a:r>
          </a:p>
          <a:p>
            <a:r>
              <a:rPr lang="sl-SI" altLang="sl-SI" sz="1600" b="1">
                <a:solidFill>
                  <a:schemeClr val="bg1"/>
                </a:solidFill>
                <a:latin typeface="Comic Sans MS" panose="030F0702030302020204" pitchFamily="66" charset="0"/>
              </a:rPr>
              <a:t>…ne poznajo avtomobilov?</a:t>
            </a:r>
          </a:p>
          <a:p>
            <a:r>
              <a:rPr lang="sl-SI" altLang="sl-SI" sz="1600" b="1">
                <a:solidFill>
                  <a:schemeClr val="bg1"/>
                </a:solidFill>
                <a:latin typeface="Comic Sans MS" panose="030F0702030302020204" pitchFamily="66" charset="0"/>
              </a:rPr>
              <a:t>…dandanes živijo skoraj običajno življenje?</a:t>
            </a:r>
          </a:p>
          <a:p>
            <a:r>
              <a:rPr lang="sl-SI" altLang="sl-SI" sz="1600" b="1">
                <a:solidFill>
                  <a:schemeClr val="bg1"/>
                </a:solidFill>
                <a:latin typeface="Comic Sans MS" panose="030F0702030302020204" pitchFamily="66" charset="0"/>
              </a:rPr>
              <a:t>…da morajo preživeti tudi pri -53°?</a:t>
            </a:r>
          </a:p>
          <a:p>
            <a:pPr>
              <a:buFontTx/>
              <a:buNone/>
            </a:pPr>
            <a:endParaRPr lang="sl-SI" altLang="sl-SI" sz="16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561" name="Picture 9" descr="e-card_eskimi">
            <a:extLst>
              <a:ext uri="{FF2B5EF4-FFF2-40B4-BE49-F238E27FC236}">
                <a16:creationId xmlns:a16="http://schemas.microsoft.com/office/drawing/2014/main" id="{B4131FB7-CC58-4F37-8528-BC2A75BE9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636838"/>
            <a:ext cx="3630612" cy="229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5D8CD9A-C73D-4FA5-B1C6-1054A3587AB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/>
            <a:r>
              <a:rPr lang="sl-SI" altLang="sl-SI" b="1">
                <a:latin typeface="Comic Sans MS" panose="030F0702030302020204" pitchFamily="66" charset="0"/>
              </a:rPr>
              <a:t>LITERATURA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F2F4877-27B4-440A-8FFE-C858F13AADB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sl-SI" altLang="sl-SI" sz="1600" b="1">
                <a:latin typeface="Comic Sans MS" panose="030F0702030302020204" pitchFamily="66" charset="0"/>
              </a:rPr>
              <a:t>KNJIGA:</a:t>
            </a:r>
          </a:p>
          <a:p>
            <a:r>
              <a:rPr lang="sl-SI" altLang="sl-SI" sz="1600" b="1">
                <a:latin typeface="Comic Sans MS" panose="030F0702030302020204" pitchFamily="66" charset="0"/>
              </a:rPr>
              <a:t>-Med zadnjimi Eskimi: Granlandija in Arktika,</a:t>
            </a:r>
          </a:p>
          <a:p>
            <a:r>
              <a:rPr lang="sl-SI" altLang="sl-SI" sz="1600" b="1">
                <a:latin typeface="Comic Sans MS" panose="030F0702030302020204" pitchFamily="66" charset="0"/>
              </a:rPr>
              <a:t>avtor:Bogomil Ferfila,založba DIDAKTA</a:t>
            </a:r>
          </a:p>
          <a:p>
            <a:r>
              <a:rPr lang="sl-SI" altLang="sl-SI" sz="1600" b="1">
                <a:latin typeface="Comic Sans MS" panose="030F0702030302020204" pitchFamily="66" charset="0"/>
              </a:rPr>
              <a:t>REVIJA:</a:t>
            </a:r>
          </a:p>
          <a:p>
            <a:r>
              <a:rPr lang="sl-SI" altLang="sl-SI" sz="1600" b="1">
                <a:latin typeface="Comic Sans MS" panose="030F0702030302020204" pitchFamily="66" charset="0"/>
              </a:rPr>
              <a:t>-OGNJIŠČE št. 10;avgust 2003,str:8-12; </a:t>
            </a:r>
          </a:p>
          <a:p>
            <a:r>
              <a:rPr lang="sl-SI" altLang="sl-SI" sz="1600" b="1">
                <a:latin typeface="Comic Sans MS" panose="030F0702030302020204" pitchFamily="66" charset="0"/>
              </a:rPr>
              <a:t>-GEA št. 5; maj 2005, str 48-52</a:t>
            </a:r>
          </a:p>
          <a:p>
            <a:r>
              <a:rPr lang="sl-SI" altLang="sl-SI" sz="1600" b="1">
                <a:latin typeface="Comic Sans MS" panose="030F0702030302020204" pitchFamily="66" charset="0"/>
              </a:rPr>
              <a:t>SPLETNE STRANI</a:t>
            </a:r>
          </a:p>
          <a:p>
            <a:pPr>
              <a:buFontTx/>
              <a:buNone/>
            </a:pPr>
            <a:r>
              <a:rPr lang="sl-SI" altLang="sl-SI" sz="1600" b="1" u="sng">
                <a:latin typeface="Comic Sans MS" panose="030F0702030302020204" pitchFamily="66" charset="0"/>
              </a:rPr>
              <a:t>http://www.lek.si/slo/skrb-za-zdravje/srce-ozilje/mascobne-kisline/  </a:t>
            </a:r>
          </a:p>
          <a:p>
            <a:pPr>
              <a:buFontTx/>
              <a:buNone/>
            </a:pPr>
            <a:r>
              <a:rPr lang="sl-SI" altLang="sl-SI" sz="1600" b="1" u="sng">
                <a:latin typeface="Comic Sans MS" panose="030F0702030302020204" pitchFamily="66" charset="0"/>
              </a:rPr>
              <a:t>http://galerija.rad.sik.si/album24/IMG_015  </a:t>
            </a:r>
          </a:p>
          <a:p>
            <a:pPr>
              <a:buFontTx/>
              <a:buNone/>
            </a:pPr>
            <a:r>
              <a:rPr lang="sl-SI" altLang="sl-SI" sz="1600" b="1" u="sng">
                <a:latin typeface="Comic Sans MS" panose="030F0702030302020204" pitchFamily="66" charset="0"/>
              </a:rPr>
              <a:t>http://www.rtvslo.si/modload.php?&amp;c_mod=rnews&amp;op=sections&amp;func=read&amp;c_menu=12&amp;c_id=54989</a:t>
            </a:r>
          </a:p>
          <a:p>
            <a:pPr>
              <a:buFontTx/>
              <a:buNone/>
            </a:pPr>
            <a:r>
              <a:rPr lang="sl-SI" altLang="sl-SI" sz="1600" b="1" u="sng">
                <a:latin typeface="Comic Sans MS" panose="030F0702030302020204" pitchFamily="66" charset="0"/>
              </a:rPr>
              <a:t>http://www.gea-on.net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>
            <a:extLst>
              <a:ext uri="{FF2B5EF4-FFF2-40B4-BE49-F238E27FC236}">
                <a16:creationId xmlns:a16="http://schemas.microsoft.com/office/drawing/2014/main" id="{364B3311-6E65-4EBA-916B-FE82412B7B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altLang="sl-SI" sz="4000" b="1">
                <a:solidFill>
                  <a:schemeClr val="bg1"/>
                </a:solidFill>
                <a:latin typeface="Comic Sans MS" panose="030F0702030302020204" pitchFamily="66" charset="0"/>
              </a:rPr>
              <a:t>REFERAT PRI PREDMETU GEOGRAFIJA</a:t>
            </a:r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FC9102CC-9C16-4795-8680-783F819AE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2301875"/>
            <a:ext cx="316464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 dirty="0">
                <a:solidFill>
                  <a:schemeClr val="bg1"/>
                </a:solidFill>
                <a:latin typeface="Comic Sans MS" panose="030F0702030302020204" pitchFamily="66" charset="0"/>
              </a:rPr>
              <a:t>MENTOR:  </a:t>
            </a:r>
          </a:p>
          <a:p>
            <a:endParaRPr lang="sl-SI" altLang="sl-SI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 dirty="0">
                <a:solidFill>
                  <a:schemeClr val="bg1"/>
                </a:solidFill>
                <a:latin typeface="Comic Sans MS" panose="030F0702030302020204" pitchFamily="66" charset="0"/>
              </a:rPr>
              <a:t>PRIPRAVILI:  </a:t>
            </a:r>
          </a:p>
          <a:p>
            <a:endParaRPr lang="sl-SI" altLang="sl-SI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DATUM PREDSTAVITVE:</a:t>
            </a:r>
            <a:endParaRPr lang="sl-SI" altLang="sl-SI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019B352B-BC57-4CA9-AAFA-5B3A01BFD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908050"/>
            <a:ext cx="6408737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</a:t>
            </a:r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KDO PRAVZAPRAV SO LJUDJE SEVERA?</a:t>
            </a:r>
          </a:p>
          <a:p>
            <a:pPr>
              <a:spcBef>
                <a:spcPct val="50000"/>
              </a:spcBef>
            </a:pPr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                             -ESKIMI ali INUITI</a:t>
            </a:r>
          </a:p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-so potomci Indijancev</a:t>
            </a:r>
          </a:p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-jedo surovo meso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so srednje rasti,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rumenorjave polti,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črnolasi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pripadajo mongolidom.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Eskimi so  nomadi </a:t>
            </a:r>
          </a:p>
          <a:p>
            <a:pPr>
              <a:spcBef>
                <a:spcPct val="50000"/>
              </a:spcBef>
            </a:pPr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7" name="Picture 5" descr="inuit">
            <a:extLst>
              <a:ext uri="{FF2B5EF4-FFF2-40B4-BE49-F238E27FC236}">
                <a16:creationId xmlns:a16="http://schemas.microsoft.com/office/drawing/2014/main" id="{3F2D06AF-B686-4653-A0A5-0DF23F904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420938"/>
            <a:ext cx="37528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71119646-0E97-400B-9602-8E5F87ED1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052513"/>
            <a:ext cx="54737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000" b="1">
                <a:solidFill>
                  <a:schemeClr val="bg1"/>
                </a:solidFill>
                <a:latin typeface="Comic Sans MS" panose="030F0702030302020204" pitchFamily="66" charset="0"/>
              </a:rPr>
              <a:t>KJE ŽIVIJO?</a:t>
            </a:r>
          </a:p>
          <a:p>
            <a:pPr>
              <a:spcBef>
                <a:spcPct val="50000"/>
              </a:spcBef>
            </a:pPr>
            <a:r>
              <a:rPr lang="sl-SI" altLang="sl-SI" sz="2000" b="1">
                <a:solidFill>
                  <a:schemeClr val="bg1"/>
                </a:solidFill>
                <a:latin typeface="Comic Sans MS" panose="030F0702030302020204" pitchFamily="66" charset="0"/>
              </a:rPr>
              <a:t>-zaledenela Arktika je bila eno zadnjih območij sveta, kjer so je naselil človek.</a:t>
            </a:r>
          </a:p>
          <a:p>
            <a:pPr>
              <a:spcBef>
                <a:spcPct val="50000"/>
              </a:spcBef>
            </a:pPr>
            <a:r>
              <a:rPr lang="sl-SI" altLang="sl-SI" sz="2000" b="1">
                <a:solidFill>
                  <a:schemeClr val="bg1"/>
                </a:solidFill>
                <a:latin typeface="Comic Sans MS" panose="030F0702030302020204" pitchFamily="66" charset="0"/>
              </a:rPr>
              <a:t>-Eskimi, so po izvoru iz Azije</a:t>
            </a:r>
          </a:p>
          <a:p>
            <a:pPr>
              <a:spcBef>
                <a:spcPct val="50000"/>
              </a:spcBef>
            </a:pPr>
            <a:r>
              <a:rPr lang="sl-SI" altLang="sl-SI" sz="2000" b="1">
                <a:solidFill>
                  <a:schemeClr val="bg1"/>
                </a:solidFill>
                <a:latin typeface="Comic Sans MS" panose="030F0702030302020204" pitchFamily="66" charset="0"/>
              </a:rPr>
              <a:t>.-naselili so se na Arktiki pred kakšnimi 4000 leti</a:t>
            </a:r>
          </a:p>
          <a:p>
            <a:pPr>
              <a:spcBef>
                <a:spcPct val="50000"/>
              </a:spcBef>
            </a:pPr>
            <a:r>
              <a:rPr lang="sl-SI" altLang="sl-SI" sz="2000" b="1">
                <a:solidFill>
                  <a:schemeClr val="bg1"/>
                </a:solidFill>
                <a:latin typeface="Comic Sans MS" panose="030F0702030302020204" pitchFamily="66" charset="0"/>
              </a:rPr>
              <a:t>  -danes Eskimi živijo na območjih Severne Amerike (Kanada, Aljaska), na obalah Grenlandije in pa tudi v severovzhodni Aziji.</a:t>
            </a:r>
          </a:p>
          <a:p>
            <a:pPr>
              <a:spcBef>
                <a:spcPct val="50000"/>
              </a:spcBef>
            </a:pPr>
            <a:r>
              <a:rPr lang="sl-SI" altLang="sl-SI" sz="2000" b="1">
                <a:solidFill>
                  <a:schemeClr val="bg1"/>
                </a:solidFill>
                <a:latin typeface="Comic Sans MS" panose="030F0702030302020204" pitchFamily="66" charset="0"/>
              </a:rPr>
              <a:t> - Eskimov je okoli </a:t>
            </a:r>
            <a:r>
              <a:rPr lang="sl-SI" altLang="sl-SI" sz="2000" b="1">
                <a:solidFill>
                  <a:srgbClr val="FF0000"/>
                </a:solidFill>
                <a:latin typeface="Comic Sans MS" panose="030F0702030302020204" pitchFamily="66" charset="0"/>
              </a:rPr>
              <a:t>120000</a:t>
            </a:r>
          </a:p>
          <a:p>
            <a:pPr>
              <a:spcBef>
                <a:spcPct val="50000"/>
              </a:spcBef>
            </a:pPr>
            <a:endParaRPr lang="sl-SI" altLang="sl-SI" sz="20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104" name="Picture 8" descr="inuit_frame">
            <a:extLst>
              <a:ext uri="{FF2B5EF4-FFF2-40B4-BE49-F238E27FC236}">
                <a16:creationId xmlns:a16="http://schemas.microsoft.com/office/drawing/2014/main" id="{1FAC8E03-0C07-48D0-A147-14CF631C2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221163"/>
            <a:ext cx="25050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3CD01DAF-AF80-4575-9744-B92BF0F42E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SEVERNA AMERIKA</a:t>
            </a:r>
          </a:p>
        </p:txBody>
      </p:sp>
      <p:pic>
        <p:nvPicPr>
          <p:cNvPr id="17416" name="Picture 8" descr="Severna_Amerika">
            <a:extLst>
              <a:ext uri="{FF2B5EF4-FFF2-40B4-BE49-F238E27FC236}">
                <a16:creationId xmlns:a16="http://schemas.microsoft.com/office/drawing/2014/main" id="{7360DE2F-699F-404B-8F07-179277B4F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484313"/>
            <a:ext cx="5256213" cy="480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43745099-560B-48F5-AB00-14013CA171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GRENLANDIJA</a:t>
            </a:r>
          </a:p>
        </p:txBody>
      </p:sp>
      <p:pic>
        <p:nvPicPr>
          <p:cNvPr id="16391" name="Picture 7" descr="grenlandija">
            <a:extLst>
              <a:ext uri="{FF2B5EF4-FFF2-40B4-BE49-F238E27FC236}">
                <a16:creationId xmlns:a16="http://schemas.microsoft.com/office/drawing/2014/main" id="{DB56BDFC-A079-4FC1-AB08-DEBC59C52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557338"/>
            <a:ext cx="3784600" cy="410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99C2768-EEB9-4FEF-ADAA-FBD2CAF48A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ARKTIKA</a:t>
            </a:r>
          </a:p>
        </p:txBody>
      </p:sp>
      <p:pic>
        <p:nvPicPr>
          <p:cNvPr id="15365" name="Picture 5" descr="479px-Arctic">
            <a:hlinkClick r:id="rId3"/>
            <a:extLst>
              <a:ext uri="{FF2B5EF4-FFF2-40B4-BE49-F238E27FC236}">
                <a16:creationId xmlns:a16="http://schemas.microsoft.com/office/drawing/2014/main" id="{598E914F-852B-46C1-A967-EC8B036DC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484313"/>
            <a:ext cx="3641725" cy="455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>
            <a:extLst>
              <a:ext uri="{FF2B5EF4-FFF2-40B4-BE49-F238E27FC236}">
                <a16:creationId xmlns:a16="http://schemas.microsoft.com/office/drawing/2014/main" id="{101BDFC7-81A1-49A8-9B44-F710C24F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92150"/>
            <a:ext cx="776287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ESKIMSKA DRUŽINA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-družina je med sabo močno povezana</a:t>
            </a: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-mama nosi otroka ob sebi do njegovega 3 leta(na hrbtu)</a:t>
            </a: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-otroci so last vseh</a:t>
            </a: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-živijo v velikih razširjenih družinah</a:t>
            </a: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-starejši ljudje imajo velik ugled in so spoštovani</a:t>
            </a: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-v težjih časi so starejši ljudje preprosto odšli v sneg in umrli tam,</a:t>
            </a: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da so hrano pustili potomcem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sl-SI" altLang="sl-SI"/>
          </a:p>
        </p:txBody>
      </p:sp>
      <p:pic>
        <p:nvPicPr>
          <p:cNvPr id="5127" name="Picture 7" descr="inuit">
            <a:extLst>
              <a:ext uri="{FF2B5EF4-FFF2-40B4-BE49-F238E27FC236}">
                <a16:creationId xmlns:a16="http://schemas.microsoft.com/office/drawing/2014/main" id="{A7536CBD-CA84-4313-BD8F-14E1BB7D7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57563"/>
            <a:ext cx="2698750" cy="321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C31F0D37-B076-4653-B350-2D9A5D80A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175" y="1077913"/>
            <a:ext cx="6223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PREHRANA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-jedo večinoma meso(jelene, ribe…)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-v modernem svetu jim dostavljajo konzervirano hrano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-specialiteta je žvečenje maščobe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sl-SI" altLang="sl-SI" b="1">
                <a:solidFill>
                  <a:schemeClr val="bg1"/>
                </a:solidFill>
                <a:latin typeface="Comic Sans MS" panose="030F0702030302020204" pitchFamily="66" charset="0"/>
              </a:rPr>
              <a:t>-pijejo čaj, alkohol je prepovedan</a:t>
            </a: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sl-SI" altLang="sl-SI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11270" name="Picture 6" descr="inuit">
            <a:extLst>
              <a:ext uri="{FF2B5EF4-FFF2-40B4-BE49-F238E27FC236}">
                <a16:creationId xmlns:a16="http://schemas.microsoft.com/office/drawing/2014/main" id="{D3033B31-3A33-4F92-9142-D501AD07D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924175"/>
            <a:ext cx="3022600" cy="343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On-screen Show (4:3)</PresentationFormat>
  <Paragraphs>98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Comic Sans MS</vt:lpstr>
      <vt:lpstr>Village Idiot BB</vt:lpstr>
      <vt:lpstr>Privzeti načrt</vt:lpstr>
      <vt:lpstr>PowerPoint Presentation</vt:lpstr>
      <vt:lpstr>REFERAT PRI PREDMETU GEOGRAFIJA</vt:lpstr>
      <vt:lpstr>PowerPoint Presentation</vt:lpstr>
      <vt:lpstr>PowerPoint Presentation</vt:lpstr>
      <vt:lpstr>SEVERNA AMERIKA</vt:lpstr>
      <vt:lpstr>GRENLANDIJA</vt:lpstr>
      <vt:lpstr>ARKTIKA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Ali ste vedeli da (se) ESKIMI…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2019-05-31T08:39:34Z</dcterms:created>
  <dcterms:modified xsi:type="dcterms:W3CDTF">2019-05-31T08:39:34Z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