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handoutMasterIdLst>
    <p:handoutMasterId r:id="rId51"/>
  </p:handoutMasterIdLst>
  <p:sldIdLst>
    <p:sldId id="282" r:id="rId2"/>
    <p:sldId id="283" r:id="rId3"/>
    <p:sldId id="295" r:id="rId4"/>
    <p:sldId id="296" r:id="rId5"/>
    <p:sldId id="298" r:id="rId6"/>
    <p:sldId id="300" r:id="rId7"/>
    <p:sldId id="257" r:id="rId8"/>
    <p:sldId id="261" r:id="rId9"/>
    <p:sldId id="285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58" r:id="rId18"/>
    <p:sldId id="270" r:id="rId19"/>
    <p:sldId id="26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56" r:id="rId29"/>
    <p:sldId id="279" r:id="rId30"/>
    <p:sldId id="259" r:id="rId31"/>
    <p:sldId id="280" r:id="rId32"/>
    <p:sldId id="299" r:id="rId33"/>
    <p:sldId id="284" r:id="rId34"/>
    <p:sldId id="286" r:id="rId35"/>
    <p:sldId id="289" r:id="rId36"/>
    <p:sldId id="290" r:id="rId37"/>
    <p:sldId id="309" r:id="rId38"/>
    <p:sldId id="291" r:id="rId39"/>
    <p:sldId id="292" r:id="rId40"/>
    <p:sldId id="293" r:id="rId41"/>
    <p:sldId id="294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33"/>
    <a:srgbClr val="663300"/>
    <a:srgbClr val="FFFF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08"/>
      </p:cViewPr>
      <p:guideLst>
        <p:guide orient="horz" pos="1152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4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18.xml"/><Relationship Id="rId18" Type="http://schemas.openxmlformats.org/officeDocument/2006/relationships/slide" Target="slides/slide23.xml"/><Relationship Id="rId26" Type="http://schemas.openxmlformats.org/officeDocument/2006/relationships/slide" Target="slides/slide31.xml"/><Relationship Id="rId3" Type="http://schemas.openxmlformats.org/officeDocument/2006/relationships/slide" Target="slides/slide7.xml"/><Relationship Id="rId21" Type="http://schemas.openxmlformats.org/officeDocument/2006/relationships/slide" Target="slides/slide26.xml"/><Relationship Id="rId7" Type="http://schemas.openxmlformats.org/officeDocument/2006/relationships/slide" Target="slides/slide12.xml"/><Relationship Id="rId12" Type="http://schemas.openxmlformats.org/officeDocument/2006/relationships/slide" Target="slides/slide17.xml"/><Relationship Id="rId17" Type="http://schemas.openxmlformats.org/officeDocument/2006/relationships/slide" Target="slides/slide22.xml"/><Relationship Id="rId25" Type="http://schemas.openxmlformats.org/officeDocument/2006/relationships/slide" Target="slides/slide30.xml"/><Relationship Id="rId2" Type="http://schemas.openxmlformats.org/officeDocument/2006/relationships/slide" Target="slides/slide4.xml"/><Relationship Id="rId16" Type="http://schemas.openxmlformats.org/officeDocument/2006/relationships/slide" Target="slides/slide21.xml"/><Relationship Id="rId20" Type="http://schemas.openxmlformats.org/officeDocument/2006/relationships/slide" Target="slides/slide25.xml"/><Relationship Id="rId1" Type="http://schemas.openxmlformats.org/officeDocument/2006/relationships/slide" Target="slides/slide3.xml"/><Relationship Id="rId6" Type="http://schemas.openxmlformats.org/officeDocument/2006/relationships/slide" Target="slides/slide11.xml"/><Relationship Id="rId11" Type="http://schemas.openxmlformats.org/officeDocument/2006/relationships/slide" Target="slides/slide16.xml"/><Relationship Id="rId24" Type="http://schemas.openxmlformats.org/officeDocument/2006/relationships/slide" Target="slides/slide29.xml"/><Relationship Id="rId5" Type="http://schemas.openxmlformats.org/officeDocument/2006/relationships/slide" Target="slides/slide10.xml"/><Relationship Id="rId15" Type="http://schemas.openxmlformats.org/officeDocument/2006/relationships/slide" Target="slides/slide20.xml"/><Relationship Id="rId23" Type="http://schemas.openxmlformats.org/officeDocument/2006/relationships/slide" Target="slides/slide28.xml"/><Relationship Id="rId28" Type="http://schemas.openxmlformats.org/officeDocument/2006/relationships/slide" Target="slides/slide48.xml"/><Relationship Id="rId10" Type="http://schemas.openxmlformats.org/officeDocument/2006/relationships/slide" Target="slides/slide15.xml"/><Relationship Id="rId19" Type="http://schemas.openxmlformats.org/officeDocument/2006/relationships/slide" Target="slides/slide24.xml"/><Relationship Id="rId4" Type="http://schemas.openxmlformats.org/officeDocument/2006/relationships/slide" Target="slides/slide8.xml"/><Relationship Id="rId9" Type="http://schemas.openxmlformats.org/officeDocument/2006/relationships/slide" Target="slides/slide14.xml"/><Relationship Id="rId14" Type="http://schemas.openxmlformats.org/officeDocument/2006/relationships/slide" Target="slides/slide19.xml"/><Relationship Id="rId22" Type="http://schemas.openxmlformats.org/officeDocument/2006/relationships/slide" Target="slides/slide27.xml"/><Relationship Id="rId27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7540F490-7AEF-4DBD-B272-D090717235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sl-SI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3B8A27D8-9841-4FD6-9D3C-9A8FBEC5E13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sl-SI"/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2E7B3025-5B2C-4D31-96C9-D55AA38A41F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sl-SI"/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7001103F-4B53-40A4-BEEE-46C49A4A5DE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9EA03B-3DE6-4FD2-A0BB-6AA6131FB445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 descr="Canvas">
            <a:extLst>
              <a:ext uri="{FF2B5EF4-FFF2-40B4-BE49-F238E27FC236}">
                <a16:creationId xmlns:a16="http://schemas.microsoft.com/office/drawing/2014/main" id="{A4B65F75-9815-42B5-8FEC-69DAD1B5828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sl-SI" altLang="sl-SI"/>
          </a:p>
        </p:txBody>
      </p:sp>
      <p:pic>
        <p:nvPicPr>
          <p:cNvPr id="39939" name="Picture 3" descr="minispir">
            <a:extLst>
              <a:ext uri="{FF2B5EF4-FFF2-40B4-BE49-F238E27FC236}">
                <a16:creationId xmlns:a16="http://schemas.microsoft.com/office/drawing/2014/main" id="{9F631E7C-5A6B-4FF9-9220-33C0D891F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0" name="Rectangle 4" descr="Canvas">
            <a:extLst>
              <a:ext uri="{FF2B5EF4-FFF2-40B4-BE49-F238E27FC236}">
                <a16:creationId xmlns:a16="http://schemas.microsoft.com/office/drawing/2014/main" id="{376803A3-294B-4E89-AFDD-E49FE18672C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sl-SI" altLang="sl-SI"/>
          </a:p>
        </p:txBody>
      </p:sp>
      <p:pic>
        <p:nvPicPr>
          <p:cNvPr id="39941" name="Picture 5" descr="minispir">
            <a:extLst>
              <a:ext uri="{FF2B5EF4-FFF2-40B4-BE49-F238E27FC236}">
                <a16:creationId xmlns:a16="http://schemas.microsoft.com/office/drawing/2014/main" id="{8A424F28-4A4A-4632-8013-F0842C528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2" name="Rectangle 6">
            <a:extLst>
              <a:ext uri="{FF2B5EF4-FFF2-40B4-BE49-F238E27FC236}">
                <a16:creationId xmlns:a16="http://schemas.microsoft.com/office/drawing/2014/main" id="{F78F403B-5DD1-4A53-A253-C3AF3E65DE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sl-SI" noProof="0"/>
              <a:t>Click to edit Master title style</a:t>
            </a:r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755CEE54-C6E3-4F7B-A0D6-CBDCBE7C90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sl-SI" noProof="0"/>
              <a:t>Click to edit Master subtitle style</a:t>
            </a:r>
          </a:p>
        </p:txBody>
      </p:sp>
      <p:sp>
        <p:nvSpPr>
          <p:cNvPr id="39944" name="Rectangle 8">
            <a:extLst>
              <a:ext uri="{FF2B5EF4-FFF2-40B4-BE49-F238E27FC236}">
                <a16:creationId xmlns:a16="http://schemas.microsoft.com/office/drawing/2014/main" id="{80A21739-5AAE-4D8C-A857-A20D859820C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39945" name="Rectangle 9">
            <a:extLst>
              <a:ext uri="{FF2B5EF4-FFF2-40B4-BE49-F238E27FC236}">
                <a16:creationId xmlns:a16="http://schemas.microsoft.com/office/drawing/2014/main" id="{39D79C1B-3BB0-4F02-B44E-F8B7A6FDA4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39946" name="Rectangle 10">
            <a:extLst>
              <a:ext uri="{FF2B5EF4-FFF2-40B4-BE49-F238E27FC236}">
                <a16:creationId xmlns:a16="http://schemas.microsoft.com/office/drawing/2014/main" id="{4F16F3BF-940F-4667-B96F-DFF8395843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D70F06-7D22-405B-92A5-0F99E645D52A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AAFE6-7593-477C-86C0-63745E7DF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AB68EF-5119-4ED6-8CDA-5AF11BBA6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B2C17-66E1-4C09-ADA3-4013F2AA6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2B47D-FC95-462B-9681-2DCA076EA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F300E-76F1-47F4-A907-770B80750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895C2-753E-415E-9E40-57E4BDB9F982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0373968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53B618-4361-49E0-8B43-0738CADAAB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F48191-4BF2-403A-A586-9A1C515F3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56551-3FE0-4712-8618-3AF61F803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AB4F2-68AD-4C9A-B475-4008BF13A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3D62F-518F-426D-8A41-2294AF34E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CC4BC-0583-4E0D-8134-8995FF8A543A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63773979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E3E23-B462-43E3-BC23-A316DEE47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0F19-F672-47FB-9CF8-A732F9D20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CB2FB-8F0C-4FEA-AA9C-0E60E6DF7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BEEEB-09F6-45F5-8FBD-1AF5BC41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02E94-4E83-4F80-9C2B-49FD9EF89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D78DE-739A-4B62-8EDA-98E479F292B5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191629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0C9F0-7527-40AB-835D-D10BF942E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91783-81A6-4FB0-BB1F-6880F2829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6D7B4-C86F-4C75-9F81-361D32A90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B53B0-33A6-454D-A806-1535E8F7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611F6-F764-483F-A7E0-137770D3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9CB4C-20F9-419C-ABAB-8001044B508F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8576464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B3296-C84E-4FFE-8C7F-4E2B4022F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1FFA4-F19D-4B11-9199-4A4E95799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E896C2-9977-4197-8EBB-21BB9F3C5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2218F-56C6-443A-A86F-922239AEF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6FAAF-782A-4F10-B8D6-2F52C4A29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9F66C-827A-4AD5-B693-28AB80252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65E92-A3EB-4BFE-B510-50567FDD16C3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30077115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2D39F-7615-49FD-8D0E-ED0E944C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2A6A5-6E49-4BB6-93F5-EE1FEB895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C2D7A-588C-4510-8538-B3C423A12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17F31A-37F3-4036-A221-4B1E82B871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25E853-DCCD-41E0-BD4B-42110BCC3C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2C3618-4C7D-4D9F-BFB5-3402D606A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E00B4-9CD8-4E74-99FA-6D228100D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9B692F-1BA2-47A4-8C34-05C45F8A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6F8D0-5C89-434B-BBC9-DA4F621B9CB6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58095017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7F93F-540C-4689-8824-E6917C958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C255EA-717B-49E7-84BD-935C0B023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D5AB89-A420-4076-A7D4-AE776FC3B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6AD40C-7C3D-4D10-8C7B-C4AE1590A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D0A19-0683-447F-ADF4-5E39FABC46CC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92518646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2E2698-87F4-4C5E-9C5B-C125B530E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3F21E9-627E-4277-886D-3E2A4732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6C7716-C8EE-4717-81CC-ED0BDD848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88C54-AB65-4F16-8F05-7963486C15A3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21421373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A514A-6BF1-4718-9563-37A42689F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D334-8442-45F1-BFE0-BB8BF73CD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54183-0E5A-452A-9B96-0637E769A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0C9CD-9C17-4B24-AE01-89AA2CF9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AECAE-1CF1-476E-AEE8-3E8EEFB5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45105-E315-476F-BABC-DA9A52CB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E6DE7-6856-42F5-953B-BCCD616C2D8C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25688759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75452-FE99-46FF-BDB1-0CBE9B482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1F953-60AE-4F94-9F4F-6C729CB01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A2A64A-6827-4454-9AB7-DAA992255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64393-D90D-44FC-A93A-3D3CA0841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A94A6-89F1-4BC3-BEE3-1DFB659B4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1B923-9F23-4147-9055-CC6150751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11524-F4FA-4547-A75D-D2DFF926B0F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1192420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EDDD045-F3E0-4E5B-A1E9-BF7516C7076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sl-SI" altLang="sl-SI"/>
          </a:p>
        </p:txBody>
      </p:sp>
      <p:sp>
        <p:nvSpPr>
          <p:cNvPr id="38915" name="Line 3">
            <a:extLst>
              <a:ext uri="{FF2B5EF4-FFF2-40B4-BE49-F238E27FC236}">
                <a16:creationId xmlns:a16="http://schemas.microsoft.com/office/drawing/2014/main" id="{D5C6FD5A-9960-47C7-B173-C6CEB15DE021}"/>
              </a:ext>
            </a:extLst>
          </p:cNvPr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38916" name="Picture 4" descr="minispir">
            <a:extLst>
              <a:ext uri="{FF2B5EF4-FFF2-40B4-BE49-F238E27FC236}">
                <a16:creationId xmlns:a16="http://schemas.microsoft.com/office/drawing/2014/main" id="{A027D9FD-5090-4A4E-B57C-7068A4A05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7" name="Picture 5" descr="minispir">
            <a:extLst>
              <a:ext uri="{FF2B5EF4-FFF2-40B4-BE49-F238E27FC236}">
                <a16:creationId xmlns:a16="http://schemas.microsoft.com/office/drawing/2014/main" id="{9B1E7F31-89E9-4EDA-BBEA-A76610474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8" name="Rectangle 6">
            <a:extLst>
              <a:ext uri="{FF2B5EF4-FFF2-40B4-BE49-F238E27FC236}">
                <a16:creationId xmlns:a16="http://schemas.microsoft.com/office/drawing/2014/main" id="{DA860230-FF58-4606-BC30-205EFBD11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Master title style</a:t>
            </a:r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F6D607F0-344D-4675-BBF7-36743FB4ED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Master text styles</a:t>
            </a:r>
          </a:p>
          <a:p>
            <a:pPr lvl="1"/>
            <a:r>
              <a:rPr lang="en-GB" altLang="sl-SI"/>
              <a:t>Second level</a:t>
            </a:r>
          </a:p>
          <a:p>
            <a:pPr lvl="2"/>
            <a:r>
              <a:rPr lang="en-GB" altLang="sl-SI"/>
              <a:t>Third level</a:t>
            </a:r>
          </a:p>
          <a:p>
            <a:pPr lvl="3"/>
            <a:r>
              <a:rPr lang="en-GB" altLang="sl-SI"/>
              <a:t>Fourth level</a:t>
            </a:r>
          </a:p>
          <a:p>
            <a:pPr lvl="4"/>
            <a:r>
              <a:rPr lang="en-GB" altLang="sl-SI"/>
              <a:t>Fifth level</a:t>
            </a:r>
          </a:p>
        </p:txBody>
      </p:sp>
      <p:sp>
        <p:nvSpPr>
          <p:cNvPr id="38920" name="Rectangle 8">
            <a:extLst>
              <a:ext uri="{FF2B5EF4-FFF2-40B4-BE49-F238E27FC236}">
                <a16:creationId xmlns:a16="http://schemas.microsoft.com/office/drawing/2014/main" id="{8E6BD589-899A-4A60-8FDC-177F2565D7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sl-SI"/>
          </a:p>
        </p:txBody>
      </p:sp>
      <p:sp>
        <p:nvSpPr>
          <p:cNvPr id="38921" name="Rectangle 9">
            <a:extLst>
              <a:ext uri="{FF2B5EF4-FFF2-40B4-BE49-F238E27FC236}">
                <a16:creationId xmlns:a16="http://schemas.microsoft.com/office/drawing/2014/main" id="{2F365CC6-3028-4EE1-95F7-FFB64F9C34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sl-SI"/>
          </a:p>
        </p:txBody>
      </p:sp>
      <p:sp>
        <p:nvSpPr>
          <p:cNvPr id="38922" name="Rectangle 10">
            <a:extLst>
              <a:ext uri="{FF2B5EF4-FFF2-40B4-BE49-F238E27FC236}">
                <a16:creationId xmlns:a16="http://schemas.microsoft.com/office/drawing/2014/main" id="{AB0F4114-F6DF-4457-B10E-A6F1158C9B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B001A7-EE55-4238-84F9-2CD41B2D7A9D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slide" Target="slide2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20.xml"/><Relationship Id="rId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slide" Target="slide2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26.xml"/><Relationship Id="rId5" Type="http://schemas.openxmlformats.org/officeDocument/2006/relationships/slide" Target="slide15.xml"/><Relationship Id="rId4" Type="http://schemas.openxmlformats.org/officeDocument/2006/relationships/slide" Target="slide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6.xml"/><Relationship Id="rId4" Type="http://schemas.openxmlformats.org/officeDocument/2006/relationships/slide" Target="slide3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slide" Target="slide32.xml"/><Relationship Id="rId4" Type="http://schemas.openxmlformats.org/officeDocument/2006/relationships/image" Target="../media/image29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slide" Target="slide32.xml"/><Relationship Id="rId4" Type="http://schemas.openxmlformats.org/officeDocument/2006/relationships/image" Target="../media/image30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slide" Target="slide32.xml"/><Relationship Id="rId4" Type="http://schemas.openxmlformats.org/officeDocument/2006/relationships/image" Target="../media/image31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slide" Target="slide32.xml"/><Relationship Id="rId4" Type="http://schemas.openxmlformats.org/officeDocument/2006/relationships/image" Target="../media/image32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1.xml"/><Relationship Id="rId4" Type="http://schemas.openxmlformats.org/officeDocument/2006/relationships/slide" Target="slide4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slide" Target="slide37.xml"/><Relationship Id="rId4" Type="http://schemas.openxmlformats.org/officeDocument/2006/relationships/image" Target="../media/image33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slide" Target="slide37.xml"/><Relationship Id="rId4" Type="http://schemas.openxmlformats.org/officeDocument/2006/relationships/image" Target="../media/image3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slide" Target="slide37.xml"/><Relationship Id="rId4" Type="http://schemas.openxmlformats.org/officeDocument/2006/relationships/image" Target="../media/image35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slide" Target="slide37.xml"/><Relationship Id="rId4" Type="http://schemas.openxmlformats.org/officeDocument/2006/relationships/image" Target="../media/image36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6.xml"/><Relationship Id="rId4" Type="http://schemas.openxmlformats.org/officeDocument/2006/relationships/slide" Target="slide4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" Target="slide42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slide" Target="slide47.xml"/><Relationship Id="rId4" Type="http://schemas.openxmlformats.org/officeDocument/2006/relationships/image" Target="../media/image41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slide" Target="slide47.xml"/><Relationship Id="rId4" Type="http://schemas.openxmlformats.org/officeDocument/2006/relationships/image" Target="../media/image4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22.xml"/><Relationship Id="rId7" Type="http://schemas.openxmlformats.org/officeDocument/2006/relationships/slide" Target="slide1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28.xml"/><Relationship Id="rId11" Type="http://schemas.openxmlformats.org/officeDocument/2006/relationships/slide" Target="slide18.xml"/><Relationship Id="rId5" Type="http://schemas.openxmlformats.org/officeDocument/2006/relationships/slide" Target="slide27.xml"/><Relationship Id="rId10" Type="http://schemas.openxmlformats.org/officeDocument/2006/relationships/slide" Target="slide19.xml"/><Relationship Id="rId4" Type="http://schemas.openxmlformats.org/officeDocument/2006/relationships/slide" Target="slide25.xml"/><Relationship Id="rId9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3337ABE-473B-419E-81B8-616D714C38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914400"/>
            <a:ext cx="5334000" cy="1143000"/>
          </a:xfrm>
        </p:spPr>
        <p:txBody>
          <a:bodyPr/>
          <a:lstStyle/>
          <a:p>
            <a:r>
              <a:rPr lang="sl-SI" altLang="sl-SI"/>
              <a:t>EVROPSKA UNIJA</a:t>
            </a:r>
            <a:endParaRPr lang="en-GB" altLang="sl-SI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C1A4399-2BFD-477A-8F70-AA60B35A668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953000"/>
            <a:ext cx="4191000" cy="1143000"/>
          </a:xfrm>
        </p:spPr>
        <p:txBody>
          <a:bodyPr/>
          <a:lstStyle/>
          <a:p>
            <a:endParaRPr lang="en-GB" altLang="sl-SI" dirty="0"/>
          </a:p>
        </p:txBody>
      </p:sp>
      <p:pic>
        <p:nvPicPr>
          <p:cNvPr id="35844" name="Picture 4" descr="eu-flag">
            <a:extLst>
              <a:ext uri="{FF2B5EF4-FFF2-40B4-BE49-F238E27FC236}">
                <a16:creationId xmlns:a16="http://schemas.microsoft.com/office/drawing/2014/main" id="{9760D9EE-D01B-4DD0-9A09-946676180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7"/>
          <a:stretch>
            <a:fillRect/>
          </a:stretch>
        </p:blipFill>
        <p:spPr bwMode="auto">
          <a:xfrm>
            <a:off x="3276600" y="2209800"/>
            <a:ext cx="3505200" cy="23812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5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0EEC534-8DBF-45A5-A44F-A686AE80F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75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475"/>
                            </p:stCondLst>
                            <p:childTnLst>
                              <p:par>
                                <p:cTn id="13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975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0498D2F9-BBB5-4193-A922-3327B1D5E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ČEŠKA</a:t>
            </a:r>
            <a:endParaRPr lang="en-GB" altLang="sl-SI"/>
          </a:p>
        </p:txBody>
      </p:sp>
      <p:sp>
        <p:nvSpPr>
          <p:cNvPr id="9221" name="Text Box 1029">
            <a:extLst>
              <a:ext uri="{FF2B5EF4-FFF2-40B4-BE49-F238E27FC236}">
                <a16:creationId xmlns:a16="http://schemas.microsoft.com/office/drawing/2014/main" id="{6061CC1E-BC08-4ED9-A397-8103DA03B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267200"/>
            <a:ext cx="43434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PRAGA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ČEŠKA KRONA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10.3 MILIJONE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79.000KM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9222" name="Picture 1030" descr="češka">
            <a:extLst>
              <a:ext uri="{FF2B5EF4-FFF2-40B4-BE49-F238E27FC236}">
                <a16:creationId xmlns:a16="http://schemas.microsoft.com/office/drawing/2014/main" id="{15454C43-2B94-4822-8D11-36FE5AE2B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44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4" name="AutoShape 103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6E8FD78-5890-401F-B077-C12233C4F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226" name="AutoShape 1034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288C8DE-7522-406D-8D32-128408F26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227" name="AutoShape 103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D054EA0-2BE0-4113-AD49-BBC01FC2C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1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8022C95-1008-4DC6-A503-F6E679061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DANSKA</a:t>
            </a:r>
            <a:endParaRPr lang="en-GB" altLang="sl-SI"/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C2A24036-C024-4DF8-9DE6-9036E7745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114800"/>
            <a:ext cx="48006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KOBENHAVN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DANSKA KRONA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5.3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93.094KM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10246" name="Picture 6" descr="danska">
            <a:extLst>
              <a:ext uri="{FF2B5EF4-FFF2-40B4-BE49-F238E27FC236}">
                <a16:creationId xmlns:a16="http://schemas.microsoft.com/office/drawing/2014/main" id="{3030CC05-CF46-47DB-8CD2-294FFF5F3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41675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8" name="AutoShape 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6C54659-A98A-4229-A4CB-CA0C3DDEE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0250" name="AutoShape 1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29B095A-F295-4D77-9271-5F6033C79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0251" name="AutoShape 1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A60A9CB-C9D9-43AA-9A33-0FB5E7200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E5F2FD0-79A3-4F3A-ACE9-976292BF35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ESTONIJA</a:t>
            </a:r>
            <a:endParaRPr lang="en-GB" altLang="sl-SI"/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453FDEA9-EF7B-4ABF-953D-4BC3DC25C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267200"/>
            <a:ext cx="4267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TALLIN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ESTONSKA KRONA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1.4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45.000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11270" name="Picture 6" descr="estonija">
            <a:extLst>
              <a:ext uri="{FF2B5EF4-FFF2-40B4-BE49-F238E27FC236}">
                <a16:creationId xmlns:a16="http://schemas.microsoft.com/office/drawing/2014/main" id="{E1BB5DA8-8642-4281-B980-F3E1FD3C2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AutoShape 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36E2672-1C93-4E41-9F82-D4E741F7A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274" name="AutoShape 1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9ACB8FA-E632-462A-95D5-542772C7E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275" name="AutoShape 1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F7189CB-E1F0-49B2-9F33-C9787BC5B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9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83803E5-8F5B-42FE-AAF8-01EB7F0E0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FINSKA</a:t>
            </a:r>
            <a:endParaRPr lang="en-GB" altLang="sl-SI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B73DB19-EB03-481D-BC46-C8A48D848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267200"/>
            <a:ext cx="4495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HELSINKI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EVRO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5.1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338.000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12294" name="Picture 6" descr="finska">
            <a:extLst>
              <a:ext uri="{FF2B5EF4-FFF2-40B4-BE49-F238E27FC236}">
                <a16:creationId xmlns:a16="http://schemas.microsoft.com/office/drawing/2014/main" id="{567C2F6D-E628-4919-8782-084F2D0BF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6" name="AutoShape 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16B139C-2E81-4924-B783-A838201BE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2298" name="AutoShape 1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99A2ED2-D0CC-4AAB-8718-B39840AF0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2299" name="AutoShape 1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61B59B3-5191-4123-894A-093F256BD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3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830BAC7-E451-4BE5-AEBB-D51458B08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FRANCIJA</a:t>
            </a:r>
            <a:endParaRPr lang="en-GB" altLang="sl-SI"/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2CB1FC51-7231-424D-B3B5-8222714E7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267200"/>
            <a:ext cx="44196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PARIZ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EVRO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60.4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550.000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13318" name="Picture 6" descr="francija">
            <a:extLst>
              <a:ext uri="{FF2B5EF4-FFF2-40B4-BE49-F238E27FC236}">
                <a16:creationId xmlns:a16="http://schemas.microsoft.com/office/drawing/2014/main" id="{F937F503-5438-49E8-8751-4582E610C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44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9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1AEBF93-CE6F-48E6-B445-3CC9BB5A3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3321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C8AB6A88-61B1-4F28-9289-F6E303549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3322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9355F67-37F0-46A7-A28E-4C4305AB1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7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F105988-82B8-4546-8A8A-863DA24C8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GRČIJA</a:t>
            </a:r>
            <a:endParaRPr lang="en-GB" altLang="sl-SI"/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1F45B90E-2998-46FB-8C05-5A03A955C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267200"/>
            <a:ext cx="4267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ATENE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EVRO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10.5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131.957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14345" name="Picture 9" descr="grčija">
            <a:extLst>
              <a:ext uri="{FF2B5EF4-FFF2-40B4-BE49-F238E27FC236}">
                <a16:creationId xmlns:a16="http://schemas.microsoft.com/office/drawing/2014/main" id="{B4D81970-1BDB-4A35-A160-561A8F631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44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6" name="AutoShape 1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CA2AD4F-8FBD-4890-AE70-9DC5B644C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4348" name="AutoShape 12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614767EA-2748-49AE-BDD5-B1FDAD192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4349" name="AutoShape 1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C926C41-048B-4002-ADDA-235717274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4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6B503B1-E4BD-4791-AD6D-C92F4B3E3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IRSKA</a:t>
            </a:r>
            <a:endParaRPr lang="en-GB" altLang="sl-SI"/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CC9E5ED7-ADC9-4F24-8A18-A388EA892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267200"/>
            <a:ext cx="4495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DUBLIN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EVRO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3.7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70.000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15366" name="Picture 6" descr="irska">
            <a:extLst>
              <a:ext uri="{FF2B5EF4-FFF2-40B4-BE49-F238E27FC236}">
                <a16:creationId xmlns:a16="http://schemas.microsoft.com/office/drawing/2014/main" id="{3C210AD0-DC89-4737-BC76-15DF55A85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7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442EFD6-4911-487B-8B80-1CC1DBBB0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369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6BAC6371-8E27-4254-918B-D0846145E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370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B838AE2-FC7F-4B96-AEA7-913A9819B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5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7617AA5-55B4-4E12-955B-220A39056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ITALIJA</a:t>
            </a:r>
            <a:endParaRPr lang="en-GB" altLang="sl-SI"/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5427EA3E-2345-4BBD-B548-076F98969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191000"/>
            <a:ext cx="4267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RIM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EVRO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57.6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301.263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4102" name="Picture 6" descr="italija">
            <a:extLst>
              <a:ext uri="{FF2B5EF4-FFF2-40B4-BE49-F238E27FC236}">
                <a16:creationId xmlns:a16="http://schemas.microsoft.com/office/drawing/2014/main" id="{E8D3A92D-C0A7-4C63-9D31-7A533D75C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F3B8860-0E22-4995-A89F-4900F69BE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05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DA57799-4298-4207-BBEF-9F026F80D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06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A9D7B64-F767-499C-BE15-00A5DBD3E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1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7D01BE5-EB3D-487C-8AD4-CE8A44D411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LATVIJA</a:t>
            </a:r>
            <a:endParaRPr lang="en-GB" altLang="sl-SI"/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069EABDF-1D0E-46B4-8743-3E37F265B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267200"/>
            <a:ext cx="4114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RIGA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LATVIJSKI LATS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2.4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65.000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16390" name="Picture 6" descr="latvija">
            <a:extLst>
              <a:ext uri="{FF2B5EF4-FFF2-40B4-BE49-F238E27FC236}">
                <a16:creationId xmlns:a16="http://schemas.microsoft.com/office/drawing/2014/main" id="{0F182B9F-582F-41CC-9B2C-066693E45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1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CF700B0-98FF-4A55-B4CB-BD9FE6BCA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393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22D1A200-70B4-4786-BDB6-ED2353473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394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109D8B3-4CAD-4BB3-BD6D-69E87C9AC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9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4850708-4593-4EBD-B549-D470B64F2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LITVA</a:t>
            </a:r>
            <a:endParaRPr lang="en-GB" altLang="sl-SI"/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17549300-B2FA-4DBE-84DF-8A2E4AF69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267200"/>
            <a:ext cx="4267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VILNIUS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EVRO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3.5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65.000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6150" name="Picture 6" descr="litva">
            <a:extLst>
              <a:ext uri="{FF2B5EF4-FFF2-40B4-BE49-F238E27FC236}">
                <a16:creationId xmlns:a16="http://schemas.microsoft.com/office/drawing/2014/main" id="{6CCCF49C-6FD8-4067-A884-C18FC6336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CE0E0E1-EA39-4DCA-8CB6-502B124DF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153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FFBE606-0958-4B26-BF4C-EE40CE76E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154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00E6BA3-86D6-4082-B7DC-39B41AB12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9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>
            <a:extLst>
              <a:ext uri="{FF2B5EF4-FFF2-40B4-BE49-F238E27FC236}">
                <a16:creationId xmlns:a16="http://schemas.microsoft.com/office/drawing/2014/main" id="{C72F41B5-A247-4317-84FE-26440C3190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VSTOP</a:t>
            </a:r>
            <a:endParaRPr lang="en-GB" altLang="sl-SI"/>
          </a:p>
        </p:txBody>
      </p:sp>
      <p:sp>
        <p:nvSpPr>
          <p:cNvPr id="36867" name="Rectangle 1027">
            <a:extLst>
              <a:ext uri="{FF2B5EF4-FFF2-40B4-BE49-F238E27FC236}">
                <a16:creationId xmlns:a16="http://schemas.microsoft.com/office/drawing/2014/main" id="{E528F4EA-EA1B-4A7B-B284-069CE43D17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8238" y="1905000"/>
            <a:ext cx="7172325" cy="4114800"/>
          </a:xfrm>
        </p:spPr>
        <p:txBody>
          <a:bodyPr/>
          <a:lstStyle/>
          <a:p>
            <a:pPr marL="0" indent="280988" algn="ctr"/>
            <a:r>
              <a:rPr lang="sl-SI" altLang="sl-SI"/>
              <a:t> Leta 1957 so bile ustanoviteljice:</a:t>
            </a:r>
          </a:p>
          <a:p>
            <a:pPr marL="496888" lvl="1" indent="-25400" algn="ctr"/>
            <a:r>
              <a:rPr lang="sl-SI" altLang="sl-SI"/>
              <a:t> </a:t>
            </a:r>
            <a:r>
              <a:rPr lang="sl-SI" altLang="sl-SI">
                <a:hlinkClick r:id="rId2" action="ppaction://hlinksldjump"/>
              </a:rPr>
              <a:t>BELGIJA</a:t>
            </a:r>
            <a:endParaRPr lang="sl-SI" altLang="sl-SI">
              <a:hlinkMouseOver r:id="" action="ppaction://hlinkshowjump?jump=nextslide"/>
            </a:endParaRPr>
          </a:p>
          <a:p>
            <a:pPr marL="496888" lvl="1" indent="-25400" algn="ctr"/>
            <a:r>
              <a:rPr lang="sl-SI" altLang="sl-SI"/>
              <a:t> </a:t>
            </a:r>
            <a:r>
              <a:rPr lang="sl-SI" altLang="sl-SI">
                <a:hlinkClick r:id="rId3" action="ppaction://hlinksldjump"/>
              </a:rPr>
              <a:t>FRANCIJA</a:t>
            </a:r>
            <a:endParaRPr lang="sl-SI" altLang="sl-SI"/>
          </a:p>
          <a:p>
            <a:pPr marL="496888" lvl="1" indent="-25400" algn="ctr"/>
            <a:r>
              <a:rPr lang="sl-SI" altLang="sl-SI"/>
              <a:t> </a:t>
            </a:r>
            <a:r>
              <a:rPr lang="sl-SI" altLang="sl-SI">
                <a:hlinkClick r:id="rId4" action="ppaction://hlinksldjump"/>
              </a:rPr>
              <a:t>ITALIJA</a:t>
            </a:r>
            <a:endParaRPr lang="sl-SI" altLang="sl-SI"/>
          </a:p>
          <a:p>
            <a:pPr marL="496888" lvl="1" indent="-25400" algn="ctr"/>
            <a:r>
              <a:rPr lang="sl-SI" altLang="sl-SI"/>
              <a:t> </a:t>
            </a:r>
            <a:r>
              <a:rPr lang="sl-SI" altLang="sl-SI">
                <a:hlinkClick r:id="rId5" action="ppaction://hlinksldjump"/>
              </a:rPr>
              <a:t>LUXEMBURG</a:t>
            </a:r>
            <a:endParaRPr lang="sl-SI" altLang="sl-SI"/>
          </a:p>
          <a:p>
            <a:pPr marL="496888" lvl="1" indent="-25400" algn="ctr"/>
            <a:r>
              <a:rPr lang="sl-SI" altLang="sl-SI"/>
              <a:t> </a:t>
            </a:r>
            <a:r>
              <a:rPr lang="sl-SI" altLang="sl-SI">
                <a:hlinkClick r:id="rId6" action="ppaction://hlinksldjump"/>
              </a:rPr>
              <a:t>NEMČIJA</a:t>
            </a:r>
            <a:endParaRPr lang="sl-SI" altLang="sl-SI"/>
          </a:p>
          <a:p>
            <a:pPr marL="496888" lvl="1" indent="-25400" algn="ctr"/>
            <a:r>
              <a:rPr lang="sl-SI" altLang="sl-SI"/>
              <a:t> </a:t>
            </a:r>
            <a:r>
              <a:rPr lang="sl-SI" altLang="sl-SI">
                <a:hlinkClick r:id="rId7" action="ppaction://hlinksldjump"/>
              </a:rPr>
              <a:t>NIZOZEMSKA</a:t>
            </a:r>
            <a:endParaRPr lang="en-GB" altLang="sl-SI"/>
          </a:p>
        </p:txBody>
      </p:sp>
      <p:sp>
        <p:nvSpPr>
          <p:cNvPr id="36869" name="AutoShape 102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7008BCC-D1D5-47E5-B830-BA9AF1CCB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6870" name="AutoShape 1030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407D662-A2DE-4D23-8D4B-9959229B4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6871" name="AutoShape 103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C7F2EA01-4AEE-4524-8C55-988B3D907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A26E873-B643-441A-86B9-FDFA9A3A7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LUXEMBURG</a:t>
            </a:r>
            <a:endParaRPr lang="en-GB" altLang="sl-SI"/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4078ABFC-B76A-45B2-BD6C-814FB9F62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267200"/>
            <a:ext cx="4267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LUXEMBURG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EVRO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429.200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2.586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17414" name="Picture 6" descr="luxemburg">
            <a:extLst>
              <a:ext uri="{FF2B5EF4-FFF2-40B4-BE49-F238E27FC236}">
                <a16:creationId xmlns:a16="http://schemas.microsoft.com/office/drawing/2014/main" id="{DF988A89-884A-40C0-8CA1-E92E0A33B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193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5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52D1C72-9F96-43CD-8E75-CEB9FB66C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7417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F213537-702A-43A2-A31A-FE9998B91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7418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96101B2-3188-4116-BF53-092E9DF69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3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761717C-A162-4CDE-B9F0-3067838D95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MADŽARSKA</a:t>
            </a:r>
            <a:endParaRPr lang="en-GB" altLang="sl-SI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317856F7-4A0C-4416-9E1F-66F1D5DB6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267200"/>
            <a:ext cx="4572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BUDIMPEŠTA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FORINT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10.2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93.000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18438" name="Picture 6" descr="madžarska">
            <a:extLst>
              <a:ext uri="{FF2B5EF4-FFF2-40B4-BE49-F238E27FC236}">
                <a16:creationId xmlns:a16="http://schemas.microsoft.com/office/drawing/2014/main" id="{0B0BF917-491E-44AA-8394-81D43349E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113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9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7F85CD7-65BC-4C1C-A406-B1FC76AC1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441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D043439B-2985-4BA9-8A69-6BB562DA8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442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4164588-EE78-4B3D-9223-C35931903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7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2CCBC89-C92C-4C40-BF53-E5EC9F6F7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MALTA</a:t>
            </a:r>
            <a:endParaRPr lang="en-GB" altLang="sl-SI"/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354F32A0-860B-4EB6-A18E-DD3B6A445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191000"/>
            <a:ext cx="4114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LA VALETA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MALTEŠKA LIRA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400.000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316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19462" name="Picture 6" descr="malta">
            <a:extLst>
              <a:ext uri="{FF2B5EF4-FFF2-40B4-BE49-F238E27FC236}">
                <a16:creationId xmlns:a16="http://schemas.microsoft.com/office/drawing/2014/main" id="{2BDD6792-1872-40C0-A2E6-512D7A73B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44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3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381969E-8C6D-4515-81E5-EC43F6009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465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05B6CA2-01A0-4B7E-8D51-BF5183778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466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D9E1EB0-7BDB-4A16-A258-B3F76A336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1" grpId="0" build="p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5F70B5D-6A85-490B-82FF-987A506C1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NEMČIJA</a:t>
            </a:r>
            <a:endParaRPr lang="en-GB" altLang="sl-SI"/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A4D08810-EFE8-4E85-B0CB-20A1A76E4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191000"/>
            <a:ext cx="43434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BERLIN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EVRO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82 MILIJONOV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356.854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20486" name="Picture 6" descr="nemčija">
            <a:extLst>
              <a:ext uri="{FF2B5EF4-FFF2-40B4-BE49-F238E27FC236}">
                <a16:creationId xmlns:a16="http://schemas.microsoft.com/office/drawing/2014/main" id="{1F68B130-9271-4928-9C22-EEBD131E8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7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7759DCB-10D9-40A0-931B-59598FC04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489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DA58DCA2-BB0F-4AA3-8820-8575372BE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490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1CB222A-A7A6-4A1A-9249-2A300ACED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5" grpId="0" build="p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5A2D50D-A1D9-4CEC-B060-73CC1084B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NIZOZEMSKA</a:t>
            </a:r>
            <a:endParaRPr lang="en-GB" altLang="sl-SI"/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445C6E6D-4BE0-40FE-AA7F-ECBDDB833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267200"/>
            <a:ext cx="4572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AMSTERDAM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EVRO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15.8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41.864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21510" name="Picture 6" descr="nizozemska">
            <a:extLst>
              <a:ext uri="{FF2B5EF4-FFF2-40B4-BE49-F238E27FC236}">
                <a16:creationId xmlns:a16="http://schemas.microsoft.com/office/drawing/2014/main" id="{3E517863-D01F-484B-8F3E-7904AEFDB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44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1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3FB6AB9-CFFF-4AB5-935F-231D7B590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513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513CC195-E38B-4D3D-8AA5-A33F1FAAD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514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C6FA684-FE24-4396-9F92-7A644B82E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9" grpId="0" build="p" autoUpdateAnimBg="0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83C6AA4-D650-4C15-BB7C-8AD9053F0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POLJSKA</a:t>
            </a:r>
            <a:endParaRPr lang="en-GB" altLang="sl-SI"/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7F682D7B-BCE0-408E-BC0D-C3D374082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267200"/>
            <a:ext cx="43434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VARŠAVA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ZLOT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38.6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313.000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22534" name="Picture 6" descr="poljska">
            <a:extLst>
              <a:ext uri="{FF2B5EF4-FFF2-40B4-BE49-F238E27FC236}">
                <a16:creationId xmlns:a16="http://schemas.microsoft.com/office/drawing/2014/main" id="{5D73E7C3-C73B-44C5-8713-409707DF0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5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A8D8F2B-2D2C-4B6E-896D-819C9EC3B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2537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40B0E99-6153-451F-90A7-3BC0C5D8A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2538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13EF6FF-D9F6-4FFF-8278-E7BDB001F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3" grpId="0" build="p" autoUpdateAnimBg="0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7ADF84A-38F0-4E5C-A54D-B28EFC535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PORTUGALSKA</a:t>
            </a:r>
            <a:endParaRPr lang="en-GB" altLang="sl-SI"/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1FF7196A-B5DA-40CB-953E-B70B8335A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267200"/>
            <a:ext cx="43434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LIZBONA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EVRO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10.8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92.072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23558" name="Picture 6" descr="portugalska">
            <a:extLst>
              <a:ext uri="{FF2B5EF4-FFF2-40B4-BE49-F238E27FC236}">
                <a16:creationId xmlns:a16="http://schemas.microsoft.com/office/drawing/2014/main" id="{C92B354B-0206-40E3-A460-6F94FCA2D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44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9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3235425-96F3-42CA-9152-A33F9C5E6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3561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9B5A7F2-ADBC-49C8-8BD0-42B3B64B3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3562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11702F1-B599-44BD-9478-8B4B265FF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7" grpId="0" build="p" autoUpdateAnimBg="0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186230F-AC6C-41D9-B1F3-4F4E5C74B9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SLOVAŠKA</a:t>
            </a:r>
            <a:endParaRPr lang="en-GB" altLang="sl-SI"/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73DC4249-A5BC-4E3F-81E0-1446BC0B5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267200"/>
            <a:ext cx="47244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BRATISLAVA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SLOVAŠKA KRONA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5.4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49.000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24582" name="Picture 6" descr="slovaška">
            <a:extLst>
              <a:ext uri="{FF2B5EF4-FFF2-40B4-BE49-F238E27FC236}">
                <a16:creationId xmlns:a16="http://schemas.microsoft.com/office/drawing/2014/main" id="{0CB84312-DD28-442D-80F3-9F56549F1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44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3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527273-F87D-4FF4-A56A-D362758E3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4585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7378142-1AD4-418A-A04A-30329F438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4586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2183B99-451D-4A58-AD43-D7F2CA90D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81" grpId="0" build="p" autoUpdateAnimBg="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84A262D-BC9E-4C5E-9F84-61C7A128A3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SLOVENIJA</a:t>
            </a:r>
            <a:endParaRPr lang="en-GB" altLang="sl-SI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C9AE8A08-2101-48E5-A8D5-1C9C6D705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48138"/>
            <a:ext cx="4191000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LJUBLJANA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TOLAR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2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20.000KM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2056" name="Picture 8" descr="slovenija">
            <a:extLst>
              <a:ext uri="{FF2B5EF4-FFF2-40B4-BE49-F238E27FC236}">
                <a16:creationId xmlns:a16="http://schemas.microsoft.com/office/drawing/2014/main" id="{7A0FEE5E-F28B-468C-A006-327050F40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AutoShape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2E1BD4E-4C3E-4565-868D-2E32F836E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59" name="AutoShape 1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2A1BD5D-E3B8-48F5-92AF-899FFDF1F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60" name="AutoShape 1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18CFA0F-B0C2-46E9-B340-68BDDE47A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4" grpId="0" build="p" autoUpdateAnimBg="0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7AE4DEA-D8B8-4F4A-B0BD-280218A89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ŠPANIJA</a:t>
            </a:r>
            <a:endParaRPr lang="en-GB" altLang="sl-SI"/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D6918A25-90BA-43CD-BEAD-BBEA2AB87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114800"/>
            <a:ext cx="4495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MADRID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EVRO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39.4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504.782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25606" name="Picture 6" descr="španija">
            <a:extLst>
              <a:ext uri="{FF2B5EF4-FFF2-40B4-BE49-F238E27FC236}">
                <a16:creationId xmlns:a16="http://schemas.microsoft.com/office/drawing/2014/main" id="{EEC1C80C-C513-4265-B1BF-62DA5E6F9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44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7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5F984DA-E8BF-4671-83A6-B5C816D4D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5609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619E9F77-252C-4316-96C9-811112A3C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5610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ABCB401-D60C-4D39-81A9-457F610E2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5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051">
            <a:extLst>
              <a:ext uri="{FF2B5EF4-FFF2-40B4-BE49-F238E27FC236}">
                <a16:creationId xmlns:a16="http://schemas.microsoft.com/office/drawing/2014/main" id="{7AC18D66-5B65-4CFD-AC4D-1C86AF2108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981200"/>
            <a:ext cx="3733800" cy="3352800"/>
          </a:xfrm>
        </p:spPr>
        <p:txBody>
          <a:bodyPr/>
          <a:lstStyle/>
          <a:p>
            <a:pPr marL="0" indent="0" algn="ctr">
              <a:tabLst>
                <a:tab pos="0" algn="l"/>
              </a:tabLst>
            </a:pPr>
            <a:r>
              <a:rPr lang="sl-SI" altLang="sl-SI"/>
              <a:t> Leta 1973 so se pridružile:</a:t>
            </a:r>
          </a:p>
          <a:p>
            <a:pPr marL="195263" lvl="1" indent="-4763" algn="ctr">
              <a:tabLst>
                <a:tab pos="0" algn="l"/>
              </a:tabLst>
            </a:pPr>
            <a:r>
              <a:rPr lang="sl-SI" altLang="sl-SI"/>
              <a:t> </a:t>
            </a:r>
            <a:r>
              <a:rPr lang="sl-SI" altLang="sl-SI">
                <a:hlinkClick r:id="rId2" action="ppaction://hlinksldjump"/>
              </a:rPr>
              <a:t>DANSKA</a:t>
            </a:r>
            <a:endParaRPr lang="sl-SI" altLang="sl-SI"/>
          </a:p>
          <a:p>
            <a:pPr marL="195263" lvl="1" indent="-4763" algn="ctr">
              <a:tabLst>
                <a:tab pos="0" algn="l"/>
              </a:tabLst>
            </a:pPr>
            <a:r>
              <a:rPr lang="sl-SI" altLang="sl-SI"/>
              <a:t> </a:t>
            </a:r>
            <a:r>
              <a:rPr lang="sl-SI" altLang="sl-SI">
                <a:hlinkClick r:id="rId3" action="ppaction://hlinksldjump"/>
              </a:rPr>
              <a:t>VELIKA BRITANIJA</a:t>
            </a:r>
            <a:endParaRPr lang="sl-SI" altLang="sl-SI"/>
          </a:p>
          <a:p>
            <a:pPr marL="195263" lvl="1" indent="-4763" algn="ctr">
              <a:tabLst>
                <a:tab pos="0" algn="l"/>
              </a:tabLst>
            </a:pPr>
            <a:r>
              <a:rPr lang="sl-SI" altLang="sl-SI"/>
              <a:t> </a:t>
            </a:r>
            <a:r>
              <a:rPr lang="sl-SI" altLang="sl-SI">
                <a:hlinkClick r:id="rId4" action="ppaction://hlinksldjump"/>
              </a:rPr>
              <a:t>IRSKA</a:t>
            </a:r>
            <a:endParaRPr lang="en-GB" altLang="sl-SI"/>
          </a:p>
        </p:txBody>
      </p:sp>
      <p:sp>
        <p:nvSpPr>
          <p:cNvPr id="51204" name="Rectangle 2052">
            <a:extLst>
              <a:ext uri="{FF2B5EF4-FFF2-40B4-BE49-F238E27FC236}">
                <a16:creationId xmlns:a16="http://schemas.microsoft.com/office/drawing/2014/main" id="{72F06229-E382-43B9-96C8-05B81A69FD4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752600"/>
            <a:ext cx="3733800" cy="1676400"/>
          </a:xfrm>
        </p:spPr>
        <p:txBody>
          <a:bodyPr/>
          <a:lstStyle/>
          <a:p>
            <a:pPr marL="0" indent="0" algn="ctr" defTabSz="209550">
              <a:tabLst>
                <a:tab pos="0" algn="l"/>
                <a:tab pos="2100263" algn="l"/>
              </a:tabLst>
            </a:pPr>
            <a:r>
              <a:rPr lang="sl-SI" altLang="sl-SI"/>
              <a:t> Leta 1981 se je pridružila:</a:t>
            </a:r>
          </a:p>
          <a:p>
            <a:pPr marL="231775" lvl="1" indent="-41275" algn="ctr" defTabSz="209550">
              <a:tabLst>
                <a:tab pos="0" algn="l"/>
                <a:tab pos="2100263" algn="l"/>
              </a:tabLst>
            </a:pPr>
            <a:r>
              <a:rPr lang="sl-SI" altLang="sl-SI"/>
              <a:t> </a:t>
            </a:r>
            <a:r>
              <a:rPr lang="sl-SI" altLang="sl-SI">
                <a:hlinkClick r:id="rId5" action="ppaction://hlinksldjump"/>
              </a:rPr>
              <a:t>GRČIJA</a:t>
            </a:r>
            <a:endParaRPr lang="en-GB" altLang="sl-SI"/>
          </a:p>
        </p:txBody>
      </p:sp>
      <p:sp>
        <p:nvSpPr>
          <p:cNvPr id="51205" name="Rectangle 2053">
            <a:extLst>
              <a:ext uri="{FF2B5EF4-FFF2-40B4-BE49-F238E27FC236}">
                <a16:creationId xmlns:a16="http://schemas.microsoft.com/office/drawing/2014/main" id="{D052F6D2-BA66-43F1-BCBD-D784FF362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0"/>
            <a:ext cx="3733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09550">
              <a:tabLst>
                <a:tab pos="0" algn="l"/>
                <a:tab pos="2100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31775" indent="-41275" defTabSz="209550">
              <a:tabLst>
                <a:tab pos="0" algn="l"/>
                <a:tab pos="2100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4288" indent="-228600" defTabSz="209550">
              <a:tabLst>
                <a:tab pos="0" algn="l"/>
                <a:tab pos="2100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3388" indent="-228600" defTabSz="209550">
              <a:tabLst>
                <a:tab pos="0" algn="l"/>
                <a:tab pos="2100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2488" indent="-228600" defTabSz="209550">
              <a:tabLst>
                <a:tab pos="0" algn="l"/>
                <a:tab pos="2100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9688" indent="-228600" defTabSz="20955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100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6888" indent="-228600" defTabSz="20955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100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088" indent="-228600" defTabSz="20955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100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1288" indent="-228600" defTabSz="20955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100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•"/>
            </a:pPr>
            <a:r>
              <a:rPr lang="sl-SI" altLang="sl-SI" sz="3200"/>
              <a:t> Leta 1986 sta se pridružili:</a:t>
            </a:r>
          </a:p>
          <a:p>
            <a:pPr lvl="1" algn="ctr">
              <a:spcBef>
                <a:spcPct val="20000"/>
              </a:spcBef>
              <a:buFontTx/>
              <a:buChar char="–"/>
            </a:pPr>
            <a:r>
              <a:rPr lang="sl-SI" altLang="sl-SI" sz="2800"/>
              <a:t> </a:t>
            </a:r>
            <a:r>
              <a:rPr lang="sl-SI" altLang="sl-SI" sz="2800">
                <a:hlinkClick r:id="rId6" action="ppaction://hlinksldjump"/>
              </a:rPr>
              <a:t>PORTUGALSKA</a:t>
            </a:r>
            <a:endParaRPr lang="sl-SI" altLang="sl-SI" sz="2800"/>
          </a:p>
          <a:p>
            <a:pPr lvl="1" algn="ctr">
              <a:spcBef>
                <a:spcPct val="20000"/>
              </a:spcBef>
              <a:buFontTx/>
              <a:buChar char="–"/>
            </a:pPr>
            <a:r>
              <a:rPr lang="sl-SI" altLang="sl-SI" sz="2800"/>
              <a:t> </a:t>
            </a:r>
            <a:r>
              <a:rPr lang="sl-SI" altLang="sl-SI" sz="2800">
                <a:hlinkClick r:id="rId7" action="ppaction://hlinksldjump"/>
              </a:rPr>
              <a:t>ŠPANIJA</a:t>
            </a:r>
            <a:endParaRPr lang="en-GB" altLang="sl-SI" sz="2800"/>
          </a:p>
        </p:txBody>
      </p:sp>
      <p:sp>
        <p:nvSpPr>
          <p:cNvPr id="51207" name="AutoShape 205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278CE4A-561B-4529-A527-2DAF0E4C3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1209" name="AutoShape 20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238F732-C8D5-4E9A-9A44-308DB3271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1210" name="AutoShape 2058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A50B726C-C1CD-409C-A983-49F440340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  <p:bldP spid="51204" grpId="0" autoUpdateAnimBg="0"/>
      <p:bldP spid="51205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D1A574E-E5A3-4687-9713-9C39E71F52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ŠVEDSKA</a:t>
            </a:r>
            <a:endParaRPr lang="en-GB" altLang="sl-SI"/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E9777AFB-C7DA-4704-BEDA-B8E000220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4267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STOCKOLM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ŠVEDSKA KRONA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8.4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450.000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5126" name="Picture 6" descr="švedska">
            <a:extLst>
              <a:ext uri="{FF2B5EF4-FFF2-40B4-BE49-F238E27FC236}">
                <a16:creationId xmlns:a16="http://schemas.microsoft.com/office/drawing/2014/main" id="{3B5C347D-4461-49D6-862A-50C1B59CA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9D158AA-CC52-4C0C-A57D-7C0653009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129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C1458775-5350-4D6E-AC01-3ED7CE3E6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130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06671E4-CD61-407D-99D4-1AE65D5A1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build="p" autoUpdateAnimBg="0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4728AFA-5D09-4B80-8181-1FF583B613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VELIKA BRITANIJA</a:t>
            </a:r>
            <a:endParaRPr lang="en-GB" altLang="sl-SI"/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E2D936FC-2BF6-4276-AF72-C1B9B4F21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191000"/>
            <a:ext cx="533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LONDON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EVRO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58.6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242.500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26630" name="Picture 6" descr="vb">
            <a:extLst>
              <a:ext uri="{FF2B5EF4-FFF2-40B4-BE49-F238E27FC236}">
                <a16:creationId xmlns:a16="http://schemas.microsoft.com/office/drawing/2014/main" id="{9F7CF166-59BF-4DC8-A7F8-53AC39FDC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1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4C35CAA-F98A-4FBF-A8B2-20545E54D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6633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5845732-51CB-4B16-A640-4F7EA3800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6634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D75CB3C-FCC0-4B5C-8751-52157520A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9" grpId="0" build="p" autoUpdateAnimBg="0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15918EBA-2EC6-4EB7-ACC8-EBDC12E52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PRIMERJAVE</a:t>
            </a:r>
            <a:endParaRPr lang="en-GB" altLang="sl-SI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F7340F93-CD49-4D81-8706-2179D0DB2C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20000" cy="3733800"/>
          </a:xfrm>
        </p:spPr>
        <p:txBody>
          <a:bodyPr/>
          <a:lstStyle/>
          <a:p>
            <a:pPr marL="0" indent="0" algn="ctr"/>
            <a:r>
              <a:rPr lang="sl-SI" altLang="sl-SI"/>
              <a:t>  Število prebivalstva v državah:</a:t>
            </a:r>
          </a:p>
          <a:p>
            <a:pPr marL="0" indent="0" algn="ctr">
              <a:buFontTx/>
              <a:buNone/>
            </a:pPr>
            <a:endParaRPr lang="sl-SI" altLang="sl-SI" sz="2000"/>
          </a:p>
          <a:p>
            <a:pPr marL="190500" lvl="1" indent="0" algn="ctr"/>
            <a:r>
              <a:rPr lang="sl-SI" altLang="sl-SI"/>
              <a:t> </a:t>
            </a:r>
            <a:r>
              <a:rPr lang="sl-SI" altLang="sl-SI">
                <a:hlinkClick r:id="rId2" action="ppaction://hlinksldjump"/>
              </a:rPr>
              <a:t>Južne Evrope</a:t>
            </a:r>
            <a:endParaRPr lang="sl-SI" altLang="sl-SI"/>
          </a:p>
          <a:p>
            <a:pPr marL="190500" lvl="1" indent="0" algn="ctr"/>
            <a:r>
              <a:rPr lang="sl-SI" altLang="sl-SI"/>
              <a:t> </a:t>
            </a:r>
            <a:r>
              <a:rPr lang="sl-SI" altLang="sl-SI">
                <a:hlinkClick r:id="rId3" action="ppaction://hlinksldjump"/>
              </a:rPr>
              <a:t>Severne Evrope</a:t>
            </a:r>
            <a:endParaRPr lang="sl-SI" altLang="sl-SI"/>
          </a:p>
          <a:p>
            <a:pPr marL="190500" lvl="1" indent="0" algn="ctr"/>
            <a:r>
              <a:rPr lang="sl-SI" altLang="sl-SI"/>
              <a:t> </a:t>
            </a:r>
            <a:r>
              <a:rPr lang="sl-SI" altLang="sl-SI">
                <a:hlinkClick r:id="rId4" action="ppaction://hlinksldjump"/>
              </a:rPr>
              <a:t>Srednje Evrope</a:t>
            </a:r>
            <a:endParaRPr lang="sl-SI" altLang="sl-SI"/>
          </a:p>
          <a:p>
            <a:pPr marL="190500" lvl="1" indent="0" algn="ctr"/>
            <a:r>
              <a:rPr lang="sl-SI" altLang="sl-SI"/>
              <a:t> </a:t>
            </a:r>
            <a:r>
              <a:rPr lang="sl-SI" altLang="sl-SI">
                <a:hlinkClick r:id="rId5" action="ppaction://hlinksldjump"/>
              </a:rPr>
              <a:t>Zahodne Evrope</a:t>
            </a:r>
            <a:endParaRPr lang="en-GB" altLang="sl-SI"/>
          </a:p>
          <a:p>
            <a:pPr marL="0" indent="0" algn="ctr">
              <a:buFontTx/>
              <a:buNone/>
            </a:pPr>
            <a:endParaRPr lang="sl-SI" altLang="sl-SI"/>
          </a:p>
        </p:txBody>
      </p:sp>
      <p:sp>
        <p:nvSpPr>
          <p:cNvPr id="55300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4EB2A64-9707-447F-8751-3C765B865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5302" name="AutoShape 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B14031E-1FFC-4F6E-BC22-17A81D22D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5303" name="AutoShape 7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2EA028AD-C24A-40C2-B2FC-7225CBDDD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29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576FE17-4B59-4B55-A5E1-863278C770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PRIMERJAVA PREBIVALCEV V DRŽAVAH JUŽNE EVROPE</a:t>
            </a:r>
            <a:endParaRPr lang="en-GB" altLang="sl-SI" sz="3600"/>
          </a:p>
        </p:txBody>
      </p:sp>
      <p:graphicFrame>
        <p:nvGraphicFramePr>
          <p:cNvPr id="37892" name="Object 4">
            <a:extLst>
              <a:ext uri="{FF2B5EF4-FFF2-40B4-BE49-F238E27FC236}">
                <a16:creationId xmlns:a16="http://schemas.microsoft.com/office/drawing/2014/main" id="{F9526CCC-FE7C-474E-9C97-0028FC49B8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9513" y="1587500"/>
          <a:ext cx="7483475" cy="469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Grafikon" r:id="rId3" imgW="7125242" imgH="4477232" progId="MSGraph.Chart.8">
                  <p:embed followColorScheme="full"/>
                </p:oleObj>
              </mc:Choice>
              <mc:Fallback>
                <p:oleObj name="Grafikon" r:id="rId3" imgW="7125242" imgH="4477232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1587500"/>
                        <a:ext cx="7483475" cy="469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5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B643E8D-0534-4DE5-8545-BB1983AA9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7898" name="AutoShape 1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5AB15031-9282-467F-B9D1-7B792BF22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7899" name="AutoShape 11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2D953CC1-CF56-4FD7-89D1-729C2CEE5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OleChart spid="37892" grpId="0" bld="series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726DF46-8968-469B-A4B0-6032092C3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PRIMERJAVA PREBIVALCEV V DRŽAVAH SEVERNE EVROPE</a:t>
            </a:r>
            <a:endParaRPr lang="en-GB" altLang="sl-SI" sz="3600"/>
          </a:p>
        </p:txBody>
      </p:sp>
      <p:graphicFrame>
        <p:nvGraphicFramePr>
          <p:cNvPr id="40963" name="Object 3">
            <a:extLst>
              <a:ext uri="{FF2B5EF4-FFF2-40B4-BE49-F238E27FC236}">
                <a16:creationId xmlns:a16="http://schemas.microsoft.com/office/drawing/2014/main" id="{64CFC300-290C-46EB-BCB3-D0F7757319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1981200"/>
          <a:ext cx="6629400" cy="442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Grafikon" r:id="rId3" imgW="6096361" imgH="4067416" progId="MSGraph.Chart.8">
                  <p:embed followColorScheme="full"/>
                </p:oleObj>
              </mc:Choice>
              <mc:Fallback>
                <p:oleObj name="Grafikon" r:id="rId3" imgW="6096361" imgH="406741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81200"/>
                        <a:ext cx="6629400" cy="442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2ABBB65-272F-41C6-9B3E-391BD5AB8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0967" name="AutoShape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8649A95-1279-4F1D-873C-7CB6413D7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0968" name="AutoShape 8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CA12E328-E54B-427A-9039-F895B19DC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OleChart spid="40963" grpId="0" bld="series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8441F65-B5F2-4693-9DDE-9422FB790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PRIMERJAVA PREBIVALCEV V DRŽAVAH SREDNJE EVROPE</a:t>
            </a:r>
            <a:endParaRPr lang="en-GB" altLang="sl-SI" sz="3600"/>
          </a:p>
        </p:txBody>
      </p:sp>
      <p:graphicFrame>
        <p:nvGraphicFramePr>
          <p:cNvPr id="44035" name="Object 3">
            <a:extLst>
              <a:ext uri="{FF2B5EF4-FFF2-40B4-BE49-F238E27FC236}">
                <a16:creationId xmlns:a16="http://schemas.microsoft.com/office/drawing/2014/main" id="{2B16F753-A82D-4A2C-8134-CE371B5602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1752600"/>
          <a:ext cx="7397750" cy="4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name="Grafikon" r:id="rId3" imgW="7410901" imgH="4648682" progId="MSGraph.Chart.8">
                  <p:embed followColorScheme="full"/>
                </p:oleObj>
              </mc:Choice>
              <mc:Fallback>
                <p:oleObj name="Grafikon" r:id="rId3" imgW="7410901" imgH="4648682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7397750" cy="465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770D889-F061-4FFF-A613-316B55679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4039" name="AutoShape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E450F83-3C87-4F6C-B5D7-B6F0D1281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4040" name="AutoShape 8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AE4A6E59-CE7E-4B4D-B75B-539483055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9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OleChart spid="44035" grpId="0" bld="series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4C4057D-2D9E-42C0-A073-6476351A1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PRIMERJAVA PREBIVALCEV V DRŽAVAH ZAHODNE EVROPE</a:t>
            </a:r>
            <a:endParaRPr lang="en-GB" altLang="sl-SI" sz="3600"/>
          </a:p>
        </p:txBody>
      </p:sp>
      <p:graphicFrame>
        <p:nvGraphicFramePr>
          <p:cNvPr id="45059" name="Object 3">
            <a:extLst>
              <a:ext uri="{FF2B5EF4-FFF2-40B4-BE49-F238E27FC236}">
                <a16:creationId xmlns:a16="http://schemas.microsoft.com/office/drawing/2014/main" id="{93CA18AD-4FE8-4275-A2F2-C971D27C9E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17625" y="1825625"/>
          <a:ext cx="7159625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Grafikon" r:id="rId3" imgW="6620372" imgH="4077182" progId="MSGraph.Chart.8">
                  <p:embed followColorScheme="full"/>
                </p:oleObj>
              </mc:Choice>
              <mc:Fallback>
                <p:oleObj name="Grafikon" r:id="rId3" imgW="6620372" imgH="4077182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1825625"/>
                        <a:ext cx="7159625" cy="441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82F1AD1-051B-4067-AF55-E7B573A70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5063" name="AutoShape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59851A0F-E7E7-46DF-AEBA-916B42876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5064" name="AutoShape 8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53CDB143-A999-40C1-AD12-7BC404ECD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OleChart spid="45059" grpId="0" bld="series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EE2FE2CF-B448-4CBD-94E7-CD55FC19C2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PRIMERJAVE</a:t>
            </a:r>
            <a:endParaRPr lang="en-GB" altLang="sl-SI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670169F-50D9-42EB-AAB4-893C9BDD6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20000" cy="3733800"/>
          </a:xfrm>
        </p:spPr>
        <p:txBody>
          <a:bodyPr/>
          <a:lstStyle/>
          <a:p>
            <a:pPr marL="0" indent="0" algn="ctr"/>
            <a:r>
              <a:rPr lang="sl-SI" altLang="sl-SI"/>
              <a:t> Primerjava površine v državah:</a:t>
            </a:r>
            <a:endParaRPr lang="sl-SI" altLang="sl-SI" sz="800"/>
          </a:p>
          <a:p>
            <a:pPr marL="0" indent="0" algn="ctr">
              <a:buFontTx/>
              <a:buNone/>
            </a:pPr>
            <a:endParaRPr lang="sl-SI" altLang="sl-SI" sz="2000"/>
          </a:p>
          <a:p>
            <a:pPr marL="190500" lvl="1" indent="0" algn="ctr"/>
            <a:r>
              <a:rPr lang="sl-SI" altLang="sl-SI"/>
              <a:t> </a:t>
            </a:r>
            <a:r>
              <a:rPr lang="sl-SI" altLang="sl-SI">
                <a:hlinkClick r:id="rId2" action="ppaction://hlinksldjump"/>
              </a:rPr>
              <a:t>Južne Evrope</a:t>
            </a:r>
            <a:endParaRPr lang="sl-SI" altLang="sl-SI"/>
          </a:p>
          <a:p>
            <a:pPr marL="190500" lvl="1" indent="0" algn="ctr"/>
            <a:r>
              <a:rPr lang="sl-SI" altLang="sl-SI"/>
              <a:t> </a:t>
            </a:r>
            <a:r>
              <a:rPr lang="sl-SI" altLang="sl-SI">
                <a:hlinkClick r:id="rId3" action="ppaction://hlinksldjump"/>
              </a:rPr>
              <a:t>Severne Evrope</a:t>
            </a:r>
            <a:endParaRPr lang="sl-SI" altLang="sl-SI"/>
          </a:p>
          <a:p>
            <a:pPr marL="190500" lvl="1" indent="0" algn="ctr"/>
            <a:r>
              <a:rPr lang="sl-SI" altLang="sl-SI"/>
              <a:t> </a:t>
            </a:r>
            <a:r>
              <a:rPr lang="sl-SI" altLang="sl-SI">
                <a:hlinkClick r:id="rId4" action="ppaction://hlinksldjump"/>
              </a:rPr>
              <a:t>Srednje Evrope</a:t>
            </a:r>
            <a:endParaRPr lang="sl-SI" altLang="sl-SI"/>
          </a:p>
          <a:p>
            <a:pPr marL="190500" lvl="1" indent="0" algn="ctr"/>
            <a:r>
              <a:rPr lang="sl-SI" altLang="sl-SI"/>
              <a:t> </a:t>
            </a:r>
            <a:r>
              <a:rPr lang="sl-SI" altLang="sl-SI">
                <a:hlinkClick r:id="rId5" action="ppaction://hlinksldjump"/>
              </a:rPr>
              <a:t>Zahodne Evrope</a:t>
            </a:r>
            <a:endParaRPr lang="en-GB" altLang="sl-SI"/>
          </a:p>
        </p:txBody>
      </p:sp>
      <p:sp>
        <p:nvSpPr>
          <p:cNvPr id="6963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D838893-320E-4038-A589-708D4A089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9638" name="AutoShape 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2E898E9-843A-4D4D-8B45-3CD41021F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9639" name="AutoShape 7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9A5394FF-49B9-47D3-A8B7-2C67A51AC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5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029EF43-4AEB-4B76-A23C-30F137961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PRIMERJAVA POVRŠINE V DRŽAVAH JUŽNE EVROPE</a:t>
            </a:r>
            <a:endParaRPr lang="en-GB" altLang="sl-SI" sz="3600"/>
          </a:p>
        </p:txBody>
      </p:sp>
      <p:graphicFrame>
        <p:nvGraphicFramePr>
          <p:cNvPr id="46083" name="Object 3">
            <a:extLst>
              <a:ext uri="{FF2B5EF4-FFF2-40B4-BE49-F238E27FC236}">
                <a16:creationId xmlns:a16="http://schemas.microsoft.com/office/drawing/2014/main" id="{8997DFBC-AC74-43E0-A4FA-1D2D480B84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1778000"/>
          <a:ext cx="6524625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7" name="Grafikon" r:id="rId3" imgW="6210842" imgH="4095991" progId="MSGraph.Chart.8">
                  <p:embed followColorScheme="full"/>
                </p:oleObj>
              </mc:Choice>
              <mc:Fallback>
                <p:oleObj name="Grafikon" r:id="rId3" imgW="6210842" imgH="409599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778000"/>
                        <a:ext cx="6524625" cy="431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9689259-EB02-4155-845C-DE62A9FBE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6087" name="AutoShape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57FF650-9B2C-45B9-900A-42F1C8D55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6088" name="AutoShape 8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65A3209F-2150-4347-AE27-A2B50C03F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OleChart spid="46083" grpId="0" bld="series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C1C795A-28C3-4EA8-91B1-15E8F88DA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PRIMERJAVA POVRŠINE V DRŽAVAH SEVERNE EVROPE</a:t>
            </a:r>
            <a:endParaRPr lang="en-GB" altLang="sl-SI" sz="3600"/>
          </a:p>
        </p:txBody>
      </p:sp>
      <p:graphicFrame>
        <p:nvGraphicFramePr>
          <p:cNvPr id="47107" name="Object 3">
            <a:extLst>
              <a:ext uri="{FF2B5EF4-FFF2-40B4-BE49-F238E27FC236}">
                <a16:creationId xmlns:a16="http://schemas.microsoft.com/office/drawing/2014/main" id="{5FD89FD4-7265-4A2E-90B5-C243DEE8BD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1752600"/>
          <a:ext cx="7116763" cy="458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Grafikon" r:id="rId3" imgW="6315572" imgH="4058012" progId="MSGraph.Chart.8">
                  <p:embed followColorScheme="full"/>
                </p:oleObj>
              </mc:Choice>
              <mc:Fallback>
                <p:oleObj name="Grafikon" r:id="rId3" imgW="6315572" imgH="4058012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52600"/>
                        <a:ext cx="7116763" cy="458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0" name="AutoShape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6C51F9D-685D-4D44-BBA6-C67A7C5DC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7112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9914FAE-2DBD-4120-9AE1-478A7D590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7113" name="AutoShape 9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9A19F854-8953-4F7A-B7A0-63B325205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OleChart spid="47107" grpId="0" bld="series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1027">
            <a:extLst>
              <a:ext uri="{FF2B5EF4-FFF2-40B4-BE49-F238E27FC236}">
                <a16:creationId xmlns:a16="http://schemas.microsoft.com/office/drawing/2014/main" id="{E9CCA534-AE1D-4007-8FC9-BDB8735B4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2057400"/>
            <a:ext cx="5334000" cy="2971800"/>
          </a:xfrm>
        </p:spPr>
        <p:txBody>
          <a:bodyPr/>
          <a:lstStyle/>
          <a:p>
            <a:pPr marL="0" indent="0" algn="ctr"/>
            <a:r>
              <a:rPr lang="sl-SI" altLang="sl-SI"/>
              <a:t> Leta 1995 pa so se priključile tri države in sicer:</a:t>
            </a:r>
          </a:p>
          <a:p>
            <a:pPr marL="190500" lvl="1" indent="0" algn="ctr"/>
            <a:r>
              <a:rPr lang="sl-SI" altLang="sl-SI"/>
              <a:t> </a:t>
            </a:r>
            <a:r>
              <a:rPr lang="sl-SI" altLang="sl-SI">
                <a:hlinkClick r:id="rId2" action="ppaction://hlinksldjump"/>
              </a:rPr>
              <a:t>AVSTRIJA</a:t>
            </a:r>
            <a:endParaRPr lang="sl-SI" altLang="sl-SI"/>
          </a:p>
          <a:p>
            <a:pPr marL="190500" lvl="1" indent="0" algn="ctr"/>
            <a:r>
              <a:rPr lang="sl-SI" altLang="sl-SI"/>
              <a:t> </a:t>
            </a:r>
            <a:r>
              <a:rPr lang="sl-SI" altLang="sl-SI">
                <a:hlinkClick r:id="rId3" action="ppaction://hlinksldjump"/>
              </a:rPr>
              <a:t>FINSKA</a:t>
            </a:r>
            <a:endParaRPr lang="sl-SI" altLang="sl-SI"/>
          </a:p>
          <a:p>
            <a:pPr marL="190500" lvl="1" indent="0" algn="ctr"/>
            <a:r>
              <a:rPr lang="sl-SI" altLang="sl-SI"/>
              <a:t> </a:t>
            </a:r>
            <a:r>
              <a:rPr lang="sl-SI" altLang="sl-SI">
                <a:hlinkClick r:id="rId4" action="ppaction://hlinksldjump"/>
              </a:rPr>
              <a:t>ŠVEDSKA</a:t>
            </a:r>
            <a:endParaRPr lang="sl-SI" altLang="sl-SI"/>
          </a:p>
          <a:p>
            <a:pPr marL="0" indent="0"/>
            <a:endParaRPr lang="en-GB" altLang="sl-SI"/>
          </a:p>
        </p:txBody>
      </p:sp>
      <p:sp>
        <p:nvSpPr>
          <p:cNvPr id="52229" name="AutoShape 102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992AE3C-0E48-4015-81ED-027AD0220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2231" name="AutoShape 103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EAE4ABB-F1F0-4C0F-A8DB-31D5084CF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2232" name="AutoShape 103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21D5B54F-B24F-4327-A437-B802C9766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92C0A17A-D04F-4287-9400-0925BBF36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PRIMERJAVA POVRŠINE V DRŽAVAH SREDNJE EVROPE</a:t>
            </a:r>
            <a:endParaRPr lang="en-GB" altLang="sl-SI" sz="3600"/>
          </a:p>
        </p:txBody>
      </p:sp>
      <p:graphicFrame>
        <p:nvGraphicFramePr>
          <p:cNvPr id="48131" name="Object 3">
            <a:extLst>
              <a:ext uri="{FF2B5EF4-FFF2-40B4-BE49-F238E27FC236}">
                <a16:creationId xmlns:a16="http://schemas.microsoft.com/office/drawing/2014/main" id="{227200BD-2FFA-4439-A208-D9CEF71CDE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2250" y="1698625"/>
          <a:ext cx="6746875" cy="460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Grafikon" r:id="rId3" imgW="6734491" imgH="4610341" progId="MSGraph.Chart.8">
                  <p:embed followColorScheme="full"/>
                </p:oleObj>
              </mc:Choice>
              <mc:Fallback>
                <p:oleObj name="Grafikon" r:id="rId3" imgW="6734491" imgH="461034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1698625"/>
                        <a:ext cx="6746875" cy="460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5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779C916-3566-408B-808B-819961FF7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8137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EC9CDBB-8C88-4205-B826-8AFAF0596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8138" name="AutoShape 10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B4EF5DA-2F68-406F-8905-FE78F10E2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9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OleChart spid="48131" grpId="0" bld="series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DF2DC25-733A-4735-AEFA-CD36FADCC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PRIMERJAVA POVRŠINE V DRŽAVAH ZAHODNE EVROPE</a:t>
            </a:r>
            <a:endParaRPr lang="en-GB" altLang="sl-SI" sz="3600"/>
          </a:p>
        </p:txBody>
      </p:sp>
      <p:graphicFrame>
        <p:nvGraphicFramePr>
          <p:cNvPr id="49155" name="Object 3">
            <a:extLst>
              <a:ext uri="{FF2B5EF4-FFF2-40B4-BE49-F238E27FC236}">
                <a16:creationId xmlns:a16="http://schemas.microsoft.com/office/drawing/2014/main" id="{3695414A-6C0E-4472-9A0F-EFE90FDDAF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06500" y="1682750"/>
          <a:ext cx="7286625" cy="469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5" name="Grafikon" r:id="rId3" imgW="6334351" imgH="4086587" progId="MSGraph.Chart.8">
                  <p:embed followColorScheme="full"/>
                </p:oleObj>
              </mc:Choice>
              <mc:Fallback>
                <p:oleObj name="Grafikon" r:id="rId3" imgW="6334351" imgH="4086587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1682750"/>
                        <a:ext cx="7286625" cy="469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8" name="AutoShape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14770CB-06FA-4474-8FC9-D223B7424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9160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262D89A-98C2-4F46-8ABA-A260F98E5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9161" name="AutoShape 9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6451EC97-811A-497C-BA2E-3D292E7A9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OleChart spid="49155" grpId="0" bld="series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A6CBFAF-13C2-43BF-BDF7-295DA131C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POGAJANJA</a:t>
            </a:r>
            <a:endParaRPr lang="en-GB" altLang="sl-SI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B3F7EE6-A1F1-433A-954A-00C1DE7BF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6934200" cy="4114800"/>
          </a:xfrm>
        </p:spPr>
        <p:txBody>
          <a:bodyPr/>
          <a:lstStyle/>
          <a:p>
            <a:pPr algn="ctr"/>
            <a:r>
              <a:rPr lang="sl-SI" altLang="sl-SI"/>
              <a:t>Pogajanje za vstop potekajo z naslednjimi državami:</a:t>
            </a:r>
          </a:p>
          <a:p>
            <a:pPr algn="ctr">
              <a:buFontTx/>
              <a:buNone/>
            </a:pPr>
            <a:endParaRPr lang="sl-SI" altLang="sl-SI" sz="1000"/>
          </a:p>
          <a:p>
            <a:pPr algn="ctr">
              <a:buFontTx/>
              <a:buChar char="-"/>
            </a:pPr>
            <a:r>
              <a:rPr lang="sl-SI" altLang="sl-SI">
                <a:hlinkClick r:id="rId2" action="ppaction://hlinksldjump"/>
              </a:rPr>
              <a:t>BOLGARIJA</a:t>
            </a:r>
            <a:endParaRPr lang="sl-SI" altLang="sl-SI"/>
          </a:p>
          <a:p>
            <a:pPr algn="ctr">
              <a:buFontTx/>
              <a:buChar char="-"/>
            </a:pPr>
            <a:r>
              <a:rPr lang="sl-SI" altLang="sl-SI">
                <a:hlinkClick r:id="rId3" action="ppaction://hlinksldjump"/>
              </a:rPr>
              <a:t>ROMUNIJA</a:t>
            </a:r>
            <a:endParaRPr lang="sl-SI" altLang="sl-SI"/>
          </a:p>
          <a:p>
            <a:pPr algn="ctr">
              <a:buFontTx/>
              <a:buChar char="-"/>
            </a:pPr>
            <a:r>
              <a:rPr lang="sl-SI" altLang="sl-SI">
                <a:hlinkClick r:id="rId4" action="ppaction://hlinksldjump"/>
              </a:rPr>
              <a:t>HRVAŠKA</a:t>
            </a:r>
            <a:endParaRPr lang="sl-SI" altLang="sl-SI"/>
          </a:p>
          <a:p>
            <a:pPr algn="ctr">
              <a:buFontTx/>
              <a:buChar char="-"/>
            </a:pPr>
            <a:r>
              <a:rPr lang="sl-SI" altLang="sl-SI">
                <a:hlinkClick r:id="rId5" action="ppaction://hlinksldjump"/>
              </a:rPr>
              <a:t>TURČIJA</a:t>
            </a:r>
            <a:endParaRPr lang="en-GB" altLang="sl-SI"/>
          </a:p>
        </p:txBody>
      </p:sp>
      <p:sp>
        <p:nvSpPr>
          <p:cNvPr id="5837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EEED1F-3D92-4CFF-8301-DD6889757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8374" name="AutoShape 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24E06E6-5C7C-469E-91A1-E59E16A18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8375" name="AutoShape 7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2CFED0D1-EF41-431A-BD40-07876C18A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1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63BCC1FB-8713-467D-8E1C-3223B2035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BOLGARIJA</a:t>
            </a:r>
            <a:endParaRPr lang="en-GB" altLang="sl-SI"/>
          </a:p>
        </p:txBody>
      </p:sp>
      <p:sp>
        <p:nvSpPr>
          <p:cNvPr id="59395" name="Text Box 3">
            <a:extLst>
              <a:ext uri="{FF2B5EF4-FFF2-40B4-BE49-F238E27FC236}">
                <a16:creationId xmlns:a16="http://schemas.microsoft.com/office/drawing/2014/main" id="{0A5C0249-1F51-4205-A99D-40319950B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267200"/>
            <a:ext cx="4267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SOFIJA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ESTONSKA KRONA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7.9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111.000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59396" name="Picture 4" descr="bulgaria">
            <a:extLst>
              <a:ext uri="{FF2B5EF4-FFF2-40B4-BE49-F238E27FC236}">
                <a16:creationId xmlns:a16="http://schemas.microsoft.com/office/drawing/2014/main" id="{231D8AD0-F749-4FE0-98F5-1AD4CE8B7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" t="3572" r="2380" b="3572"/>
          <a:stretch>
            <a:fillRect/>
          </a:stretch>
        </p:blipFill>
        <p:spPr bwMode="auto">
          <a:xfrm>
            <a:off x="3200400" y="1905000"/>
            <a:ext cx="3048000" cy="1981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7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532B5F2-948B-47FF-8E00-FB3C21956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9399" name="AutoShape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1CBD798-73A6-4ECB-99EB-74786FFA0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9400" name="AutoShape 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4DFFC0E-799A-4532-A67A-46839A1B4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5" grpId="0" build="p" autoUpdateAnimBg="0" advAuto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657FACFC-6260-4881-B360-34ACCB80B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ROMUNIJA</a:t>
            </a:r>
            <a:endParaRPr lang="en-GB" altLang="sl-SI"/>
          </a:p>
        </p:txBody>
      </p:sp>
      <p:sp>
        <p:nvSpPr>
          <p:cNvPr id="60419" name="Text Box 3">
            <a:extLst>
              <a:ext uri="{FF2B5EF4-FFF2-40B4-BE49-F238E27FC236}">
                <a16:creationId xmlns:a16="http://schemas.microsoft.com/office/drawing/2014/main" id="{D20F1AC4-F3C7-4273-AFF7-B0E24833E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267200"/>
            <a:ext cx="4267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BUKAREŠTA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ROMUNSKI LEV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22.4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238.000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pic>
        <p:nvPicPr>
          <p:cNvPr id="60420" name="Picture 4" descr="romania">
            <a:extLst>
              <a:ext uri="{FF2B5EF4-FFF2-40B4-BE49-F238E27FC236}">
                <a16:creationId xmlns:a16="http://schemas.microsoft.com/office/drawing/2014/main" id="{6785F6A2-D706-4204-AC91-E8A61D16D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" t="3572" r="2380" b="3572"/>
          <a:stretch>
            <a:fillRect/>
          </a:stretch>
        </p:blipFill>
        <p:spPr bwMode="auto">
          <a:xfrm>
            <a:off x="3200400" y="1905000"/>
            <a:ext cx="3048000" cy="1981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1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9EB51DD-0C10-46E7-B7A1-3DDC74F07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0423" name="AutoShape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AAC7173-88DB-4341-9A3F-201C16DA4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0424" name="AutoShape 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E835946-8ADA-44AB-97D8-8C41F53BC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utoUpdateAnimBg="0"/>
      <p:bldP spid="60419" grpId="0" build="p" autoUpdateAnimBg="0" advAuto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7864ADB-E530-47A2-90E1-69F381EA5F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HRVAŠKA</a:t>
            </a:r>
            <a:endParaRPr lang="en-GB" altLang="sl-SI"/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632C1FE5-4943-4E87-ADAA-81F003EE1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267200"/>
            <a:ext cx="4267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ZAGREB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KUNA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4.4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57.000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sp>
        <p:nvSpPr>
          <p:cNvPr id="61445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1DF736B-CB4B-496F-A5D0-DBDC65D0F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1447" name="AutoShape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070FF71-6289-46AC-951F-E815CE034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1448" name="AutoShap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52F4F15-C08D-446F-B1BE-CB4DDF384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61449" name="Picture 9" descr="hr">
            <a:extLst>
              <a:ext uri="{FF2B5EF4-FFF2-40B4-BE49-F238E27FC236}">
                <a16:creationId xmlns:a16="http://schemas.microsoft.com/office/drawing/2014/main" id="{8E91C7F6-2821-4F9B-9F43-B9F677265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utoUpdateAnimBg="0"/>
      <p:bldP spid="61443" grpId="0" build="p" autoUpdateAnimBg="0" advAuto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E9CB3C2D-EB65-4FEF-841C-DB7F77FD8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TURČIJA</a:t>
            </a:r>
            <a:endParaRPr lang="en-GB" altLang="sl-SI"/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0E730BA5-5D89-480A-A785-18055780D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267200"/>
            <a:ext cx="4267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ANKARA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TURŠKA LIRA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69.2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775.000 KM</a:t>
            </a:r>
            <a:r>
              <a:rPr lang="en-GB" altLang="sl-SI">
                <a:cs typeface="Arial" panose="020B0604020202020204" pitchFamily="34" charset="0"/>
              </a:rPr>
              <a:t>²</a:t>
            </a:r>
          </a:p>
        </p:txBody>
      </p:sp>
      <p:sp>
        <p:nvSpPr>
          <p:cNvPr id="62469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BD42C93-AF1F-4EB5-B5EF-7CEDF31B8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2471" name="AutoShape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0C963E1-0083-4A74-A9DE-0D950C0DF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62473" name="Picture 9" descr="tur">
            <a:extLst>
              <a:ext uri="{FF2B5EF4-FFF2-40B4-BE49-F238E27FC236}">
                <a16:creationId xmlns:a16="http://schemas.microsoft.com/office/drawing/2014/main" id="{36909FAC-0BCB-4660-AD34-1E91662A5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74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E33F5A6-FE0A-434A-BE5A-4E367A1F5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  <p:bldP spid="62467" grpId="0" build="p" autoUpdateAnimBg="0" advAuto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1860326B-D1FE-4EF7-AE8E-57EABD427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PRIMERJAVE</a:t>
            </a:r>
            <a:endParaRPr lang="en-GB" altLang="sl-SI"/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32E32E8A-B73E-4532-B501-F81A826B2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400300"/>
            <a:ext cx="7620000" cy="3124200"/>
          </a:xfrm>
          <a:noFill/>
          <a:ln/>
        </p:spPr>
        <p:txBody>
          <a:bodyPr/>
          <a:lstStyle/>
          <a:p>
            <a:pPr marL="0" indent="0" algn="ctr">
              <a:buFontTx/>
              <a:buNone/>
            </a:pPr>
            <a:r>
              <a:rPr lang="sl-SI" altLang="sl-SI"/>
              <a:t>Med bodočimi članicami v:</a:t>
            </a:r>
          </a:p>
          <a:p>
            <a:pPr marL="0" indent="0" algn="ctr">
              <a:buFontTx/>
              <a:buNone/>
            </a:pPr>
            <a:endParaRPr lang="sl-SI" altLang="sl-SI" sz="1200"/>
          </a:p>
          <a:p>
            <a:pPr marL="0" indent="0" algn="ctr"/>
            <a:r>
              <a:rPr lang="sl-SI" altLang="sl-SI"/>
              <a:t> </a:t>
            </a:r>
            <a:r>
              <a:rPr lang="sl-SI" altLang="sl-SI">
                <a:hlinkClick r:id="rId2" action="ppaction://hlinksldjump"/>
              </a:rPr>
              <a:t>številu prebivalstva</a:t>
            </a:r>
            <a:endParaRPr lang="sl-SI" altLang="sl-SI"/>
          </a:p>
          <a:p>
            <a:pPr marL="0" indent="0" algn="ctr"/>
            <a:r>
              <a:rPr lang="sl-SI" altLang="sl-SI"/>
              <a:t> </a:t>
            </a:r>
            <a:r>
              <a:rPr lang="sl-SI" altLang="sl-SI">
                <a:hlinkClick r:id="rId3" action="ppaction://hlinksldjump"/>
              </a:rPr>
              <a:t>površini držav</a:t>
            </a:r>
            <a:endParaRPr lang="sl-SI" altLang="sl-SI"/>
          </a:p>
        </p:txBody>
      </p:sp>
      <p:sp>
        <p:nvSpPr>
          <p:cNvPr id="65541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F237E1E-2C47-49E0-90B2-A2F3D199A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5543" name="AutoShape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03B5B84-4219-40FE-9634-03DA8E317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5544" name="AutoShape 8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774A16C1-52F4-4B98-994A-A77D8C672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utoUpdateAnimBg="0"/>
      <p:bldP spid="65540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6" name="Object 2">
            <a:extLst>
              <a:ext uri="{FF2B5EF4-FFF2-40B4-BE49-F238E27FC236}">
                <a16:creationId xmlns:a16="http://schemas.microsoft.com/office/drawing/2014/main" id="{672B4BD6-0CCE-4D10-9C04-C3A660DA18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71625" y="1984375"/>
          <a:ext cx="6572250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7" name="Grafikon" r:id="rId3" imgW="6572701" imgH="4315187" progId="MSGraph.Chart.8">
                  <p:embed followColorScheme="full"/>
                </p:oleObj>
              </mc:Choice>
              <mc:Fallback>
                <p:oleObj name="Grafikon" r:id="rId3" imgW="6572701" imgH="431518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1984375"/>
                        <a:ext cx="6572250" cy="431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9" name="Rectangle 5">
            <a:extLst>
              <a:ext uri="{FF2B5EF4-FFF2-40B4-BE49-F238E27FC236}">
                <a16:creationId xmlns:a16="http://schemas.microsoft.com/office/drawing/2014/main" id="{3D7D710E-933F-4AC9-8533-5987091D5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"/>
            <a:ext cx="7696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l-SI" altLang="sl-SI" sz="3600">
                <a:solidFill>
                  <a:schemeClr val="tx2"/>
                </a:solidFill>
              </a:rPr>
              <a:t>PRIMERJAVA PREBIVALSTVA MED BODOČIMI ČLANICAMI</a:t>
            </a:r>
            <a:endParaRPr lang="en-GB" altLang="sl-SI" sz="3600">
              <a:solidFill>
                <a:schemeClr val="tx2"/>
              </a:solidFill>
            </a:endParaRPr>
          </a:p>
        </p:txBody>
      </p:sp>
      <p:sp>
        <p:nvSpPr>
          <p:cNvPr id="67590" name="AutoShape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925CD53-B13A-4F4E-ADFB-C8DB60216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7592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BEBBE7E-5F8E-4154-B72D-E96EDDBF5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7593" name="AutoShape 9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852C075A-4F63-4D6A-8E99-05E8E799A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7586" grpId="0" bld="series"/>
      <p:bldP spid="67589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9268E6B3-C7C0-4D65-A750-213DB4F66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6629400" cy="1371600"/>
          </a:xfrm>
        </p:spPr>
        <p:txBody>
          <a:bodyPr/>
          <a:lstStyle/>
          <a:p>
            <a:r>
              <a:rPr lang="sl-SI" altLang="sl-SI" sz="3600"/>
              <a:t>PRIMERJAVA POVRŠINE MED BODOČIMI ČLANICAMI</a:t>
            </a:r>
            <a:endParaRPr lang="en-GB" altLang="sl-SI" sz="3600"/>
          </a:p>
        </p:txBody>
      </p:sp>
      <p:graphicFrame>
        <p:nvGraphicFramePr>
          <p:cNvPr id="68611" name="Object 3">
            <a:extLst>
              <a:ext uri="{FF2B5EF4-FFF2-40B4-BE49-F238E27FC236}">
                <a16:creationId xmlns:a16="http://schemas.microsoft.com/office/drawing/2014/main" id="{6ACB983D-C6B2-471D-8772-E3D8F272BE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87500" y="1857375"/>
          <a:ext cx="671512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0" name="Grafikon" r:id="rId3" imgW="6715351" imgH="4572362" progId="MSGraph.Chart.8">
                  <p:embed followColorScheme="full"/>
                </p:oleObj>
              </mc:Choice>
              <mc:Fallback>
                <p:oleObj name="Grafikon" r:id="rId3" imgW="6715351" imgH="4572362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1857375"/>
                        <a:ext cx="6715125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3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4A2D519-D601-49B9-A191-33BA001E7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8615" name="AutoShape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03BB178-F4E8-4AB0-9CCB-820960D77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8616" name="AutoShape 8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CDD8F93E-E862-4879-B2A5-97CE48737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  <p:bldOleChart spid="68611" grpId="0" bld="series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3A31EB11-9C7A-42DA-9E7C-E885EC858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1676400"/>
            <a:ext cx="6400800" cy="685800"/>
          </a:xfrm>
        </p:spPr>
        <p:txBody>
          <a:bodyPr/>
          <a:lstStyle/>
          <a:p>
            <a:pPr>
              <a:buFontTx/>
              <a:buChar char="•"/>
            </a:pPr>
            <a:r>
              <a:rPr lang="sl-SI" altLang="sl-SI" sz="3200"/>
              <a:t> Leta 2004 je bil vstop najobsežnejši:</a:t>
            </a:r>
            <a:endParaRPr lang="en-GB" altLang="sl-SI" sz="3200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B7B7422-D15F-4D16-970F-D34CBB986DB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438400"/>
            <a:ext cx="3505200" cy="3276600"/>
          </a:xfrm>
        </p:spPr>
        <p:txBody>
          <a:bodyPr/>
          <a:lstStyle/>
          <a:p>
            <a:pPr marL="190500" lvl="1" indent="0" algn="ctr"/>
            <a:endParaRPr lang="sl-SI" altLang="sl-SI"/>
          </a:p>
          <a:p>
            <a:pPr marL="190500" lvl="1" indent="0" algn="ctr"/>
            <a:r>
              <a:rPr lang="sl-SI" altLang="sl-SI"/>
              <a:t> </a:t>
            </a:r>
            <a:r>
              <a:rPr lang="sl-SI" altLang="sl-SI">
                <a:hlinkClick r:id="rId2" action="ppaction://hlinksldjump"/>
              </a:rPr>
              <a:t>MADŽARSKA</a:t>
            </a:r>
            <a:endParaRPr lang="sl-SI" altLang="sl-SI"/>
          </a:p>
          <a:p>
            <a:pPr marL="190500" lvl="1" indent="0" algn="ctr"/>
            <a:r>
              <a:rPr lang="sl-SI" altLang="sl-SI"/>
              <a:t> </a:t>
            </a:r>
            <a:r>
              <a:rPr lang="sl-SI" altLang="sl-SI">
                <a:hlinkClick r:id="rId3" action="ppaction://hlinksldjump"/>
              </a:rPr>
              <a:t>MALTA</a:t>
            </a:r>
            <a:endParaRPr lang="sl-SI" altLang="sl-SI"/>
          </a:p>
          <a:p>
            <a:pPr marL="190500" lvl="1" indent="0" algn="ctr"/>
            <a:r>
              <a:rPr lang="sl-SI" altLang="sl-SI"/>
              <a:t> </a:t>
            </a:r>
            <a:r>
              <a:rPr lang="sl-SI" altLang="sl-SI">
                <a:hlinkClick r:id="rId4" action="ppaction://hlinksldjump"/>
              </a:rPr>
              <a:t>POLJSKA</a:t>
            </a:r>
            <a:endParaRPr lang="sl-SI" altLang="sl-SI"/>
          </a:p>
          <a:p>
            <a:pPr marL="190500" lvl="1" indent="0" algn="ctr"/>
            <a:r>
              <a:rPr lang="sl-SI" altLang="sl-SI"/>
              <a:t> </a:t>
            </a:r>
            <a:r>
              <a:rPr lang="sl-SI" altLang="sl-SI">
                <a:hlinkClick r:id="rId5" action="ppaction://hlinksldjump"/>
              </a:rPr>
              <a:t>SLOVAŠKA</a:t>
            </a:r>
            <a:endParaRPr lang="sl-SI" altLang="sl-SI"/>
          </a:p>
          <a:p>
            <a:pPr marL="190500" lvl="1" indent="0" algn="ctr"/>
            <a:r>
              <a:rPr lang="sl-SI" altLang="sl-SI"/>
              <a:t> </a:t>
            </a:r>
            <a:r>
              <a:rPr lang="sl-SI" altLang="sl-SI">
                <a:hlinkClick r:id="rId6" action="ppaction://hlinksldjump"/>
              </a:rPr>
              <a:t>SLOVENIJA</a:t>
            </a:r>
            <a:endParaRPr lang="en-GB" altLang="sl-SI" sz="2400"/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70459865-30BA-46F5-950A-8C8156F96CB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438400"/>
            <a:ext cx="3276600" cy="3276600"/>
          </a:xfrm>
        </p:spPr>
        <p:txBody>
          <a:bodyPr/>
          <a:lstStyle/>
          <a:p>
            <a:pPr marL="190500" lvl="1" indent="3175" algn="ctr">
              <a:buFontTx/>
              <a:buNone/>
            </a:pPr>
            <a:endParaRPr lang="sl-SI" altLang="sl-SI"/>
          </a:p>
          <a:p>
            <a:pPr marL="190500" lvl="1" indent="3175" algn="ctr"/>
            <a:r>
              <a:rPr lang="sl-SI" altLang="sl-SI"/>
              <a:t> </a:t>
            </a:r>
            <a:r>
              <a:rPr lang="sl-SI" altLang="sl-SI">
                <a:hlinkClick r:id="rId7" action="ppaction://hlinksldjump"/>
              </a:rPr>
              <a:t>ČEŠKA</a:t>
            </a:r>
            <a:endParaRPr lang="sl-SI" altLang="sl-SI"/>
          </a:p>
          <a:p>
            <a:pPr marL="190500" lvl="1" indent="3175" algn="ctr"/>
            <a:r>
              <a:rPr lang="sl-SI" altLang="sl-SI"/>
              <a:t> </a:t>
            </a:r>
            <a:r>
              <a:rPr lang="sl-SI" altLang="sl-SI">
                <a:hlinkClick r:id="rId8" action="ppaction://hlinksldjump"/>
              </a:rPr>
              <a:t>ESTONIJA</a:t>
            </a:r>
            <a:endParaRPr lang="sl-SI" altLang="sl-SI"/>
          </a:p>
          <a:p>
            <a:pPr marL="190500" lvl="1" indent="3175" algn="ctr"/>
            <a:r>
              <a:rPr lang="sl-SI" altLang="sl-SI"/>
              <a:t> </a:t>
            </a:r>
            <a:r>
              <a:rPr lang="sl-SI" altLang="sl-SI">
                <a:hlinkClick r:id="rId9" action="ppaction://hlinksldjump"/>
              </a:rPr>
              <a:t>CIPER</a:t>
            </a:r>
            <a:endParaRPr lang="sl-SI" altLang="sl-SI"/>
          </a:p>
          <a:p>
            <a:pPr marL="190500" lvl="1" indent="3175" algn="ctr"/>
            <a:r>
              <a:rPr lang="sl-SI" altLang="sl-SI"/>
              <a:t> </a:t>
            </a:r>
            <a:r>
              <a:rPr lang="sl-SI" altLang="sl-SI">
                <a:hlinkClick r:id="rId10" action="ppaction://hlinksldjump"/>
              </a:rPr>
              <a:t>LITVA</a:t>
            </a:r>
            <a:endParaRPr lang="sl-SI" altLang="sl-SI"/>
          </a:p>
          <a:p>
            <a:pPr marL="190500" lvl="1" indent="3175" algn="ctr"/>
            <a:r>
              <a:rPr lang="sl-SI" altLang="sl-SI"/>
              <a:t> </a:t>
            </a:r>
            <a:r>
              <a:rPr lang="sl-SI" altLang="sl-SI">
                <a:hlinkClick r:id="rId11" action="ppaction://hlinksldjump"/>
              </a:rPr>
              <a:t>LATVIJA</a:t>
            </a:r>
            <a:endParaRPr lang="sl-SI" altLang="sl-SI"/>
          </a:p>
          <a:p>
            <a:pPr marL="0" indent="0"/>
            <a:endParaRPr lang="en-GB" altLang="sl-SI" sz="2800"/>
          </a:p>
        </p:txBody>
      </p:sp>
      <p:sp>
        <p:nvSpPr>
          <p:cNvPr id="54278" name="AutoShape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46AB428-3A58-4BDB-A836-7EBAC904C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l-SI" altLang="sl-SI"/>
          </a:p>
        </p:txBody>
      </p:sp>
      <p:sp>
        <p:nvSpPr>
          <p:cNvPr id="54280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97C7CE0-CE6F-416B-9A31-7D102850E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4281" name="AutoShape 9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60C179BA-CB91-499B-9DFA-76E279C80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4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5" grpId="0" build="p" autoUpdateAnimBg="0" advAuto="0"/>
      <p:bldP spid="54276" grpId="0" build="p" autoUpdateAnimBg="0" advAuto="0"/>
      <p:bldP spid="5427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>
            <a:extLst>
              <a:ext uri="{FF2B5EF4-FFF2-40B4-BE49-F238E27FC236}">
                <a16:creationId xmlns:a16="http://schemas.microsoft.com/office/drawing/2014/main" id="{731132E1-CA32-4E67-A323-3E630D6FA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DRŽAVE</a:t>
            </a:r>
            <a:endParaRPr lang="en-GB" altLang="sl-SI"/>
          </a:p>
        </p:txBody>
      </p:sp>
      <p:sp>
        <p:nvSpPr>
          <p:cNvPr id="57347" name="Rectangle 1027">
            <a:extLst>
              <a:ext uri="{FF2B5EF4-FFF2-40B4-BE49-F238E27FC236}">
                <a16:creationId xmlns:a16="http://schemas.microsoft.com/office/drawing/2014/main" id="{A1849E9E-99F9-4856-9556-DC6993A4D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2209800"/>
            <a:ext cx="6019800" cy="3200400"/>
          </a:xfrm>
        </p:spPr>
        <p:txBody>
          <a:bodyPr/>
          <a:lstStyle/>
          <a:p>
            <a:pPr marL="0" indent="0" algn="ctr"/>
            <a:r>
              <a:rPr lang="sl-SI" altLang="sl-SI"/>
              <a:t> Nekaj malega o vsaki državi:</a:t>
            </a:r>
            <a:endParaRPr lang="sl-SI" altLang="sl-SI" sz="1000"/>
          </a:p>
          <a:p>
            <a:pPr marL="0" indent="0" algn="ctr">
              <a:buFontTx/>
              <a:buNone/>
            </a:pPr>
            <a:endParaRPr lang="sl-SI" altLang="sl-SI" sz="1000"/>
          </a:p>
          <a:p>
            <a:pPr marL="190500" lvl="1" indent="0" algn="ctr"/>
            <a:r>
              <a:rPr lang="sl-SI" altLang="sl-SI"/>
              <a:t> glavno mesto</a:t>
            </a:r>
          </a:p>
          <a:p>
            <a:pPr marL="190500" lvl="1" indent="0" algn="ctr"/>
            <a:r>
              <a:rPr lang="sl-SI" altLang="sl-SI"/>
              <a:t> valuta</a:t>
            </a:r>
          </a:p>
          <a:p>
            <a:pPr marL="190500" lvl="1" indent="0" algn="ctr"/>
            <a:r>
              <a:rPr lang="sl-SI" altLang="sl-SI"/>
              <a:t> površina</a:t>
            </a:r>
          </a:p>
          <a:p>
            <a:pPr marL="190500" lvl="1" indent="0" algn="ctr"/>
            <a:r>
              <a:rPr lang="sl-SI" altLang="sl-SI"/>
              <a:t> prebivalstvo</a:t>
            </a:r>
            <a:endParaRPr lang="en-GB" altLang="sl-SI"/>
          </a:p>
        </p:txBody>
      </p:sp>
      <p:sp>
        <p:nvSpPr>
          <p:cNvPr id="57349" name="AutoShape 102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8DD9C58-485C-46AF-8CB5-88D1EBBC7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7351" name="AutoShape 103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D5BBB184-04BD-4B92-8034-C135248EA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7352" name="AutoShape 103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AFEE62B3-47C9-4C7D-B7FD-F8AA17669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3E2ADBE-31A8-4AE9-AC2A-065EE44A4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AVSTRIJA</a:t>
            </a:r>
            <a:endParaRPr lang="en-GB" altLang="sl-SI"/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7605548F-E186-4A2E-8839-32BCF3756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0" y="4343400"/>
            <a:ext cx="4191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DUNAJ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EVRO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8.1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83. 858 KM</a:t>
            </a:r>
            <a:r>
              <a:rPr lang="en-GB" altLang="sl-SI"/>
              <a:t>²</a:t>
            </a:r>
          </a:p>
        </p:txBody>
      </p:sp>
      <p:pic>
        <p:nvPicPr>
          <p:cNvPr id="3079" name="Picture 7" descr="avstrija">
            <a:extLst>
              <a:ext uri="{FF2B5EF4-FFF2-40B4-BE49-F238E27FC236}">
                <a16:creationId xmlns:a16="http://schemas.microsoft.com/office/drawing/2014/main" id="{B7506A90-7ADD-4B51-9A7B-88272884D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44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AutoShape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7510327-2EF5-4703-8F3B-3EDF842F6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083" name="AutoShape 1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F98BD7E-EABB-4802-9E35-668A54D2F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084" name="AutoShape 1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43FC931-3603-4DD6-BBD7-3A8C9D648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8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>
            <a:extLst>
              <a:ext uri="{FF2B5EF4-FFF2-40B4-BE49-F238E27FC236}">
                <a16:creationId xmlns:a16="http://schemas.microsoft.com/office/drawing/2014/main" id="{746CBD09-DD40-4F47-A093-6203D6CF6A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BELGIJA</a:t>
            </a:r>
            <a:endParaRPr lang="en-GB" altLang="sl-SI"/>
          </a:p>
        </p:txBody>
      </p:sp>
      <p:sp>
        <p:nvSpPr>
          <p:cNvPr id="7173" name="Text Box 2053">
            <a:extLst>
              <a:ext uri="{FF2B5EF4-FFF2-40B4-BE49-F238E27FC236}">
                <a16:creationId xmlns:a16="http://schemas.microsoft.com/office/drawing/2014/main" id="{E2C6E2B5-1D12-405A-B173-4B7A84DB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419600"/>
            <a:ext cx="4267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BRUSELJ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EVRO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10,2 MILIJONA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</a:t>
            </a:r>
            <a:r>
              <a:rPr lang="en-GB" altLang="sl-SI"/>
              <a:t>30 158 </a:t>
            </a:r>
            <a:r>
              <a:rPr lang="sl-SI" altLang="sl-SI"/>
              <a:t>KM</a:t>
            </a:r>
            <a:r>
              <a:rPr lang="en-GB" altLang="sl-SI"/>
              <a:t>²</a:t>
            </a:r>
          </a:p>
        </p:txBody>
      </p:sp>
      <p:pic>
        <p:nvPicPr>
          <p:cNvPr id="7174" name="Picture 2054" descr="belgija">
            <a:extLst>
              <a:ext uri="{FF2B5EF4-FFF2-40B4-BE49-F238E27FC236}">
                <a16:creationId xmlns:a16="http://schemas.microsoft.com/office/drawing/2014/main" id="{404F7A21-5962-483C-8A3E-46A212140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6" name="AutoShape 20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9173306-F129-4CE6-B9C1-98E1CCCDB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7178" name="AutoShape 205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39EB112-D357-443D-9AB0-002D5D6A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7179" name="AutoShape 205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3DB1CFF-F494-401B-B9C1-E78CE8DD7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3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1BD1A3B-F222-457E-A833-7184B8EFE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CIPER</a:t>
            </a:r>
            <a:endParaRPr lang="en-GB" altLang="sl-SI"/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5467FA0E-61D8-4ED8-BD07-432CD8D4E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950" y="4419600"/>
            <a:ext cx="40005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glavno mesto: NIKOZIJA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valuta: CIPERSKI FUNT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prebivalstvo: 800.000</a:t>
            </a:r>
          </a:p>
          <a:p>
            <a:pPr algn="ctr"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sl-SI" altLang="sl-SI"/>
              <a:t> površina: </a:t>
            </a:r>
            <a:r>
              <a:rPr lang="en-GB" altLang="sl-SI">
                <a:cs typeface="Arial" panose="020B0604020202020204" pitchFamily="34" charset="0"/>
              </a:rPr>
              <a:t>9 000 </a:t>
            </a:r>
            <a:r>
              <a:rPr lang="sl-SI" altLang="sl-SI"/>
              <a:t>KM</a:t>
            </a:r>
            <a:r>
              <a:rPr lang="en-GB" altLang="sl-SI">
                <a:cs typeface="Arial" panose="020B0604020202020204" pitchFamily="34" charset="0"/>
              </a:rPr>
              <a:t>²</a:t>
            </a:r>
            <a:endParaRPr lang="en-GB" altLang="sl-SI"/>
          </a:p>
        </p:txBody>
      </p:sp>
      <p:pic>
        <p:nvPicPr>
          <p:cNvPr id="1029" name="Picture 5" descr="ciper">
            <a:extLst>
              <a:ext uri="{FF2B5EF4-FFF2-40B4-BE49-F238E27FC236}">
                <a16:creationId xmlns:a16="http://schemas.microsoft.com/office/drawing/2014/main" id="{64192912-2790-45E6-85FD-30AA8E1D9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2004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8C79EB7-37E3-48D8-B6D4-AE997E563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096000"/>
            <a:ext cx="457200" cy="381000"/>
          </a:xfrm>
          <a:prstGeom prst="actionButtonForwardNex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033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21EA38CC-1D94-41FF-AB21-9D17B4BA1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457200" cy="381000"/>
          </a:xfrm>
          <a:prstGeom prst="actionButtonBackPreviou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034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60AF0B1-6BBB-4A4D-8060-369E1FCB4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096000"/>
            <a:ext cx="533400" cy="381000"/>
          </a:xfrm>
          <a:prstGeom prst="actionButtonHome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 advAuto="0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0</TotalTime>
  <Words>860</Words>
  <Application>Microsoft Office PowerPoint</Application>
  <PresentationFormat>On-screen Show (4:3)</PresentationFormat>
  <Paragraphs>223</Paragraphs>
  <Slides>49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Times New Roman</vt:lpstr>
      <vt:lpstr>Wingdings</vt:lpstr>
      <vt:lpstr>Notebook</vt:lpstr>
      <vt:lpstr>Grafikon</vt:lpstr>
      <vt:lpstr>EVROPSKA UNIJA</vt:lpstr>
      <vt:lpstr>VSTOP</vt:lpstr>
      <vt:lpstr>PowerPoint Presentation</vt:lpstr>
      <vt:lpstr>PowerPoint Presentation</vt:lpstr>
      <vt:lpstr> Leta 2004 je bil vstop najobsežnejši:</vt:lpstr>
      <vt:lpstr>DRŽAVE</vt:lpstr>
      <vt:lpstr>AVSTRIJA</vt:lpstr>
      <vt:lpstr>BELGIJA</vt:lpstr>
      <vt:lpstr>CIPER</vt:lpstr>
      <vt:lpstr>ČEŠKA</vt:lpstr>
      <vt:lpstr>DANSKA</vt:lpstr>
      <vt:lpstr>ESTONIJA</vt:lpstr>
      <vt:lpstr>FINSKA</vt:lpstr>
      <vt:lpstr>FRANCIJA</vt:lpstr>
      <vt:lpstr>GRČIJA</vt:lpstr>
      <vt:lpstr>IRSKA</vt:lpstr>
      <vt:lpstr>ITALIJA</vt:lpstr>
      <vt:lpstr>LATVIJA</vt:lpstr>
      <vt:lpstr>LITVA</vt:lpstr>
      <vt:lpstr>LUXEMBURG</vt:lpstr>
      <vt:lpstr>MADŽARSKA</vt:lpstr>
      <vt:lpstr>MALTA</vt:lpstr>
      <vt:lpstr>NEMČIJA</vt:lpstr>
      <vt:lpstr>NIZOZEMSKA</vt:lpstr>
      <vt:lpstr>POLJSKA</vt:lpstr>
      <vt:lpstr>PORTUGALSKA</vt:lpstr>
      <vt:lpstr>SLOVAŠKA</vt:lpstr>
      <vt:lpstr>SLOVENIJA</vt:lpstr>
      <vt:lpstr>ŠPANIJA</vt:lpstr>
      <vt:lpstr>ŠVEDSKA</vt:lpstr>
      <vt:lpstr>VELIKA BRITANIJA</vt:lpstr>
      <vt:lpstr>PRIMERJAVE</vt:lpstr>
      <vt:lpstr>PRIMERJAVA PREBIVALCEV V DRŽAVAH JUŽNE EVROPE</vt:lpstr>
      <vt:lpstr>PRIMERJAVA PREBIVALCEV V DRŽAVAH SEVERNE EVROPE</vt:lpstr>
      <vt:lpstr>PRIMERJAVA PREBIVALCEV V DRŽAVAH SREDNJE EVROPE</vt:lpstr>
      <vt:lpstr>PRIMERJAVA PREBIVALCEV V DRŽAVAH ZAHODNE EVROPE</vt:lpstr>
      <vt:lpstr>PRIMERJAVE</vt:lpstr>
      <vt:lpstr>PRIMERJAVA POVRŠINE V DRŽAVAH JUŽNE EVROPE</vt:lpstr>
      <vt:lpstr>PRIMERJAVA POVRŠINE V DRŽAVAH SEVERNE EVROPE</vt:lpstr>
      <vt:lpstr>PRIMERJAVA POVRŠINE V DRŽAVAH SREDNJE EVROPE</vt:lpstr>
      <vt:lpstr>PRIMERJAVA POVRŠINE V DRŽAVAH ZAHODNE EVROPE</vt:lpstr>
      <vt:lpstr>POGAJANJA</vt:lpstr>
      <vt:lpstr>BOLGARIJA</vt:lpstr>
      <vt:lpstr>ROMUNIJA</vt:lpstr>
      <vt:lpstr>HRVAŠKA</vt:lpstr>
      <vt:lpstr>TURČIJA</vt:lpstr>
      <vt:lpstr>PRIMERJAVE</vt:lpstr>
      <vt:lpstr>PowerPoint Presentation</vt:lpstr>
      <vt:lpstr>PRIMERJAVA POVRŠINE MED BODOČIMI ČLANICAMI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2019-05-31T08:39:34Z</dcterms:created>
  <dcterms:modified xsi:type="dcterms:W3CDTF">2019-05-31T08:39:35Z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