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0" r:id="rId3"/>
    <p:sldId id="265" r:id="rId4"/>
    <p:sldId id="257" r:id="rId5"/>
    <p:sldId id="261" r:id="rId6"/>
    <p:sldId id="266" r:id="rId7"/>
    <p:sldId id="259" r:id="rId8"/>
    <p:sldId id="269" r:id="rId9"/>
    <p:sldId id="262" r:id="rId10"/>
    <p:sldId id="267" r:id="rId11"/>
    <p:sldId id="268" r:id="rId12"/>
    <p:sldId id="264" r:id="rId13"/>
    <p:sldId id="258" r:id="rId14"/>
    <p:sldId id="271" r:id="rId1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9900"/>
    <a:srgbClr val="FFFF00"/>
    <a:srgbClr val="FFCC00"/>
    <a:srgbClr val="A8170C"/>
    <a:srgbClr val="0033CC"/>
    <a:srgbClr val="33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5C6FB-F3DE-4BF4-BC84-8EEE5705916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C586F5EE-B89E-4D1B-84EA-95EC105D0B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534A750A-CD1A-4B25-8CC9-06BB8739648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15AF29E-9855-4F76-870E-D61478345D2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D6FFF59-0347-48CD-B6FB-8E2CA933385F}"/>
              </a:ext>
            </a:extLst>
          </p:cNvPr>
          <p:cNvSpPr>
            <a:spLocks noGrp="1"/>
          </p:cNvSpPr>
          <p:nvPr>
            <p:ph type="sldNum" sz="quarter" idx="12"/>
          </p:nvPr>
        </p:nvSpPr>
        <p:spPr/>
        <p:txBody>
          <a:bodyPr/>
          <a:lstStyle>
            <a:lvl1pPr>
              <a:defRPr/>
            </a:lvl1pPr>
          </a:lstStyle>
          <a:p>
            <a:fld id="{E83116BC-C714-4B5D-A489-55241F3E7F5C}" type="slidenum">
              <a:rPr lang="sl-SI" altLang="sl-SI"/>
              <a:pPr/>
              <a:t>‹#›</a:t>
            </a:fld>
            <a:endParaRPr lang="sl-SI" altLang="sl-SI"/>
          </a:p>
        </p:txBody>
      </p:sp>
    </p:spTree>
    <p:extLst>
      <p:ext uri="{BB962C8B-B14F-4D97-AF65-F5344CB8AC3E}">
        <p14:creationId xmlns:p14="http://schemas.microsoft.com/office/powerpoint/2010/main" val="222835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1A32-3CB1-44B4-843C-0FB95452932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D1A8304-77E9-47FB-92F1-E3C540ED7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C82F1EA-798B-4B6B-A54B-7A07CADB3F3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87924C7-F9EC-4E05-B6CC-BE3E8C03581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6D35A09-3C4F-4E3E-926E-D402BFA90190}"/>
              </a:ext>
            </a:extLst>
          </p:cNvPr>
          <p:cNvSpPr>
            <a:spLocks noGrp="1"/>
          </p:cNvSpPr>
          <p:nvPr>
            <p:ph type="sldNum" sz="quarter" idx="12"/>
          </p:nvPr>
        </p:nvSpPr>
        <p:spPr/>
        <p:txBody>
          <a:bodyPr/>
          <a:lstStyle>
            <a:lvl1pPr>
              <a:defRPr/>
            </a:lvl1pPr>
          </a:lstStyle>
          <a:p>
            <a:fld id="{E85B2606-4B2C-4C75-96B3-F9C1C89049AE}" type="slidenum">
              <a:rPr lang="sl-SI" altLang="sl-SI"/>
              <a:pPr/>
              <a:t>‹#›</a:t>
            </a:fld>
            <a:endParaRPr lang="sl-SI" altLang="sl-SI"/>
          </a:p>
        </p:txBody>
      </p:sp>
    </p:spTree>
    <p:extLst>
      <p:ext uri="{BB962C8B-B14F-4D97-AF65-F5344CB8AC3E}">
        <p14:creationId xmlns:p14="http://schemas.microsoft.com/office/powerpoint/2010/main" val="384392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3E7DE0-E7C7-40AC-8A03-3659FC6C694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59CD2C0-5B95-4334-9A38-FBAF4C1E2D9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4A263FB-B02B-4140-AB99-1752FE5288A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D906EED-BB17-4134-A32D-3DD9CD546A4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AFF3029-9E36-46C8-BA9F-6D4C38DB2BD7}"/>
              </a:ext>
            </a:extLst>
          </p:cNvPr>
          <p:cNvSpPr>
            <a:spLocks noGrp="1"/>
          </p:cNvSpPr>
          <p:nvPr>
            <p:ph type="sldNum" sz="quarter" idx="12"/>
          </p:nvPr>
        </p:nvSpPr>
        <p:spPr/>
        <p:txBody>
          <a:bodyPr/>
          <a:lstStyle>
            <a:lvl1pPr>
              <a:defRPr/>
            </a:lvl1pPr>
          </a:lstStyle>
          <a:p>
            <a:fld id="{F27D8C9F-81A2-44AF-88D2-298FE9D2161E}" type="slidenum">
              <a:rPr lang="sl-SI" altLang="sl-SI"/>
              <a:pPr/>
              <a:t>‹#›</a:t>
            </a:fld>
            <a:endParaRPr lang="sl-SI" altLang="sl-SI"/>
          </a:p>
        </p:txBody>
      </p:sp>
    </p:spTree>
    <p:extLst>
      <p:ext uri="{BB962C8B-B14F-4D97-AF65-F5344CB8AC3E}">
        <p14:creationId xmlns:p14="http://schemas.microsoft.com/office/powerpoint/2010/main" val="1696392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0DBF-6EBD-44D4-97FD-0150492EE10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5945757-5C60-46C6-B151-4C6C66FE78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05F07F-81BA-400B-87FD-069DA231BE3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E7F3C5D-270F-4EFC-95DD-7D4546C666B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14F025A-5187-43F6-BC98-80D7FC85BBD3}"/>
              </a:ext>
            </a:extLst>
          </p:cNvPr>
          <p:cNvSpPr>
            <a:spLocks noGrp="1"/>
          </p:cNvSpPr>
          <p:nvPr>
            <p:ph type="sldNum" sz="quarter" idx="12"/>
          </p:nvPr>
        </p:nvSpPr>
        <p:spPr/>
        <p:txBody>
          <a:bodyPr/>
          <a:lstStyle>
            <a:lvl1pPr>
              <a:defRPr/>
            </a:lvl1pPr>
          </a:lstStyle>
          <a:p>
            <a:fld id="{F852F969-7284-44D6-A228-088E6B7A8708}" type="slidenum">
              <a:rPr lang="sl-SI" altLang="sl-SI"/>
              <a:pPr/>
              <a:t>‹#›</a:t>
            </a:fld>
            <a:endParaRPr lang="sl-SI" altLang="sl-SI"/>
          </a:p>
        </p:txBody>
      </p:sp>
    </p:spTree>
    <p:extLst>
      <p:ext uri="{BB962C8B-B14F-4D97-AF65-F5344CB8AC3E}">
        <p14:creationId xmlns:p14="http://schemas.microsoft.com/office/powerpoint/2010/main" val="206494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D141-CAC7-4C23-AC69-CE8867B27DF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D1AE8D6-2B0E-4B84-A097-9EA6BF1383D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FB3E074-B2BE-41E5-AF68-9DB9EA93D0F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8381760-D607-45E1-8D5C-D6C023AA5CA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2F2FA6A-9718-4BD3-BC74-8E6CFD5BD16A}"/>
              </a:ext>
            </a:extLst>
          </p:cNvPr>
          <p:cNvSpPr>
            <a:spLocks noGrp="1"/>
          </p:cNvSpPr>
          <p:nvPr>
            <p:ph type="sldNum" sz="quarter" idx="12"/>
          </p:nvPr>
        </p:nvSpPr>
        <p:spPr/>
        <p:txBody>
          <a:bodyPr/>
          <a:lstStyle>
            <a:lvl1pPr>
              <a:defRPr/>
            </a:lvl1pPr>
          </a:lstStyle>
          <a:p>
            <a:fld id="{A1D2175C-05F8-4D0F-813E-A3953C90A84F}" type="slidenum">
              <a:rPr lang="sl-SI" altLang="sl-SI"/>
              <a:pPr/>
              <a:t>‹#›</a:t>
            </a:fld>
            <a:endParaRPr lang="sl-SI" altLang="sl-SI"/>
          </a:p>
        </p:txBody>
      </p:sp>
    </p:spTree>
    <p:extLst>
      <p:ext uri="{BB962C8B-B14F-4D97-AF65-F5344CB8AC3E}">
        <p14:creationId xmlns:p14="http://schemas.microsoft.com/office/powerpoint/2010/main" val="7298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9467-3397-4CB7-A469-45BEA291876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473AB4F-4D78-462F-96B4-F61BB9AAC49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94AADC9-728B-4323-8082-A0CD9FADAB6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7888CFB-3672-4CFA-BC8F-089C73D9E78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7FCCA70-F09F-4096-B89F-F68A87AD229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91CC5E8-513E-4221-84DB-1F0FDCEFCF7F}"/>
              </a:ext>
            </a:extLst>
          </p:cNvPr>
          <p:cNvSpPr>
            <a:spLocks noGrp="1"/>
          </p:cNvSpPr>
          <p:nvPr>
            <p:ph type="sldNum" sz="quarter" idx="12"/>
          </p:nvPr>
        </p:nvSpPr>
        <p:spPr/>
        <p:txBody>
          <a:bodyPr/>
          <a:lstStyle>
            <a:lvl1pPr>
              <a:defRPr/>
            </a:lvl1pPr>
          </a:lstStyle>
          <a:p>
            <a:fld id="{B656A0A6-1078-45AF-969D-8B2B6D92B438}" type="slidenum">
              <a:rPr lang="sl-SI" altLang="sl-SI"/>
              <a:pPr/>
              <a:t>‹#›</a:t>
            </a:fld>
            <a:endParaRPr lang="sl-SI" altLang="sl-SI"/>
          </a:p>
        </p:txBody>
      </p:sp>
    </p:spTree>
    <p:extLst>
      <p:ext uri="{BB962C8B-B14F-4D97-AF65-F5344CB8AC3E}">
        <p14:creationId xmlns:p14="http://schemas.microsoft.com/office/powerpoint/2010/main" val="322738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D63B-A742-47B2-8AFE-2FDD96A96F2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D22965A-8FF8-46B0-A9C9-BFF8773542A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43E33B-70A3-4AE5-A994-4211237E6E7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BE0FB21-4058-42B1-ACDD-01FDED6A371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7BF7F5-5D86-4016-952D-0852588FD9E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BBCE552-5E7A-4A3F-9D8C-18BF4B76353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732304A-C068-467F-B0E4-09683C35D30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380F4929-826B-48CD-AF64-F406B46018BF}"/>
              </a:ext>
            </a:extLst>
          </p:cNvPr>
          <p:cNvSpPr>
            <a:spLocks noGrp="1"/>
          </p:cNvSpPr>
          <p:nvPr>
            <p:ph type="sldNum" sz="quarter" idx="12"/>
          </p:nvPr>
        </p:nvSpPr>
        <p:spPr/>
        <p:txBody>
          <a:bodyPr/>
          <a:lstStyle>
            <a:lvl1pPr>
              <a:defRPr/>
            </a:lvl1pPr>
          </a:lstStyle>
          <a:p>
            <a:fld id="{631EEDD7-9EF6-4FC6-B942-985FDCEBD517}" type="slidenum">
              <a:rPr lang="sl-SI" altLang="sl-SI"/>
              <a:pPr/>
              <a:t>‹#›</a:t>
            </a:fld>
            <a:endParaRPr lang="sl-SI" altLang="sl-SI"/>
          </a:p>
        </p:txBody>
      </p:sp>
    </p:spTree>
    <p:extLst>
      <p:ext uri="{BB962C8B-B14F-4D97-AF65-F5344CB8AC3E}">
        <p14:creationId xmlns:p14="http://schemas.microsoft.com/office/powerpoint/2010/main" val="418548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4F4C-8E9A-4E85-A489-861C9FF72523}"/>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F014CD5-8B1D-4633-A311-1FE967FD6E2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9859567-0EF8-4674-8576-8EF0481FACF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203D0CD-92E7-486E-8F3E-92ADC030E163}"/>
              </a:ext>
            </a:extLst>
          </p:cNvPr>
          <p:cNvSpPr>
            <a:spLocks noGrp="1"/>
          </p:cNvSpPr>
          <p:nvPr>
            <p:ph type="sldNum" sz="quarter" idx="12"/>
          </p:nvPr>
        </p:nvSpPr>
        <p:spPr/>
        <p:txBody>
          <a:bodyPr/>
          <a:lstStyle>
            <a:lvl1pPr>
              <a:defRPr/>
            </a:lvl1pPr>
          </a:lstStyle>
          <a:p>
            <a:fld id="{71A0C897-0502-48F1-9592-E818ECA1346D}" type="slidenum">
              <a:rPr lang="sl-SI" altLang="sl-SI"/>
              <a:pPr/>
              <a:t>‹#›</a:t>
            </a:fld>
            <a:endParaRPr lang="sl-SI" altLang="sl-SI"/>
          </a:p>
        </p:txBody>
      </p:sp>
    </p:spTree>
    <p:extLst>
      <p:ext uri="{BB962C8B-B14F-4D97-AF65-F5344CB8AC3E}">
        <p14:creationId xmlns:p14="http://schemas.microsoft.com/office/powerpoint/2010/main" val="224243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172380-9968-4A38-94E8-F363CE57317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8749F58-2A28-4A4C-B08F-EA7CC4F466AA}"/>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CE0AD2E-19E9-44F9-90FC-D18F6853EF0F}"/>
              </a:ext>
            </a:extLst>
          </p:cNvPr>
          <p:cNvSpPr>
            <a:spLocks noGrp="1"/>
          </p:cNvSpPr>
          <p:nvPr>
            <p:ph type="sldNum" sz="quarter" idx="12"/>
          </p:nvPr>
        </p:nvSpPr>
        <p:spPr/>
        <p:txBody>
          <a:bodyPr/>
          <a:lstStyle>
            <a:lvl1pPr>
              <a:defRPr/>
            </a:lvl1pPr>
          </a:lstStyle>
          <a:p>
            <a:fld id="{34710A58-CC5C-450F-A845-A70AC7CBFD37}" type="slidenum">
              <a:rPr lang="sl-SI" altLang="sl-SI"/>
              <a:pPr/>
              <a:t>‹#›</a:t>
            </a:fld>
            <a:endParaRPr lang="sl-SI" altLang="sl-SI"/>
          </a:p>
        </p:txBody>
      </p:sp>
    </p:spTree>
    <p:extLst>
      <p:ext uri="{BB962C8B-B14F-4D97-AF65-F5344CB8AC3E}">
        <p14:creationId xmlns:p14="http://schemas.microsoft.com/office/powerpoint/2010/main" val="351506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08AAB-38A4-4365-BF0A-2B130FAD136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13A48A9-C203-40F9-8696-7001B1E32C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2535515-376A-44C2-8DC2-50FB72A78A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DCBF14-B251-459D-BDC4-A8B6274367A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B6E0182-63F0-4BC0-BDBF-622E4AC723D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795999E-12AD-47F7-805D-2A86168AD363}"/>
              </a:ext>
            </a:extLst>
          </p:cNvPr>
          <p:cNvSpPr>
            <a:spLocks noGrp="1"/>
          </p:cNvSpPr>
          <p:nvPr>
            <p:ph type="sldNum" sz="quarter" idx="12"/>
          </p:nvPr>
        </p:nvSpPr>
        <p:spPr/>
        <p:txBody>
          <a:bodyPr/>
          <a:lstStyle>
            <a:lvl1pPr>
              <a:defRPr/>
            </a:lvl1pPr>
          </a:lstStyle>
          <a:p>
            <a:fld id="{B98961DA-3075-49F2-848C-EF2C32EFBC0B}" type="slidenum">
              <a:rPr lang="sl-SI" altLang="sl-SI"/>
              <a:pPr/>
              <a:t>‹#›</a:t>
            </a:fld>
            <a:endParaRPr lang="sl-SI" altLang="sl-SI"/>
          </a:p>
        </p:txBody>
      </p:sp>
    </p:spTree>
    <p:extLst>
      <p:ext uri="{BB962C8B-B14F-4D97-AF65-F5344CB8AC3E}">
        <p14:creationId xmlns:p14="http://schemas.microsoft.com/office/powerpoint/2010/main" val="393946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989B-964D-48C1-B0B1-8F4A8C2F139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4D25EBB-C1DA-4E94-B423-6F06FE788B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DE3DA4F-F3E3-4C96-A7F0-CB59A3C861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4F458-69B0-4271-A8BB-52F209176FA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3F6CA5E-7679-4149-8D03-ABF399BC73D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BB3D105-853A-4337-85ED-2B84478BFB78}"/>
              </a:ext>
            </a:extLst>
          </p:cNvPr>
          <p:cNvSpPr>
            <a:spLocks noGrp="1"/>
          </p:cNvSpPr>
          <p:nvPr>
            <p:ph type="sldNum" sz="quarter" idx="12"/>
          </p:nvPr>
        </p:nvSpPr>
        <p:spPr/>
        <p:txBody>
          <a:bodyPr/>
          <a:lstStyle>
            <a:lvl1pPr>
              <a:defRPr/>
            </a:lvl1pPr>
          </a:lstStyle>
          <a:p>
            <a:fld id="{26AA0715-9563-4D71-91E3-DF71F940CC8D}" type="slidenum">
              <a:rPr lang="sl-SI" altLang="sl-SI"/>
              <a:pPr/>
              <a:t>‹#›</a:t>
            </a:fld>
            <a:endParaRPr lang="sl-SI" altLang="sl-SI"/>
          </a:p>
        </p:txBody>
      </p:sp>
    </p:spTree>
    <p:extLst>
      <p:ext uri="{BB962C8B-B14F-4D97-AF65-F5344CB8AC3E}">
        <p14:creationId xmlns:p14="http://schemas.microsoft.com/office/powerpoint/2010/main" val="219288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492E20E-56F8-4F34-8191-189C3E265D5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10E236B9-5F70-4822-A7E7-931BCB0A24A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EFC2FB72-BC98-439F-8153-FC49E3411A1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50877A80-EF77-4425-B633-A2EC649567F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F00207CD-9BDC-4C0A-B812-ED743605513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CE85D37-77A5-49CF-AEAD-38D158A237E8}"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l.wikipedia.org/wiki/%C4%8Ce%C5%A1ka_krona"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75D9849-2808-45DC-9733-B03F538B69DC}"/>
              </a:ext>
            </a:extLst>
          </p:cNvPr>
          <p:cNvSpPr>
            <a:spLocks noGrp="1" noChangeArrowheads="1"/>
          </p:cNvSpPr>
          <p:nvPr>
            <p:ph type="ctrTitle"/>
          </p:nvPr>
        </p:nvSpPr>
        <p:spPr>
          <a:xfrm>
            <a:off x="2411413" y="3860800"/>
            <a:ext cx="7772400" cy="2838450"/>
          </a:xfrm>
        </p:spPr>
        <p:txBody>
          <a:bodyPr anchor="ctr"/>
          <a:lstStyle/>
          <a:p>
            <a:r>
              <a:rPr lang="sl-SI" altLang="sl-SI" b="1">
                <a:solidFill>
                  <a:srgbClr val="3366FF"/>
                </a:solidFill>
                <a:latin typeface="Century Gothic" panose="020B0502020202020204" pitchFamily="34" charset="0"/>
              </a:rPr>
              <a:t>vropska</a:t>
            </a:r>
            <a:br>
              <a:rPr lang="sl-SI" altLang="sl-SI" b="1">
                <a:solidFill>
                  <a:srgbClr val="3366FF"/>
                </a:solidFill>
                <a:latin typeface="Century Gothic" panose="020B0502020202020204" pitchFamily="34" charset="0"/>
              </a:rPr>
            </a:br>
            <a:r>
              <a:rPr lang="sl-SI" altLang="sl-SI" b="1">
                <a:solidFill>
                  <a:srgbClr val="3366FF"/>
                </a:solidFill>
                <a:latin typeface="Century Gothic" panose="020B0502020202020204" pitchFamily="34" charset="0"/>
              </a:rPr>
              <a:t>unija</a:t>
            </a:r>
          </a:p>
        </p:txBody>
      </p:sp>
      <p:sp>
        <p:nvSpPr>
          <p:cNvPr id="2051" name="Rectangle 3">
            <a:extLst>
              <a:ext uri="{FF2B5EF4-FFF2-40B4-BE49-F238E27FC236}">
                <a16:creationId xmlns:a16="http://schemas.microsoft.com/office/drawing/2014/main" id="{82561311-7567-4924-A3AC-D082256C055C}"/>
              </a:ext>
            </a:extLst>
          </p:cNvPr>
          <p:cNvSpPr>
            <a:spLocks noGrp="1" noChangeArrowheads="1"/>
          </p:cNvSpPr>
          <p:nvPr>
            <p:ph type="subTitle" idx="1"/>
          </p:nvPr>
        </p:nvSpPr>
        <p:spPr>
          <a:xfrm>
            <a:off x="3563938" y="1052513"/>
            <a:ext cx="6400800" cy="936625"/>
          </a:xfrm>
        </p:spPr>
        <p:txBody>
          <a:bodyPr/>
          <a:lstStyle/>
          <a:p>
            <a:endParaRPr lang="sl-SI" altLang="sl-SI" sz="3200" dirty="0">
              <a:solidFill>
                <a:srgbClr val="FFFF00"/>
              </a:solidFill>
              <a:latin typeface="Century Gothic" panose="020B0502020202020204" pitchFamily="34" charset="0"/>
            </a:endParaRPr>
          </a:p>
          <a:p>
            <a:endParaRPr lang="sl-SI" altLang="sl-SI" sz="3200" dirty="0">
              <a:solidFill>
                <a:srgbClr val="FFFF00"/>
              </a:solidFill>
              <a:latin typeface="Century Gothic" panose="020B0502020202020204" pitchFamily="34" charset="0"/>
            </a:endParaRPr>
          </a:p>
          <a:p>
            <a:r>
              <a:rPr lang="sl-SI" altLang="sl-SI" sz="3200" dirty="0">
                <a:solidFill>
                  <a:srgbClr val="FFFF00"/>
                </a:solidFill>
                <a:latin typeface="Century Gothic" panose="020B0502020202020204" pitchFamily="34" charset="0"/>
              </a:rPr>
              <a:t>Srednja ekonomska šola</a:t>
            </a:r>
          </a:p>
          <a:p>
            <a:r>
              <a:rPr lang="sl-SI" altLang="sl-SI" sz="3200" dirty="0">
                <a:solidFill>
                  <a:srgbClr val="FFFF00"/>
                </a:solidFill>
                <a:latin typeface="Century Gothic" panose="020B0502020202020204" pitchFamily="34" charset="0"/>
              </a:rPr>
              <a:t>Vodnikova ul. 10</a:t>
            </a:r>
          </a:p>
          <a:p>
            <a:r>
              <a:rPr lang="sl-SI" altLang="sl-SI" sz="3200" dirty="0">
                <a:solidFill>
                  <a:srgbClr val="FFFF00"/>
                </a:solidFill>
                <a:latin typeface="Century Gothic" panose="020B0502020202020204" pitchFamily="34" charset="0"/>
              </a:rPr>
              <a:t>Celje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05AB691-F76B-4015-ADCB-7292BAB43771}"/>
              </a:ext>
            </a:extLst>
          </p:cNvPr>
          <p:cNvSpPr>
            <a:spLocks noGrp="1" noChangeArrowheads="1"/>
          </p:cNvSpPr>
          <p:nvPr>
            <p:ph type="title"/>
          </p:nvPr>
        </p:nvSpPr>
        <p:spPr/>
        <p:txBody>
          <a:bodyPr/>
          <a:lstStyle/>
          <a:p>
            <a:r>
              <a:rPr lang="sl-SI" altLang="sl-SI" sz="3600">
                <a:solidFill>
                  <a:srgbClr val="0066CC"/>
                </a:solidFill>
              </a:rPr>
              <a:t>Pristopi v EU</a:t>
            </a:r>
          </a:p>
        </p:txBody>
      </p:sp>
      <p:sp>
        <p:nvSpPr>
          <p:cNvPr id="19470" name="Rectangle 14">
            <a:extLst>
              <a:ext uri="{FF2B5EF4-FFF2-40B4-BE49-F238E27FC236}">
                <a16:creationId xmlns:a16="http://schemas.microsoft.com/office/drawing/2014/main" id="{41D3A6CF-9357-4D67-89EC-1377342C3FD1}"/>
              </a:ext>
            </a:extLst>
          </p:cNvPr>
          <p:cNvSpPr>
            <a:spLocks noGrp="1" noChangeArrowheads="1"/>
          </p:cNvSpPr>
          <p:nvPr>
            <p:ph type="body" idx="1"/>
          </p:nvPr>
        </p:nvSpPr>
        <p:spPr>
          <a:xfrm>
            <a:off x="323850" y="2133600"/>
            <a:ext cx="8229600" cy="4497388"/>
          </a:xfrm>
        </p:spPr>
        <p:txBody>
          <a:bodyPr/>
          <a:lstStyle/>
          <a:p>
            <a:r>
              <a:rPr lang="sl-SI" altLang="sl-SI" sz="2400"/>
              <a:t>1952 </a:t>
            </a:r>
            <a:br>
              <a:rPr lang="sl-SI" altLang="sl-SI" sz="2400"/>
            </a:br>
            <a:r>
              <a:rPr lang="sl-SI" altLang="sl-SI" sz="2400"/>
              <a:t>Belgija, Francija, Nemčija, Italija, Luksemburg in Nizozemska </a:t>
            </a:r>
          </a:p>
          <a:p>
            <a:r>
              <a:rPr lang="sl-SI" altLang="sl-SI" sz="2400"/>
              <a:t>1973 </a:t>
            </a:r>
            <a:br>
              <a:rPr lang="sl-SI" altLang="sl-SI" sz="2400"/>
            </a:br>
            <a:r>
              <a:rPr lang="sl-SI" altLang="sl-SI" sz="2400"/>
              <a:t>Danska, Irska, Velika Britanija</a:t>
            </a:r>
            <a:r>
              <a:rPr lang="sl-SI" altLang="sl-SI"/>
              <a:t> </a:t>
            </a:r>
          </a:p>
          <a:p>
            <a:r>
              <a:rPr lang="sl-SI" altLang="sl-SI" sz="2400"/>
              <a:t>1981 </a:t>
            </a:r>
            <a:br>
              <a:rPr lang="sl-SI" altLang="sl-SI" sz="2400"/>
            </a:br>
            <a:r>
              <a:rPr lang="sl-SI" altLang="sl-SI" sz="2400"/>
              <a:t>Grčija</a:t>
            </a:r>
          </a:p>
        </p:txBody>
      </p:sp>
      <p:pic>
        <p:nvPicPr>
          <p:cNvPr id="19469" name="Picture 13" descr="1952">
            <a:extLst>
              <a:ext uri="{FF2B5EF4-FFF2-40B4-BE49-F238E27FC236}">
                <a16:creationId xmlns:a16="http://schemas.microsoft.com/office/drawing/2014/main" id="{1D4835D3-A758-4647-BBD5-052C333F0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260350"/>
            <a:ext cx="17303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1" name="Picture 15" descr="1973">
            <a:extLst>
              <a:ext uri="{FF2B5EF4-FFF2-40B4-BE49-F238E27FC236}">
                <a16:creationId xmlns:a16="http://schemas.microsoft.com/office/drawing/2014/main" id="{0462B77B-0BE5-4BBB-91F7-B4FCCE256F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2997200"/>
            <a:ext cx="16764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3" name="Line 17">
            <a:extLst>
              <a:ext uri="{FF2B5EF4-FFF2-40B4-BE49-F238E27FC236}">
                <a16:creationId xmlns:a16="http://schemas.microsoft.com/office/drawing/2014/main" id="{5FFDE0FB-78A5-40DC-B9D5-430CA1D926D5}"/>
              </a:ext>
            </a:extLst>
          </p:cNvPr>
          <p:cNvSpPr>
            <a:spLocks noChangeShapeType="1"/>
          </p:cNvSpPr>
          <p:nvPr/>
        </p:nvSpPr>
        <p:spPr bwMode="auto">
          <a:xfrm flipH="1" flipV="1">
            <a:off x="2843213" y="1700213"/>
            <a:ext cx="3603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74" name="Line 18">
            <a:extLst>
              <a:ext uri="{FF2B5EF4-FFF2-40B4-BE49-F238E27FC236}">
                <a16:creationId xmlns:a16="http://schemas.microsoft.com/office/drawing/2014/main" id="{66FEF645-BD2B-4BC8-9631-B67A273BEAE1}"/>
              </a:ext>
            </a:extLst>
          </p:cNvPr>
          <p:cNvSpPr>
            <a:spLocks noChangeShapeType="1"/>
          </p:cNvSpPr>
          <p:nvPr/>
        </p:nvSpPr>
        <p:spPr bwMode="auto">
          <a:xfrm>
            <a:off x="5651500" y="3860800"/>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9475" name="Picture 19" descr="1981">
            <a:extLst>
              <a:ext uri="{FF2B5EF4-FFF2-40B4-BE49-F238E27FC236}">
                <a16:creationId xmlns:a16="http://schemas.microsoft.com/office/drawing/2014/main" id="{8FE97956-70B9-477B-85E7-6D7AB012E8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4797425"/>
            <a:ext cx="16764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9" name="Line 23">
            <a:extLst>
              <a:ext uri="{FF2B5EF4-FFF2-40B4-BE49-F238E27FC236}">
                <a16:creationId xmlns:a16="http://schemas.microsoft.com/office/drawing/2014/main" id="{36100892-A129-433E-AB98-CF379E793C10}"/>
              </a:ext>
            </a:extLst>
          </p:cNvPr>
          <p:cNvSpPr>
            <a:spLocks noChangeShapeType="1"/>
          </p:cNvSpPr>
          <p:nvPr/>
        </p:nvSpPr>
        <p:spPr bwMode="auto">
          <a:xfrm>
            <a:off x="1908175" y="5084763"/>
            <a:ext cx="6477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DADC4779-01C2-4E5D-AD3E-43B0E7D4679C}"/>
              </a:ext>
            </a:extLst>
          </p:cNvPr>
          <p:cNvSpPr>
            <a:spLocks noGrp="1" noChangeArrowheads="1"/>
          </p:cNvSpPr>
          <p:nvPr>
            <p:ph type="body" idx="1"/>
          </p:nvPr>
        </p:nvSpPr>
        <p:spPr>
          <a:xfrm>
            <a:off x="1187450" y="1700213"/>
            <a:ext cx="7499350" cy="4425950"/>
          </a:xfrm>
        </p:spPr>
        <p:txBody>
          <a:bodyPr/>
          <a:lstStyle/>
          <a:p>
            <a:r>
              <a:rPr lang="sl-SI" altLang="sl-SI" sz="2400">
                <a:solidFill>
                  <a:srgbClr val="A8170C"/>
                </a:solidFill>
              </a:rPr>
              <a:t>1986 </a:t>
            </a:r>
            <a:br>
              <a:rPr lang="sl-SI" altLang="sl-SI" sz="2400">
                <a:solidFill>
                  <a:srgbClr val="A8170C"/>
                </a:solidFill>
              </a:rPr>
            </a:br>
            <a:r>
              <a:rPr lang="sl-SI" altLang="sl-SI" sz="2400">
                <a:solidFill>
                  <a:srgbClr val="A8170C"/>
                </a:solidFill>
              </a:rPr>
              <a:t>Španija in Portugalska                           </a:t>
            </a:r>
          </a:p>
          <a:p>
            <a:r>
              <a:rPr lang="sl-SI" altLang="sl-SI" sz="2400">
                <a:solidFill>
                  <a:srgbClr val="A8170C"/>
                </a:solidFill>
              </a:rPr>
              <a:t>1995 </a:t>
            </a:r>
            <a:br>
              <a:rPr lang="sl-SI" altLang="sl-SI" sz="2400">
                <a:solidFill>
                  <a:srgbClr val="A8170C"/>
                </a:solidFill>
              </a:rPr>
            </a:br>
            <a:r>
              <a:rPr lang="sl-SI" altLang="sl-SI" sz="2400">
                <a:solidFill>
                  <a:srgbClr val="A8170C"/>
                </a:solidFill>
              </a:rPr>
              <a:t>Finska, Švedska in Avstrija</a:t>
            </a:r>
          </a:p>
          <a:p>
            <a:r>
              <a:rPr lang="sl-SI" altLang="sl-SI" sz="2400">
                <a:solidFill>
                  <a:srgbClr val="A8170C"/>
                </a:solidFill>
              </a:rPr>
              <a:t>2004 </a:t>
            </a:r>
            <a:br>
              <a:rPr lang="sl-SI" altLang="sl-SI" sz="2400">
                <a:solidFill>
                  <a:srgbClr val="A8170C"/>
                </a:solidFill>
              </a:rPr>
            </a:br>
            <a:r>
              <a:rPr lang="sl-SI" altLang="sl-SI" sz="2400">
                <a:solidFill>
                  <a:srgbClr val="A8170C"/>
                </a:solidFill>
              </a:rPr>
              <a:t>Ciper, Češka, Estonija, Latvija, Litva, Madžarska, Malta, Poljska, Slovaška, Slovenija</a:t>
            </a:r>
          </a:p>
          <a:p>
            <a:r>
              <a:rPr lang="sl-SI" altLang="sl-SI" sz="2400">
                <a:solidFill>
                  <a:srgbClr val="A8170C"/>
                </a:solidFill>
              </a:rPr>
              <a:t>2007 </a:t>
            </a:r>
            <a:br>
              <a:rPr lang="sl-SI" altLang="sl-SI" sz="2400">
                <a:solidFill>
                  <a:srgbClr val="A8170C"/>
                </a:solidFill>
              </a:rPr>
            </a:br>
            <a:r>
              <a:rPr lang="sl-SI" altLang="sl-SI" sz="2400">
                <a:solidFill>
                  <a:srgbClr val="A8170C"/>
                </a:solidFill>
              </a:rPr>
              <a:t>Bolgarija in Romunija</a:t>
            </a:r>
          </a:p>
        </p:txBody>
      </p:sp>
      <p:pic>
        <p:nvPicPr>
          <p:cNvPr id="28680" name="Picture 8" descr="1986">
            <a:extLst>
              <a:ext uri="{FF2B5EF4-FFF2-40B4-BE49-F238E27FC236}">
                <a16:creationId xmlns:a16="http://schemas.microsoft.com/office/drawing/2014/main" id="{89E88517-F6F9-4F27-82DD-CE04259B33B5}"/>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468313" y="260350"/>
            <a:ext cx="1384300" cy="1439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81" name="Line 9">
            <a:extLst>
              <a:ext uri="{FF2B5EF4-FFF2-40B4-BE49-F238E27FC236}">
                <a16:creationId xmlns:a16="http://schemas.microsoft.com/office/drawing/2014/main" id="{A53064AD-39A6-40F2-8536-CBCB9389A2A8}"/>
              </a:ext>
            </a:extLst>
          </p:cNvPr>
          <p:cNvSpPr>
            <a:spLocks noChangeShapeType="1"/>
          </p:cNvSpPr>
          <p:nvPr/>
        </p:nvSpPr>
        <p:spPr bwMode="auto">
          <a:xfrm flipH="1" flipV="1">
            <a:off x="2051050" y="1484313"/>
            <a:ext cx="865188"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28682" name="Picture 10" descr="1995">
            <a:extLst>
              <a:ext uri="{FF2B5EF4-FFF2-40B4-BE49-F238E27FC236}">
                <a16:creationId xmlns:a16="http://schemas.microsoft.com/office/drawing/2014/main" id="{3F06CFCD-2844-4B3F-96F3-19FEBAA215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1125538"/>
            <a:ext cx="16764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3" name="Line 11">
            <a:extLst>
              <a:ext uri="{FF2B5EF4-FFF2-40B4-BE49-F238E27FC236}">
                <a16:creationId xmlns:a16="http://schemas.microsoft.com/office/drawing/2014/main" id="{6A3F71AC-732F-4FAA-BCA1-20C68D2118C0}"/>
              </a:ext>
            </a:extLst>
          </p:cNvPr>
          <p:cNvSpPr>
            <a:spLocks noChangeShapeType="1"/>
          </p:cNvSpPr>
          <p:nvPr/>
        </p:nvSpPr>
        <p:spPr bwMode="auto">
          <a:xfrm flipV="1">
            <a:off x="3995738" y="2420938"/>
            <a:ext cx="8651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28684" name="Picture 12" descr="2004">
            <a:extLst>
              <a:ext uri="{FF2B5EF4-FFF2-40B4-BE49-F238E27FC236}">
                <a16:creationId xmlns:a16="http://schemas.microsoft.com/office/drawing/2014/main" id="{1736574D-9967-4D4D-BAEB-E3EDECB49D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4221163"/>
            <a:ext cx="16764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5" name="Line 13">
            <a:extLst>
              <a:ext uri="{FF2B5EF4-FFF2-40B4-BE49-F238E27FC236}">
                <a16:creationId xmlns:a16="http://schemas.microsoft.com/office/drawing/2014/main" id="{1997C901-7343-4449-8247-FF94807F1467}"/>
              </a:ext>
            </a:extLst>
          </p:cNvPr>
          <p:cNvSpPr>
            <a:spLocks noChangeShapeType="1"/>
          </p:cNvSpPr>
          <p:nvPr/>
        </p:nvSpPr>
        <p:spPr bwMode="auto">
          <a:xfrm>
            <a:off x="5795963" y="4581525"/>
            <a:ext cx="1152525"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28686" name="Picture 14" descr="2007">
            <a:extLst>
              <a:ext uri="{FF2B5EF4-FFF2-40B4-BE49-F238E27FC236}">
                <a16:creationId xmlns:a16="http://schemas.microsoft.com/office/drawing/2014/main" id="{ED47029C-FF7E-4A1E-AF89-DB0AC7A9281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4868863"/>
            <a:ext cx="16764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7" name="Line 15">
            <a:extLst>
              <a:ext uri="{FF2B5EF4-FFF2-40B4-BE49-F238E27FC236}">
                <a16:creationId xmlns:a16="http://schemas.microsoft.com/office/drawing/2014/main" id="{21F2430D-473D-4287-83B2-B6E455BE9454}"/>
              </a:ext>
            </a:extLst>
          </p:cNvPr>
          <p:cNvSpPr>
            <a:spLocks noChangeShapeType="1"/>
          </p:cNvSpPr>
          <p:nvPr/>
        </p:nvSpPr>
        <p:spPr bwMode="auto">
          <a:xfrm>
            <a:off x="3851275" y="5445125"/>
            <a:ext cx="4318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C3CADEE-672D-4D3A-A05A-0922CA07A031}"/>
              </a:ext>
            </a:extLst>
          </p:cNvPr>
          <p:cNvSpPr>
            <a:spLocks noGrp="1" noChangeArrowheads="1"/>
          </p:cNvSpPr>
          <p:nvPr>
            <p:ph type="title"/>
          </p:nvPr>
        </p:nvSpPr>
        <p:spPr/>
        <p:txBody>
          <a:bodyPr/>
          <a:lstStyle/>
          <a:p>
            <a:r>
              <a:rPr lang="sl-SI" altLang="sl-SI" b="1">
                <a:solidFill>
                  <a:schemeClr val="bg1"/>
                </a:solidFill>
                <a:latin typeface="Century Gothic" panose="020B0502020202020204" pitchFamily="34" charset="0"/>
              </a:rPr>
              <a:t>Slovenija in EU</a:t>
            </a:r>
          </a:p>
        </p:txBody>
      </p:sp>
      <p:sp>
        <p:nvSpPr>
          <p:cNvPr id="15363" name="Rectangle 3">
            <a:extLst>
              <a:ext uri="{FF2B5EF4-FFF2-40B4-BE49-F238E27FC236}">
                <a16:creationId xmlns:a16="http://schemas.microsoft.com/office/drawing/2014/main" id="{2C676245-EF70-4E33-BF38-9BB6469D2E6B}"/>
              </a:ext>
            </a:extLst>
          </p:cNvPr>
          <p:cNvSpPr>
            <a:spLocks noGrp="1" noChangeArrowheads="1"/>
          </p:cNvSpPr>
          <p:nvPr>
            <p:ph type="body" idx="1"/>
          </p:nvPr>
        </p:nvSpPr>
        <p:spPr/>
        <p:txBody>
          <a:bodyPr/>
          <a:lstStyle/>
          <a:p>
            <a:r>
              <a:rPr lang="sl-SI" altLang="sl-SI" b="1">
                <a:solidFill>
                  <a:schemeClr val="bg1"/>
                </a:solidFill>
                <a:latin typeface="Century Gothic" panose="020B0502020202020204" pitchFamily="34" charset="0"/>
              </a:rPr>
              <a:t>Priznana od članic EU, kot samostojna in neodvisna država 15. 1. 1992.</a:t>
            </a:r>
          </a:p>
          <a:p>
            <a:r>
              <a:rPr lang="sl-SI" altLang="sl-SI" b="1">
                <a:solidFill>
                  <a:schemeClr val="bg1"/>
                </a:solidFill>
                <a:latin typeface="Century Gothic" panose="020B0502020202020204" pitchFamily="34" charset="0"/>
              </a:rPr>
              <a:t>Pristopna pogajanja z EU od 31. 3. 1998 do 12. 12. 2002.</a:t>
            </a:r>
          </a:p>
          <a:p>
            <a:r>
              <a:rPr lang="sl-SI" altLang="sl-SI" b="1">
                <a:solidFill>
                  <a:schemeClr val="bg1"/>
                </a:solidFill>
                <a:latin typeface="Century Gothic" panose="020B0502020202020204" pitchFamily="34" charset="0"/>
              </a:rPr>
              <a:t>Vstop države v EU so Slovenci podprli s skoraj 90 odstotki na referendumu 26. marca 2003.</a:t>
            </a:r>
          </a:p>
          <a:p>
            <a:r>
              <a:rPr lang="sl-SI" altLang="sl-SI" b="1">
                <a:solidFill>
                  <a:schemeClr val="bg1"/>
                </a:solidFill>
                <a:latin typeface="Century Gothic" panose="020B0502020202020204" pitchFamily="34" charset="0"/>
              </a:rPr>
              <a:t>Vstop Slovenije v EU: </a:t>
            </a:r>
            <a:r>
              <a:rPr lang="sl-SI" altLang="sl-SI" b="1">
                <a:solidFill>
                  <a:srgbClr val="A8170C"/>
                </a:solidFill>
                <a:latin typeface="Century Gothic" panose="020B0502020202020204" pitchFamily="34" charset="0"/>
              </a:rPr>
              <a:t>1. maj 2004.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3AFD2B7-074A-4B51-AE7C-106234D36120}"/>
              </a:ext>
            </a:extLst>
          </p:cNvPr>
          <p:cNvSpPr>
            <a:spLocks noGrp="1" noChangeArrowheads="1"/>
          </p:cNvSpPr>
          <p:nvPr>
            <p:ph type="title"/>
          </p:nvPr>
        </p:nvSpPr>
        <p:spPr>
          <a:xfrm>
            <a:off x="395288" y="0"/>
            <a:ext cx="8229600" cy="1143000"/>
          </a:xfrm>
        </p:spPr>
        <p:txBody>
          <a:bodyPr/>
          <a:lstStyle/>
          <a:p>
            <a:r>
              <a:rPr lang="sl-SI" altLang="sl-SI" b="1">
                <a:solidFill>
                  <a:schemeClr val="bg1"/>
                </a:solidFill>
                <a:latin typeface="Century Gothic" panose="020B0502020202020204" pitchFamily="34" charset="0"/>
              </a:rPr>
              <a:t>Države članice</a:t>
            </a:r>
          </a:p>
        </p:txBody>
      </p:sp>
      <p:sp>
        <p:nvSpPr>
          <p:cNvPr id="5126" name="Rectangle 6">
            <a:extLst>
              <a:ext uri="{FF2B5EF4-FFF2-40B4-BE49-F238E27FC236}">
                <a16:creationId xmlns:a16="http://schemas.microsoft.com/office/drawing/2014/main" id="{BDDD91B7-B06F-4C9A-B217-68B00C8E4C52}"/>
              </a:ext>
            </a:extLst>
          </p:cNvPr>
          <p:cNvSpPr>
            <a:spLocks noChangeArrowheads="1"/>
          </p:cNvSpPr>
          <p:nvPr/>
        </p:nvSpPr>
        <p:spPr bwMode="auto">
          <a:xfrm>
            <a:off x="2771775" y="5516563"/>
            <a:ext cx="118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Slovenija</a:t>
            </a:r>
          </a:p>
        </p:txBody>
      </p:sp>
      <p:sp>
        <p:nvSpPr>
          <p:cNvPr id="5127" name="Rectangle 7">
            <a:extLst>
              <a:ext uri="{FF2B5EF4-FFF2-40B4-BE49-F238E27FC236}">
                <a16:creationId xmlns:a16="http://schemas.microsoft.com/office/drawing/2014/main" id="{1EC13A17-0D25-45DC-B1B7-8E0BEA770B43}"/>
              </a:ext>
            </a:extLst>
          </p:cNvPr>
          <p:cNvSpPr>
            <a:spLocks noChangeArrowheads="1"/>
          </p:cNvSpPr>
          <p:nvPr/>
        </p:nvSpPr>
        <p:spPr bwMode="auto">
          <a:xfrm>
            <a:off x="5292725" y="5084763"/>
            <a:ext cx="908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Finska</a:t>
            </a:r>
          </a:p>
        </p:txBody>
      </p:sp>
      <p:sp>
        <p:nvSpPr>
          <p:cNvPr id="5128" name="Rectangle 8">
            <a:extLst>
              <a:ext uri="{FF2B5EF4-FFF2-40B4-BE49-F238E27FC236}">
                <a16:creationId xmlns:a16="http://schemas.microsoft.com/office/drawing/2014/main" id="{26C615FC-1E62-462B-A5D9-5C27876BBC91}"/>
              </a:ext>
            </a:extLst>
          </p:cNvPr>
          <p:cNvSpPr>
            <a:spLocks noChangeArrowheads="1"/>
          </p:cNvSpPr>
          <p:nvPr/>
        </p:nvSpPr>
        <p:spPr bwMode="auto">
          <a:xfrm>
            <a:off x="2051050" y="4365625"/>
            <a:ext cx="1401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1600" b="1">
                <a:solidFill>
                  <a:schemeClr val="bg1"/>
                </a:solidFill>
              </a:rPr>
              <a:t>Luksemburg</a:t>
            </a:r>
          </a:p>
        </p:txBody>
      </p:sp>
      <p:sp>
        <p:nvSpPr>
          <p:cNvPr id="5129" name="Rectangle 9">
            <a:extLst>
              <a:ext uri="{FF2B5EF4-FFF2-40B4-BE49-F238E27FC236}">
                <a16:creationId xmlns:a16="http://schemas.microsoft.com/office/drawing/2014/main" id="{12C75D3B-04DB-4DDD-9E70-C6A992E175C0}"/>
              </a:ext>
            </a:extLst>
          </p:cNvPr>
          <p:cNvSpPr>
            <a:spLocks noChangeArrowheads="1"/>
          </p:cNvSpPr>
          <p:nvPr/>
        </p:nvSpPr>
        <p:spPr bwMode="auto">
          <a:xfrm>
            <a:off x="5867400" y="4076700"/>
            <a:ext cx="1346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1600" b="1">
                <a:solidFill>
                  <a:schemeClr val="bg1"/>
                </a:solidFill>
              </a:rPr>
              <a:t>Nizozemska</a:t>
            </a:r>
          </a:p>
        </p:txBody>
      </p:sp>
      <p:sp>
        <p:nvSpPr>
          <p:cNvPr id="5130" name="Rectangle 10">
            <a:extLst>
              <a:ext uri="{FF2B5EF4-FFF2-40B4-BE49-F238E27FC236}">
                <a16:creationId xmlns:a16="http://schemas.microsoft.com/office/drawing/2014/main" id="{17545057-A10F-4AAB-999F-1462773ADE26}"/>
              </a:ext>
            </a:extLst>
          </p:cNvPr>
          <p:cNvSpPr>
            <a:spLocks noChangeArrowheads="1"/>
          </p:cNvSpPr>
          <p:nvPr/>
        </p:nvSpPr>
        <p:spPr bwMode="auto">
          <a:xfrm>
            <a:off x="7451725" y="422116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Avstrija</a:t>
            </a:r>
          </a:p>
        </p:txBody>
      </p:sp>
      <p:sp>
        <p:nvSpPr>
          <p:cNvPr id="5131" name="Rectangle 11">
            <a:extLst>
              <a:ext uri="{FF2B5EF4-FFF2-40B4-BE49-F238E27FC236}">
                <a16:creationId xmlns:a16="http://schemas.microsoft.com/office/drawing/2014/main" id="{C106DFEA-8D88-4B72-9062-06E0BA02AD0D}"/>
              </a:ext>
            </a:extLst>
          </p:cNvPr>
          <p:cNvSpPr>
            <a:spLocks noChangeArrowheads="1"/>
          </p:cNvSpPr>
          <p:nvPr/>
        </p:nvSpPr>
        <p:spPr bwMode="auto">
          <a:xfrm>
            <a:off x="611188" y="1412875"/>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Belgija</a:t>
            </a:r>
          </a:p>
        </p:txBody>
      </p:sp>
      <p:sp>
        <p:nvSpPr>
          <p:cNvPr id="5132" name="Rectangle 12">
            <a:extLst>
              <a:ext uri="{FF2B5EF4-FFF2-40B4-BE49-F238E27FC236}">
                <a16:creationId xmlns:a16="http://schemas.microsoft.com/office/drawing/2014/main" id="{4BEF3D25-A078-40AB-9007-9893A1727B4D}"/>
              </a:ext>
            </a:extLst>
          </p:cNvPr>
          <p:cNvSpPr>
            <a:spLocks noChangeArrowheads="1"/>
          </p:cNvSpPr>
          <p:nvPr/>
        </p:nvSpPr>
        <p:spPr bwMode="auto">
          <a:xfrm>
            <a:off x="2124075" y="1412875"/>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Češka</a:t>
            </a:r>
          </a:p>
        </p:txBody>
      </p:sp>
      <p:sp>
        <p:nvSpPr>
          <p:cNvPr id="5133" name="Rectangle 13">
            <a:extLst>
              <a:ext uri="{FF2B5EF4-FFF2-40B4-BE49-F238E27FC236}">
                <a16:creationId xmlns:a16="http://schemas.microsoft.com/office/drawing/2014/main" id="{F22B3C54-1107-444A-B784-6797DFEF8B39}"/>
              </a:ext>
            </a:extLst>
          </p:cNvPr>
          <p:cNvSpPr>
            <a:spLocks noChangeArrowheads="1"/>
          </p:cNvSpPr>
          <p:nvPr/>
        </p:nvSpPr>
        <p:spPr bwMode="auto">
          <a:xfrm>
            <a:off x="6659563" y="2924175"/>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Ciper</a:t>
            </a:r>
          </a:p>
        </p:txBody>
      </p:sp>
      <p:sp>
        <p:nvSpPr>
          <p:cNvPr id="5134" name="Rectangle 14">
            <a:extLst>
              <a:ext uri="{FF2B5EF4-FFF2-40B4-BE49-F238E27FC236}">
                <a16:creationId xmlns:a16="http://schemas.microsoft.com/office/drawing/2014/main" id="{A8244603-D549-476B-9025-53800965B5B6}"/>
              </a:ext>
            </a:extLst>
          </p:cNvPr>
          <p:cNvSpPr>
            <a:spLocks noChangeArrowheads="1"/>
          </p:cNvSpPr>
          <p:nvPr/>
        </p:nvSpPr>
        <p:spPr bwMode="auto">
          <a:xfrm>
            <a:off x="6659563" y="55895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Švedska</a:t>
            </a:r>
          </a:p>
        </p:txBody>
      </p:sp>
      <p:sp>
        <p:nvSpPr>
          <p:cNvPr id="5135" name="Rectangle 15">
            <a:extLst>
              <a:ext uri="{FF2B5EF4-FFF2-40B4-BE49-F238E27FC236}">
                <a16:creationId xmlns:a16="http://schemas.microsoft.com/office/drawing/2014/main" id="{94A1DFE2-56DC-4704-A55E-22C98190B7A2}"/>
              </a:ext>
            </a:extLst>
          </p:cNvPr>
          <p:cNvSpPr>
            <a:spLocks noChangeArrowheads="1"/>
          </p:cNvSpPr>
          <p:nvPr/>
        </p:nvSpPr>
        <p:spPr bwMode="auto">
          <a:xfrm>
            <a:off x="3348038" y="1989138"/>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Danska</a:t>
            </a:r>
          </a:p>
        </p:txBody>
      </p:sp>
      <p:sp>
        <p:nvSpPr>
          <p:cNvPr id="5136" name="Rectangle 16">
            <a:extLst>
              <a:ext uri="{FF2B5EF4-FFF2-40B4-BE49-F238E27FC236}">
                <a16:creationId xmlns:a16="http://schemas.microsoft.com/office/drawing/2014/main" id="{C5C58145-35C4-4968-8526-585453FB5A27}"/>
              </a:ext>
            </a:extLst>
          </p:cNvPr>
          <p:cNvSpPr>
            <a:spLocks noChangeArrowheads="1"/>
          </p:cNvSpPr>
          <p:nvPr/>
        </p:nvSpPr>
        <p:spPr bwMode="auto">
          <a:xfrm>
            <a:off x="6156325" y="9810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Estonija</a:t>
            </a:r>
          </a:p>
        </p:txBody>
      </p:sp>
      <p:sp>
        <p:nvSpPr>
          <p:cNvPr id="5137" name="Rectangle 17">
            <a:extLst>
              <a:ext uri="{FF2B5EF4-FFF2-40B4-BE49-F238E27FC236}">
                <a16:creationId xmlns:a16="http://schemas.microsoft.com/office/drawing/2014/main" id="{7DE52749-CA7E-498C-8AC1-36AD830916FF}"/>
              </a:ext>
            </a:extLst>
          </p:cNvPr>
          <p:cNvSpPr>
            <a:spLocks noChangeArrowheads="1"/>
          </p:cNvSpPr>
          <p:nvPr/>
        </p:nvSpPr>
        <p:spPr bwMode="auto">
          <a:xfrm>
            <a:off x="2124075" y="2924175"/>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Francija</a:t>
            </a:r>
          </a:p>
        </p:txBody>
      </p:sp>
      <p:sp>
        <p:nvSpPr>
          <p:cNvPr id="5138" name="Rectangle 18">
            <a:extLst>
              <a:ext uri="{FF2B5EF4-FFF2-40B4-BE49-F238E27FC236}">
                <a16:creationId xmlns:a16="http://schemas.microsoft.com/office/drawing/2014/main" id="{34181705-9396-4A0D-8F55-59CEB2F82070}"/>
              </a:ext>
            </a:extLst>
          </p:cNvPr>
          <p:cNvSpPr>
            <a:spLocks noChangeArrowheads="1"/>
          </p:cNvSpPr>
          <p:nvPr/>
        </p:nvSpPr>
        <p:spPr bwMode="auto">
          <a:xfrm>
            <a:off x="7667625" y="1844675"/>
            <a:ext cx="901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2000" b="1">
                <a:solidFill>
                  <a:srgbClr val="FF3300"/>
                </a:solidFill>
              </a:rPr>
              <a:t>Grčija</a:t>
            </a:r>
          </a:p>
        </p:txBody>
      </p:sp>
      <p:sp>
        <p:nvSpPr>
          <p:cNvPr id="5139" name="Rectangle 19">
            <a:extLst>
              <a:ext uri="{FF2B5EF4-FFF2-40B4-BE49-F238E27FC236}">
                <a16:creationId xmlns:a16="http://schemas.microsoft.com/office/drawing/2014/main" id="{0EB06055-F304-460C-9627-F9D6BA3A9934}"/>
              </a:ext>
            </a:extLst>
          </p:cNvPr>
          <p:cNvSpPr>
            <a:spLocks noChangeArrowheads="1"/>
          </p:cNvSpPr>
          <p:nvPr/>
        </p:nvSpPr>
        <p:spPr bwMode="auto">
          <a:xfrm>
            <a:off x="3203575" y="285273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Irska</a:t>
            </a:r>
          </a:p>
        </p:txBody>
      </p:sp>
      <p:sp>
        <p:nvSpPr>
          <p:cNvPr id="5140" name="Rectangle 20">
            <a:extLst>
              <a:ext uri="{FF2B5EF4-FFF2-40B4-BE49-F238E27FC236}">
                <a16:creationId xmlns:a16="http://schemas.microsoft.com/office/drawing/2014/main" id="{EDB02FF8-9CB5-457C-96FF-67BD7F7BA448}"/>
              </a:ext>
            </a:extLst>
          </p:cNvPr>
          <p:cNvSpPr>
            <a:spLocks noChangeArrowheads="1"/>
          </p:cNvSpPr>
          <p:nvPr/>
        </p:nvSpPr>
        <p:spPr bwMode="auto">
          <a:xfrm>
            <a:off x="4643438" y="2924175"/>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Italija</a:t>
            </a:r>
          </a:p>
        </p:txBody>
      </p:sp>
      <p:sp>
        <p:nvSpPr>
          <p:cNvPr id="5141" name="Rectangle 21">
            <a:extLst>
              <a:ext uri="{FF2B5EF4-FFF2-40B4-BE49-F238E27FC236}">
                <a16:creationId xmlns:a16="http://schemas.microsoft.com/office/drawing/2014/main" id="{DECB5ECD-09B8-4E3D-A8D8-1F08CBCD3FAC}"/>
              </a:ext>
            </a:extLst>
          </p:cNvPr>
          <p:cNvSpPr>
            <a:spLocks noChangeArrowheads="1"/>
          </p:cNvSpPr>
          <p:nvPr/>
        </p:nvSpPr>
        <p:spPr bwMode="auto">
          <a:xfrm>
            <a:off x="7740650" y="2997200"/>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Latvija</a:t>
            </a:r>
          </a:p>
        </p:txBody>
      </p:sp>
      <p:sp>
        <p:nvSpPr>
          <p:cNvPr id="5142" name="Rectangle 22">
            <a:extLst>
              <a:ext uri="{FF2B5EF4-FFF2-40B4-BE49-F238E27FC236}">
                <a16:creationId xmlns:a16="http://schemas.microsoft.com/office/drawing/2014/main" id="{215E1EBD-90FB-4085-86FB-1311155C0BEA}"/>
              </a:ext>
            </a:extLst>
          </p:cNvPr>
          <p:cNvSpPr>
            <a:spLocks noChangeArrowheads="1"/>
          </p:cNvSpPr>
          <p:nvPr/>
        </p:nvSpPr>
        <p:spPr bwMode="auto">
          <a:xfrm>
            <a:off x="1116013" y="4149725"/>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Litva</a:t>
            </a:r>
          </a:p>
        </p:txBody>
      </p:sp>
      <p:sp>
        <p:nvSpPr>
          <p:cNvPr id="5143" name="Rectangle 23">
            <a:extLst>
              <a:ext uri="{FF2B5EF4-FFF2-40B4-BE49-F238E27FC236}">
                <a16:creationId xmlns:a16="http://schemas.microsoft.com/office/drawing/2014/main" id="{6C97E6B0-12EF-4FAD-ADD2-F57ECB7F86A5}"/>
              </a:ext>
            </a:extLst>
          </p:cNvPr>
          <p:cNvSpPr>
            <a:spLocks noChangeArrowheads="1"/>
          </p:cNvSpPr>
          <p:nvPr/>
        </p:nvSpPr>
        <p:spPr bwMode="auto">
          <a:xfrm>
            <a:off x="5076825" y="4221163"/>
            <a:ext cx="76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Malta</a:t>
            </a:r>
          </a:p>
        </p:txBody>
      </p:sp>
      <p:sp>
        <p:nvSpPr>
          <p:cNvPr id="5144" name="Rectangle 24">
            <a:extLst>
              <a:ext uri="{FF2B5EF4-FFF2-40B4-BE49-F238E27FC236}">
                <a16:creationId xmlns:a16="http://schemas.microsoft.com/office/drawing/2014/main" id="{1E71745D-A731-40C3-8487-AFB28C68A354}"/>
              </a:ext>
            </a:extLst>
          </p:cNvPr>
          <p:cNvSpPr>
            <a:spLocks noChangeArrowheads="1"/>
          </p:cNvSpPr>
          <p:nvPr/>
        </p:nvSpPr>
        <p:spPr bwMode="auto">
          <a:xfrm>
            <a:off x="4643438" y="1844675"/>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t>Nemčija</a:t>
            </a:r>
          </a:p>
        </p:txBody>
      </p:sp>
      <p:sp>
        <p:nvSpPr>
          <p:cNvPr id="5145" name="Rectangle 25">
            <a:extLst>
              <a:ext uri="{FF2B5EF4-FFF2-40B4-BE49-F238E27FC236}">
                <a16:creationId xmlns:a16="http://schemas.microsoft.com/office/drawing/2014/main" id="{0D5CEAB9-7749-4574-A7F2-36BD5E01D93F}"/>
              </a:ext>
            </a:extLst>
          </p:cNvPr>
          <p:cNvSpPr>
            <a:spLocks noChangeArrowheads="1"/>
          </p:cNvSpPr>
          <p:nvPr/>
        </p:nvSpPr>
        <p:spPr bwMode="auto">
          <a:xfrm>
            <a:off x="179388" y="5084763"/>
            <a:ext cx="98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Poljska</a:t>
            </a:r>
          </a:p>
        </p:txBody>
      </p:sp>
      <p:sp>
        <p:nvSpPr>
          <p:cNvPr id="5146" name="Rectangle 26">
            <a:extLst>
              <a:ext uri="{FF2B5EF4-FFF2-40B4-BE49-F238E27FC236}">
                <a16:creationId xmlns:a16="http://schemas.microsoft.com/office/drawing/2014/main" id="{93CF87CB-85BE-4D07-AD92-8696C4A779F1}"/>
              </a:ext>
            </a:extLst>
          </p:cNvPr>
          <p:cNvSpPr>
            <a:spLocks noChangeArrowheads="1"/>
          </p:cNvSpPr>
          <p:nvPr/>
        </p:nvSpPr>
        <p:spPr bwMode="auto">
          <a:xfrm>
            <a:off x="1331913" y="5734050"/>
            <a:ext cx="149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Portugalska</a:t>
            </a:r>
          </a:p>
        </p:txBody>
      </p:sp>
      <p:sp>
        <p:nvSpPr>
          <p:cNvPr id="5147" name="Rectangle 27">
            <a:extLst>
              <a:ext uri="{FF2B5EF4-FFF2-40B4-BE49-F238E27FC236}">
                <a16:creationId xmlns:a16="http://schemas.microsoft.com/office/drawing/2014/main" id="{224C8F11-9AFE-4B64-83B5-5B75639204EC}"/>
              </a:ext>
            </a:extLst>
          </p:cNvPr>
          <p:cNvSpPr>
            <a:spLocks noChangeArrowheads="1"/>
          </p:cNvSpPr>
          <p:nvPr/>
        </p:nvSpPr>
        <p:spPr bwMode="auto">
          <a:xfrm>
            <a:off x="3348038" y="4005263"/>
            <a:ext cx="1222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1600" b="1">
                <a:solidFill>
                  <a:schemeClr val="bg1"/>
                </a:solidFill>
              </a:rPr>
              <a:t>Madžarska</a:t>
            </a:r>
          </a:p>
        </p:txBody>
      </p:sp>
      <p:sp>
        <p:nvSpPr>
          <p:cNvPr id="5148" name="Rectangle 28">
            <a:extLst>
              <a:ext uri="{FF2B5EF4-FFF2-40B4-BE49-F238E27FC236}">
                <a16:creationId xmlns:a16="http://schemas.microsoft.com/office/drawing/2014/main" id="{46AACA8C-B465-4250-8CE0-633029391D56}"/>
              </a:ext>
            </a:extLst>
          </p:cNvPr>
          <p:cNvSpPr>
            <a:spLocks noChangeArrowheads="1"/>
          </p:cNvSpPr>
          <p:nvPr/>
        </p:nvSpPr>
        <p:spPr bwMode="auto">
          <a:xfrm>
            <a:off x="3995738" y="5876925"/>
            <a:ext cx="1174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Slovaška</a:t>
            </a:r>
          </a:p>
        </p:txBody>
      </p:sp>
      <p:sp>
        <p:nvSpPr>
          <p:cNvPr id="5149" name="Rectangle 29">
            <a:extLst>
              <a:ext uri="{FF2B5EF4-FFF2-40B4-BE49-F238E27FC236}">
                <a16:creationId xmlns:a16="http://schemas.microsoft.com/office/drawing/2014/main" id="{47EBA3CB-B31B-4262-BCEA-926E94E742DB}"/>
              </a:ext>
            </a:extLst>
          </p:cNvPr>
          <p:cNvSpPr>
            <a:spLocks noChangeArrowheads="1"/>
          </p:cNvSpPr>
          <p:nvPr/>
        </p:nvSpPr>
        <p:spPr bwMode="auto">
          <a:xfrm>
            <a:off x="468313" y="2636838"/>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chemeClr val="bg1"/>
                </a:solidFill>
              </a:rPr>
              <a:t>Španija</a:t>
            </a:r>
          </a:p>
        </p:txBody>
      </p:sp>
      <p:sp>
        <p:nvSpPr>
          <p:cNvPr id="5150" name="Rectangle 30">
            <a:extLst>
              <a:ext uri="{FF2B5EF4-FFF2-40B4-BE49-F238E27FC236}">
                <a16:creationId xmlns:a16="http://schemas.microsoft.com/office/drawing/2014/main" id="{8079F990-762D-430B-B007-8048D2957397}"/>
              </a:ext>
            </a:extLst>
          </p:cNvPr>
          <p:cNvSpPr>
            <a:spLocks noChangeArrowheads="1"/>
          </p:cNvSpPr>
          <p:nvPr/>
        </p:nvSpPr>
        <p:spPr bwMode="auto">
          <a:xfrm>
            <a:off x="7991475" y="5589588"/>
            <a:ext cx="1152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b="1">
                <a:solidFill>
                  <a:schemeClr val="bg1"/>
                </a:solidFill>
              </a:rPr>
              <a:t>Velika Britanija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8B17FDA-AC3E-4ACD-BA23-16D2880C0915}"/>
              </a:ext>
            </a:extLst>
          </p:cNvPr>
          <p:cNvSpPr>
            <a:spLocks noGrp="1" noChangeArrowheads="1"/>
          </p:cNvSpPr>
          <p:nvPr>
            <p:ph type="title"/>
          </p:nvPr>
        </p:nvSpPr>
        <p:spPr/>
        <p:txBody>
          <a:bodyPr/>
          <a:lstStyle/>
          <a:p>
            <a:r>
              <a:rPr lang="sl-SI" altLang="sl-SI">
                <a:solidFill>
                  <a:srgbClr val="0033CC"/>
                </a:solidFill>
                <a:latin typeface="Monotype Corsiva" panose="03010101010201010101" pitchFamily="66" charset="0"/>
              </a:rPr>
              <a:t>Vprašanja!!</a:t>
            </a:r>
          </a:p>
        </p:txBody>
      </p:sp>
      <p:sp>
        <p:nvSpPr>
          <p:cNvPr id="38915" name="Rectangle 3">
            <a:extLst>
              <a:ext uri="{FF2B5EF4-FFF2-40B4-BE49-F238E27FC236}">
                <a16:creationId xmlns:a16="http://schemas.microsoft.com/office/drawing/2014/main" id="{EE75B72F-D07D-492B-B729-2FF32E179659}"/>
              </a:ext>
            </a:extLst>
          </p:cNvPr>
          <p:cNvSpPr>
            <a:spLocks noGrp="1" noChangeArrowheads="1"/>
          </p:cNvSpPr>
          <p:nvPr>
            <p:ph type="body" idx="1"/>
          </p:nvPr>
        </p:nvSpPr>
        <p:spPr>
          <a:xfrm>
            <a:off x="457200" y="1196975"/>
            <a:ext cx="8229600" cy="4929188"/>
          </a:xfrm>
        </p:spPr>
        <p:txBody>
          <a:bodyPr/>
          <a:lstStyle/>
          <a:p>
            <a:pPr marL="609600" indent="-609600">
              <a:buFontTx/>
              <a:buAutoNum type="arabicPeriod"/>
            </a:pPr>
            <a:r>
              <a:rPr lang="sl-SI" altLang="sl-SI" sz="2400" b="1"/>
              <a:t>Kdaj je nastala EVROPSKA UNIJA?</a:t>
            </a:r>
          </a:p>
          <a:p>
            <a:pPr marL="609600" indent="-609600">
              <a:buFontTx/>
              <a:buAutoNum type="arabicPeriod"/>
            </a:pPr>
            <a:r>
              <a:rPr lang="sl-SI" altLang="sl-SI" sz="2400" b="1"/>
              <a:t>Katere so bile prve države članice EU?</a:t>
            </a:r>
          </a:p>
          <a:p>
            <a:pPr marL="609600" indent="-609600">
              <a:buFontTx/>
              <a:buAutoNum type="arabicPeriod"/>
            </a:pPr>
            <a:r>
              <a:rPr lang="sl-SI" altLang="sl-SI" sz="2400" b="1"/>
              <a:t>Naštejte nekaj značilnosti EU(grb,himna,…)</a:t>
            </a:r>
          </a:p>
          <a:p>
            <a:pPr marL="609600" indent="-609600">
              <a:buFontTx/>
              <a:buAutoNum type="arabicPeriod"/>
            </a:pPr>
            <a:r>
              <a:rPr lang="sl-SI" altLang="sl-SI" sz="2400" b="1"/>
              <a:t>Kje oz. v katerem mestu je predstavništvo evropske unije?</a:t>
            </a:r>
          </a:p>
          <a:p>
            <a:pPr marL="609600" indent="-609600">
              <a:buFontTx/>
              <a:buAutoNum type="arabicPeriod"/>
            </a:pPr>
            <a:r>
              <a:rPr lang="sl-SI" altLang="sl-SI" sz="2400" b="1"/>
              <a:t>Kdaj so se začela pogajanja za vstop Slovenije v EU?</a:t>
            </a:r>
          </a:p>
          <a:p>
            <a:pPr marL="609600" indent="-609600">
              <a:buFontTx/>
              <a:buAutoNum type="arabicPeriod"/>
            </a:pPr>
            <a:r>
              <a:rPr lang="sl-SI" altLang="sl-SI" sz="2400" b="1"/>
              <a:t>Kdaj je Slovenija uradno postala članica EU?</a:t>
            </a:r>
          </a:p>
          <a:p>
            <a:pPr marL="609600" indent="-609600">
              <a:buFontTx/>
              <a:buAutoNum type="arabicPeriod"/>
            </a:pPr>
            <a:r>
              <a:rPr lang="sl-SI" altLang="sl-SI" sz="2400" b="1"/>
              <a:t>Koliko držav je trenutno v EVROPSKI UNIJI?</a:t>
            </a:r>
          </a:p>
          <a:p>
            <a:pPr marL="609600" indent="-609600">
              <a:buFontTx/>
              <a:buAutoNum type="arabicPeriod"/>
            </a:pPr>
            <a:r>
              <a:rPr lang="sl-SI" altLang="sl-SI" sz="2400" b="1"/>
              <a:t>Izrazi mnenje o vstopu Hrvaške v EU.</a:t>
            </a:r>
          </a:p>
          <a:p>
            <a:pPr marL="609600" indent="-609600">
              <a:buFontTx/>
              <a:buAutoNum type="arabicPeriod"/>
            </a:pPr>
            <a:endParaRPr lang="sl-SI" altLang="sl-SI"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EA6AD83-C2C6-436A-8DBD-3D3AEBCC4A9B}"/>
              </a:ext>
            </a:extLst>
          </p:cNvPr>
          <p:cNvSpPr>
            <a:spLocks noGrp="1" noChangeArrowheads="1"/>
          </p:cNvSpPr>
          <p:nvPr>
            <p:ph type="title"/>
          </p:nvPr>
        </p:nvSpPr>
        <p:spPr/>
        <p:txBody>
          <a:bodyPr/>
          <a:lstStyle/>
          <a:p>
            <a:r>
              <a:rPr lang="sl-SI" altLang="sl-SI" b="1">
                <a:solidFill>
                  <a:srgbClr val="FFFF00"/>
                </a:solidFill>
                <a:latin typeface="Century Gothic" panose="020B0502020202020204" pitchFamily="34" charset="0"/>
              </a:rPr>
              <a:t>Definicija EU</a:t>
            </a:r>
          </a:p>
        </p:txBody>
      </p:sp>
      <p:sp>
        <p:nvSpPr>
          <p:cNvPr id="7171" name="Rectangle 3">
            <a:extLst>
              <a:ext uri="{FF2B5EF4-FFF2-40B4-BE49-F238E27FC236}">
                <a16:creationId xmlns:a16="http://schemas.microsoft.com/office/drawing/2014/main" id="{F21BAC2A-E51B-4C7B-9F23-7CA17D8BE3C5}"/>
              </a:ext>
            </a:extLst>
          </p:cNvPr>
          <p:cNvSpPr>
            <a:spLocks noGrp="1" noChangeArrowheads="1"/>
          </p:cNvSpPr>
          <p:nvPr>
            <p:ph type="body" idx="1"/>
          </p:nvPr>
        </p:nvSpPr>
        <p:spPr/>
        <p:txBody>
          <a:bodyPr/>
          <a:lstStyle/>
          <a:p>
            <a:pPr>
              <a:lnSpc>
                <a:spcPct val="90000"/>
              </a:lnSpc>
              <a:buFontTx/>
              <a:buNone/>
            </a:pPr>
            <a:r>
              <a:rPr lang="sl-SI" altLang="sl-SI" sz="2800" b="1"/>
              <a:t>Robert Schuman (francoski zunanji minister) je 9. maja 1950 na osnovi ideje, ki se je porodila Jeanu Monnetu, predlagal ustanovitev Evropske skupnosti za premog in jeklo (ESPJ). Proizvodnja premoga in jekla v državah, ki so se nekoč bojevale med sabo, naj bi prešla pod skupno oblast, pod t.i. "Visoko oblast". Ne samo v praktičnem smislu, tudi na simbolični ravni sta surovini, ki sta se uporabljali v vojne namene, postali sredstvo za spravo in mir.</a:t>
            </a:r>
            <a:r>
              <a:rPr lang="sl-SI" altLang="sl-SI" sz="2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AE73951-6CA6-4C67-98A1-DD7B815EE308}"/>
              </a:ext>
            </a:extLst>
          </p:cNvPr>
          <p:cNvSpPr>
            <a:spLocks noGrp="1" noChangeArrowheads="1"/>
          </p:cNvSpPr>
          <p:nvPr>
            <p:ph type="title"/>
          </p:nvPr>
        </p:nvSpPr>
        <p:spPr/>
        <p:txBody>
          <a:bodyPr/>
          <a:lstStyle/>
          <a:p>
            <a:r>
              <a:rPr lang="sl-SI" altLang="sl-SI"/>
              <a:t>Začetne države EU</a:t>
            </a:r>
          </a:p>
        </p:txBody>
      </p:sp>
      <p:sp>
        <p:nvSpPr>
          <p:cNvPr id="17411" name="Rectangle 3">
            <a:extLst>
              <a:ext uri="{FF2B5EF4-FFF2-40B4-BE49-F238E27FC236}">
                <a16:creationId xmlns:a16="http://schemas.microsoft.com/office/drawing/2014/main" id="{754C3118-0DC8-441C-AE68-D99B6337BFA6}"/>
              </a:ext>
            </a:extLst>
          </p:cNvPr>
          <p:cNvSpPr>
            <a:spLocks noGrp="1" noChangeArrowheads="1"/>
          </p:cNvSpPr>
          <p:nvPr>
            <p:ph type="body" idx="1"/>
          </p:nvPr>
        </p:nvSpPr>
        <p:spPr/>
        <p:txBody>
          <a:bodyPr/>
          <a:lstStyle/>
          <a:p>
            <a:pPr algn="ctr"/>
            <a:r>
              <a:rPr lang="sl-SI" altLang="sl-SI" sz="2400" b="1">
                <a:solidFill>
                  <a:srgbClr val="FFCC00"/>
                </a:solidFill>
              </a:rPr>
              <a:t>Leta 1957 so bile ustanoviteljice:</a:t>
            </a:r>
          </a:p>
          <a:p>
            <a:pPr algn="ctr"/>
            <a:r>
              <a:rPr lang="sl-SI" altLang="sl-SI" sz="2400" b="1">
                <a:solidFill>
                  <a:srgbClr val="FFCC00"/>
                </a:solidFill>
              </a:rPr>
              <a:t>Belgija</a:t>
            </a:r>
          </a:p>
          <a:p>
            <a:pPr algn="ctr"/>
            <a:r>
              <a:rPr lang="sl-SI" altLang="sl-SI" sz="2400" b="1">
                <a:solidFill>
                  <a:srgbClr val="FFCC00"/>
                </a:solidFill>
              </a:rPr>
              <a:t>Francija</a:t>
            </a:r>
          </a:p>
          <a:p>
            <a:pPr algn="ctr"/>
            <a:r>
              <a:rPr lang="sl-SI" altLang="sl-SI" sz="2400" b="1">
                <a:solidFill>
                  <a:srgbClr val="FFCC00"/>
                </a:solidFill>
              </a:rPr>
              <a:t>Italija</a:t>
            </a:r>
          </a:p>
          <a:p>
            <a:pPr algn="ctr"/>
            <a:r>
              <a:rPr lang="sl-SI" altLang="sl-SI" sz="2400" b="1">
                <a:solidFill>
                  <a:srgbClr val="FFCC00"/>
                </a:solidFill>
              </a:rPr>
              <a:t>Luxemburg</a:t>
            </a:r>
          </a:p>
          <a:p>
            <a:pPr algn="ctr"/>
            <a:r>
              <a:rPr lang="sl-SI" altLang="sl-SI" sz="2400" b="1">
                <a:solidFill>
                  <a:srgbClr val="FFCC00"/>
                </a:solidFill>
              </a:rPr>
              <a:t>Nemčija</a:t>
            </a:r>
          </a:p>
          <a:p>
            <a:pPr algn="ctr"/>
            <a:endParaRPr lang="sl-SI" altLang="sl-SI" sz="2400" b="1">
              <a:solidFill>
                <a:srgbClr val="FFCC00"/>
              </a:solidFill>
            </a:endParaRPr>
          </a:p>
        </p:txBody>
      </p:sp>
      <p:pic>
        <p:nvPicPr>
          <p:cNvPr id="17412" name="Picture 4" descr="Zastava Evropske unije">
            <a:extLst>
              <a:ext uri="{FF2B5EF4-FFF2-40B4-BE49-F238E27FC236}">
                <a16:creationId xmlns:a16="http://schemas.microsoft.com/office/drawing/2014/main" id="{31F5A712-AA87-4EBD-AEAB-946C34C790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5157788"/>
            <a:ext cx="23050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90339">
            <a:extLst>
              <a:ext uri="{FF2B5EF4-FFF2-40B4-BE49-F238E27FC236}">
                <a16:creationId xmlns:a16="http://schemas.microsoft.com/office/drawing/2014/main" id="{13D91EFA-9954-437F-9B99-24340B765D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2492375"/>
            <a:ext cx="2633663"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1C5FF6B-0900-4542-8DA2-07171B465B5F}"/>
              </a:ext>
            </a:extLst>
          </p:cNvPr>
          <p:cNvSpPr>
            <a:spLocks noGrp="1" noChangeArrowheads="1"/>
          </p:cNvSpPr>
          <p:nvPr>
            <p:ph type="title"/>
          </p:nvPr>
        </p:nvSpPr>
        <p:spPr/>
        <p:txBody>
          <a:bodyPr/>
          <a:lstStyle/>
          <a:p>
            <a:r>
              <a:rPr lang="sl-SI" altLang="sl-SI">
                <a:solidFill>
                  <a:srgbClr val="FFFF00"/>
                </a:solidFill>
                <a:latin typeface="Century Gothic" panose="020B0502020202020204" pitchFamily="34" charset="0"/>
              </a:rPr>
              <a:t>Splošno o EU</a:t>
            </a:r>
          </a:p>
        </p:txBody>
      </p:sp>
      <p:sp>
        <p:nvSpPr>
          <p:cNvPr id="4099" name="Rectangle 3">
            <a:extLst>
              <a:ext uri="{FF2B5EF4-FFF2-40B4-BE49-F238E27FC236}">
                <a16:creationId xmlns:a16="http://schemas.microsoft.com/office/drawing/2014/main" id="{3D6C86D8-1BCF-4C04-9BE0-2878938F2599}"/>
              </a:ext>
            </a:extLst>
          </p:cNvPr>
          <p:cNvSpPr>
            <a:spLocks noGrp="1" noChangeArrowheads="1"/>
          </p:cNvSpPr>
          <p:nvPr>
            <p:ph type="body" idx="1"/>
          </p:nvPr>
        </p:nvSpPr>
        <p:spPr>
          <a:xfrm>
            <a:off x="468313" y="1484313"/>
            <a:ext cx="8229600" cy="4525962"/>
          </a:xfrm>
        </p:spPr>
        <p:txBody>
          <a:bodyPr/>
          <a:lstStyle/>
          <a:p>
            <a:pPr>
              <a:lnSpc>
                <a:spcPct val="140000"/>
              </a:lnSpc>
            </a:pPr>
            <a:r>
              <a:rPr lang="sl-SI" altLang="sl-SI" sz="2900">
                <a:solidFill>
                  <a:srgbClr val="FFFF00"/>
                </a:solidFill>
                <a:latin typeface="Century Gothic" panose="020B0502020202020204" pitchFamily="34" charset="0"/>
              </a:rPr>
              <a:t>Evropska zastava: </a:t>
            </a:r>
            <a:r>
              <a:rPr lang="sl-SI" altLang="sl-SI" sz="2900" b="1">
                <a:solidFill>
                  <a:srgbClr val="FFFF00"/>
                </a:solidFill>
                <a:latin typeface="Century Gothic" panose="020B0502020202020204" pitchFamily="34" charset="0"/>
              </a:rPr>
              <a:t>krog 12-ih zvezd na modri podlagi</a:t>
            </a:r>
          </a:p>
          <a:p>
            <a:pPr>
              <a:lnSpc>
                <a:spcPct val="140000"/>
              </a:lnSpc>
            </a:pPr>
            <a:r>
              <a:rPr lang="sl-SI" altLang="sl-SI" sz="2900">
                <a:solidFill>
                  <a:srgbClr val="FFFF00"/>
                </a:solidFill>
                <a:latin typeface="Century Gothic" panose="020B0502020202020204" pitchFamily="34" charset="0"/>
              </a:rPr>
              <a:t>Geslo: </a:t>
            </a:r>
            <a:r>
              <a:rPr lang="sl-SI" altLang="sl-SI" sz="2900" b="1">
                <a:solidFill>
                  <a:srgbClr val="FFFF00"/>
                </a:solidFill>
                <a:latin typeface="Century Gothic" panose="020B0502020202020204" pitchFamily="34" charset="0"/>
              </a:rPr>
              <a:t>Združena v raznolikosti</a:t>
            </a:r>
            <a:r>
              <a:rPr lang="sl-SI" altLang="sl-SI" sz="2900">
                <a:solidFill>
                  <a:srgbClr val="FFFF00"/>
                </a:solidFill>
                <a:latin typeface="Century Gothic" panose="020B0502020202020204" pitchFamily="34" charset="0"/>
              </a:rPr>
              <a:t> </a:t>
            </a:r>
          </a:p>
          <a:p>
            <a:pPr>
              <a:lnSpc>
                <a:spcPct val="140000"/>
              </a:lnSpc>
            </a:pPr>
            <a:r>
              <a:rPr lang="sl-SI" altLang="sl-SI" sz="2900">
                <a:solidFill>
                  <a:srgbClr val="FFFF00"/>
                </a:solidFill>
                <a:latin typeface="Century Gothic" panose="020B0502020202020204" pitchFamily="34" charset="0"/>
              </a:rPr>
              <a:t>Himna: </a:t>
            </a:r>
            <a:r>
              <a:rPr lang="sl-SI" altLang="sl-SI" sz="2900" b="1">
                <a:solidFill>
                  <a:srgbClr val="FFFF00"/>
                </a:solidFill>
                <a:latin typeface="Century Gothic" panose="020B0502020202020204" pitchFamily="34" charset="0"/>
              </a:rPr>
              <a:t>Oda radosti</a:t>
            </a:r>
          </a:p>
          <a:p>
            <a:pPr>
              <a:lnSpc>
                <a:spcPct val="140000"/>
              </a:lnSpc>
            </a:pPr>
            <a:r>
              <a:rPr lang="sl-SI" altLang="sl-SI" sz="2900">
                <a:solidFill>
                  <a:srgbClr val="FFFF00"/>
                </a:solidFill>
                <a:latin typeface="Century Gothic" panose="020B0502020202020204" pitchFamily="34" charset="0"/>
              </a:rPr>
              <a:t>Glavno mesto: </a:t>
            </a:r>
            <a:r>
              <a:rPr lang="sl-SI" altLang="sl-SI" sz="2900" b="1">
                <a:solidFill>
                  <a:srgbClr val="FFFF00"/>
                </a:solidFill>
                <a:latin typeface="Century Gothic" panose="020B0502020202020204" pitchFamily="34" charset="0"/>
              </a:rPr>
              <a:t>Bruselj</a:t>
            </a:r>
          </a:p>
          <a:p>
            <a:pPr>
              <a:lnSpc>
                <a:spcPct val="140000"/>
              </a:lnSpc>
            </a:pPr>
            <a:r>
              <a:rPr lang="sl-SI" altLang="sl-SI" sz="2900">
                <a:solidFill>
                  <a:srgbClr val="FFFF00"/>
                </a:solidFill>
                <a:latin typeface="Century Gothic" panose="020B0502020202020204" pitchFamily="34" charset="0"/>
              </a:rPr>
              <a:t>Uradni jeziki: </a:t>
            </a:r>
            <a:r>
              <a:rPr lang="sl-SI" altLang="sl-SI" sz="2900" b="1">
                <a:solidFill>
                  <a:srgbClr val="FFFF00"/>
                </a:solidFill>
                <a:latin typeface="Century Gothic" panose="020B0502020202020204" pitchFamily="34" charset="0"/>
              </a:rPr>
              <a:t>23</a:t>
            </a:r>
          </a:p>
          <a:p>
            <a:pPr>
              <a:lnSpc>
                <a:spcPct val="140000"/>
              </a:lnSpc>
            </a:pPr>
            <a:r>
              <a:rPr lang="sl-SI" altLang="sl-SI" sz="2900">
                <a:solidFill>
                  <a:srgbClr val="FFFF00"/>
                </a:solidFill>
                <a:latin typeface="Century Gothic" panose="020B0502020202020204" pitchFamily="34" charset="0"/>
              </a:rPr>
              <a:t>Države članice: </a:t>
            </a:r>
            <a:r>
              <a:rPr lang="sl-SI" altLang="sl-SI" sz="2900" b="1">
                <a:solidFill>
                  <a:srgbClr val="FFFF00"/>
                </a:solidFill>
                <a:latin typeface="Century Gothic" panose="020B0502020202020204" pitchFamily="34" charset="0"/>
              </a:rPr>
              <a:t>27</a:t>
            </a:r>
          </a:p>
          <a:p>
            <a:pPr>
              <a:lnSpc>
                <a:spcPct val="170000"/>
              </a:lnSpc>
            </a:pPr>
            <a:endParaRPr lang="sl-SI" altLang="sl-SI" sz="2900" b="1">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45154500-A39E-4964-A5DC-0C2FEAABC14A}"/>
              </a:ext>
            </a:extLst>
          </p:cNvPr>
          <p:cNvSpPr>
            <a:spLocks noGrp="1" noChangeArrowheads="1"/>
          </p:cNvSpPr>
          <p:nvPr>
            <p:ph type="body" idx="1"/>
          </p:nvPr>
        </p:nvSpPr>
        <p:spPr>
          <a:xfrm>
            <a:off x="539750" y="1628775"/>
            <a:ext cx="8229600" cy="4525963"/>
          </a:xfrm>
        </p:spPr>
        <p:txBody>
          <a:bodyPr/>
          <a:lstStyle/>
          <a:p>
            <a:pPr>
              <a:lnSpc>
                <a:spcPct val="140000"/>
              </a:lnSpc>
            </a:pPr>
            <a:r>
              <a:rPr lang="sl-SI" altLang="sl-SI" sz="2900">
                <a:solidFill>
                  <a:srgbClr val="FFFF00"/>
                </a:solidFill>
                <a:latin typeface="Century Gothic" panose="020B0502020202020204" pitchFamily="34" charset="0"/>
              </a:rPr>
              <a:t>Dan Evrope: </a:t>
            </a:r>
            <a:r>
              <a:rPr lang="sl-SI" altLang="sl-SI" sz="2900" b="1">
                <a:solidFill>
                  <a:srgbClr val="FFFF00"/>
                </a:solidFill>
                <a:latin typeface="Century Gothic" panose="020B0502020202020204" pitchFamily="34" charset="0"/>
              </a:rPr>
              <a:t>9. maj 1950</a:t>
            </a:r>
          </a:p>
          <a:p>
            <a:pPr>
              <a:lnSpc>
                <a:spcPct val="140000"/>
              </a:lnSpc>
            </a:pPr>
            <a:r>
              <a:rPr lang="sl-SI" altLang="sl-SI" sz="2900">
                <a:solidFill>
                  <a:srgbClr val="FFFF00"/>
                </a:solidFill>
                <a:latin typeface="Century Gothic" panose="020B0502020202020204" pitchFamily="34" charset="0"/>
              </a:rPr>
              <a:t>Površina: </a:t>
            </a:r>
            <a:r>
              <a:rPr lang="sl-SI" altLang="sl-SI" sz="2900" b="1">
                <a:solidFill>
                  <a:srgbClr val="FFFF00"/>
                </a:solidFill>
                <a:latin typeface="Century Gothic" panose="020B0502020202020204" pitchFamily="34" charset="0"/>
              </a:rPr>
              <a:t>4.325.733 km²</a:t>
            </a:r>
          </a:p>
          <a:p>
            <a:pPr>
              <a:lnSpc>
                <a:spcPct val="140000"/>
              </a:lnSpc>
            </a:pPr>
            <a:r>
              <a:rPr lang="sl-SI" altLang="sl-SI" sz="2900">
                <a:solidFill>
                  <a:srgbClr val="FFFF00"/>
                </a:solidFill>
                <a:latin typeface="Century Gothic" panose="020B0502020202020204" pitchFamily="34" charset="0"/>
              </a:rPr>
              <a:t>Prebivalstvo: </a:t>
            </a:r>
            <a:r>
              <a:rPr lang="sl-SI" altLang="sl-SI" sz="2900" b="1">
                <a:solidFill>
                  <a:srgbClr val="FFFF00"/>
                </a:solidFill>
                <a:latin typeface="Century Gothic" panose="020B0502020202020204" pitchFamily="34" charset="0"/>
              </a:rPr>
              <a:t>493.000.000 </a:t>
            </a:r>
          </a:p>
          <a:p>
            <a:pPr>
              <a:lnSpc>
                <a:spcPct val="140000"/>
              </a:lnSpc>
            </a:pPr>
            <a:r>
              <a:rPr lang="sl-SI" altLang="sl-SI" sz="2900">
                <a:solidFill>
                  <a:srgbClr val="FFFF00"/>
                </a:solidFill>
                <a:latin typeface="Century Gothic" panose="020B0502020202020204" pitchFamily="34" charset="0"/>
              </a:rPr>
              <a:t>Gostota prebivalstva: </a:t>
            </a:r>
            <a:r>
              <a:rPr lang="sl-SI" altLang="sl-SI" sz="2900" b="1">
                <a:solidFill>
                  <a:srgbClr val="FFFF00"/>
                </a:solidFill>
                <a:latin typeface="Century Gothic" panose="020B0502020202020204" pitchFamily="34" charset="0"/>
              </a:rPr>
              <a:t>116 prebivalcev/km</a:t>
            </a:r>
            <a:endParaRPr lang="sl-SI" altLang="sl-SI" sz="2900">
              <a:solidFill>
                <a:srgbClr val="FFFF00"/>
              </a:solidFill>
              <a:latin typeface="Century Gothic" panose="020B0502020202020204" pitchFamily="34" charset="0"/>
            </a:endParaRPr>
          </a:p>
          <a:p>
            <a:pPr>
              <a:lnSpc>
                <a:spcPct val="140000"/>
              </a:lnSpc>
            </a:pPr>
            <a:r>
              <a:rPr lang="sl-SI" altLang="sl-SI" sz="2900">
                <a:solidFill>
                  <a:srgbClr val="FFFF00"/>
                </a:solidFill>
                <a:latin typeface="Century Gothic" panose="020B0502020202020204" pitchFamily="34" charset="0"/>
              </a:rPr>
              <a:t>Internetna domena: </a:t>
            </a:r>
            <a:r>
              <a:rPr lang="sl-SI" altLang="sl-SI" sz="2900" b="1">
                <a:solidFill>
                  <a:srgbClr val="FFFF00"/>
                </a:solidFill>
                <a:latin typeface="Century Gothic" panose="020B0502020202020204" pitchFamily="34" charset="0"/>
              </a:rPr>
              <a:t>.eu</a:t>
            </a:r>
            <a:r>
              <a:rPr lang="sl-SI" altLang="sl-SI" sz="2900">
                <a:solidFill>
                  <a:srgbClr val="FFFF00"/>
                </a:solidFill>
                <a:latin typeface="Century Gothic" panose="020B0502020202020204" pitchFamily="34" charset="0"/>
              </a:rPr>
              <a:t> </a:t>
            </a:r>
          </a:p>
          <a:p>
            <a:pPr>
              <a:lnSpc>
                <a:spcPct val="140000"/>
              </a:lnSpc>
            </a:pPr>
            <a:r>
              <a:rPr lang="sl-SI" altLang="sl-SI" sz="2900">
                <a:solidFill>
                  <a:srgbClr val="FFFF00"/>
                </a:solidFill>
                <a:latin typeface="Century Gothic" panose="020B0502020202020204" pitchFamily="34" charset="0"/>
              </a:rPr>
              <a:t>Uradna spletna stran: </a:t>
            </a:r>
            <a:r>
              <a:rPr lang="sl-SI" altLang="sl-SI" sz="2900" b="1">
                <a:solidFill>
                  <a:srgbClr val="FFFF00"/>
                </a:solidFill>
                <a:latin typeface="Century Gothic" panose="020B0502020202020204" pitchFamily="34" charset="0"/>
              </a:rPr>
              <a:t>www.europa.eu/</a:t>
            </a:r>
          </a:p>
        </p:txBody>
      </p:sp>
      <p:sp>
        <p:nvSpPr>
          <p:cNvPr id="12292" name="Rectangle 4">
            <a:extLst>
              <a:ext uri="{FF2B5EF4-FFF2-40B4-BE49-F238E27FC236}">
                <a16:creationId xmlns:a16="http://schemas.microsoft.com/office/drawing/2014/main" id="{C51A55EA-A708-4680-A9BD-0CCDED84CF08}"/>
              </a:ext>
            </a:extLst>
          </p:cNvPr>
          <p:cNvSpPr>
            <a:spLocks noGrp="1" noChangeArrowheads="1"/>
          </p:cNvSpPr>
          <p:nvPr>
            <p:ph type="title"/>
          </p:nvPr>
        </p:nvSpPr>
        <p:spPr>
          <a:xfrm>
            <a:off x="468313" y="260350"/>
            <a:ext cx="8229600" cy="1143000"/>
          </a:xfrm>
          <a:noFill/>
          <a:ln/>
        </p:spPr>
        <p:txBody>
          <a:bodyPr/>
          <a:lstStyle/>
          <a:p>
            <a:r>
              <a:rPr lang="sl-SI" altLang="sl-SI">
                <a:solidFill>
                  <a:srgbClr val="FFFF00"/>
                </a:solidFill>
                <a:latin typeface="Century Gothic" panose="020B0502020202020204" pitchFamily="34" charset="0"/>
              </a:rPr>
              <a:t>Splošno o EU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E03CF17-79A2-4B1D-AF3B-C1932D6FEB95}"/>
              </a:ext>
            </a:extLst>
          </p:cNvPr>
          <p:cNvSpPr>
            <a:spLocks noGrp="1" noChangeArrowheads="1"/>
          </p:cNvSpPr>
          <p:nvPr>
            <p:ph type="title"/>
          </p:nvPr>
        </p:nvSpPr>
        <p:spPr/>
        <p:txBody>
          <a:bodyPr/>
          <a:lstStyle/>
          <a:p>
            <a:r>
              <a:rPr lang="sl-SI" altLang="sl-SI">
                <a:solidFill>
                  <a:srgbClr val="003399"/>
                </a:solidFill>
              </a:rPr>
              <a:t>Predsedništva</a:t>
            </a:r>
          </a:p>
        </p:txBody>
      </p:sp>
      <p:sp>
        <p:nvSpPr>
          <p:cNvPr id="18435" name="Rectangle 3">
            <a:extLst>
              <a:ext uri="{FF2B5EF4-FFF2-40B4-BE49-F238E27FC236}">
                <a16:creationId xmlns:a16="http://schemas.microsoft.com/office/drawing/2014/main" id="{79475668-0350-4605-AE89-C45D8205B170}"/>
              </a:ext>
            </a:extLst>
          </p:cNvPr>
          <p:cNvSpPr>
            <a:spLocks noGrp="1" noChangeArrowheads="1"/>
          </p:cNvSpPr>
          <p:nvPr>
            <p:ph type="body" idx="1"/>
          </p:nvPr>
        </p:nvSpPr>
        <p:spPr>
          <a:xfrm>
            <a:off x="684213" y="1557338"/>
            <a:ext cx="8229600" cy="4319587"/>
          </a:xfrm>
        </p:spPr>
        <p:txBody>
          <a:bodyPr/>
          <a:lstStyle/>
          <a:p>
            <a:pPr marL="609600" indent="-609600">
              <a:buFontTx/>
              <a:buAutoNum type="arabicPeriod"/>
            </a:pPr>
            <a:r>
              <a:rPr lang="sl-SI" altLang="sl-SI" sz="2800" u="sng">
                <a:solidFill>
                  <a:srgbClr val="FFFF00"/>
                </a:solidFill>
              </a:rPr>
              <a:t>Evropski svet</a:t>
            </a:r>
            <a:r>
              <a:rPr lang="sl-SI" altLang="sl-SI" sz="2800"/>
              <a:t>: </a:t>
            </a:r>
            <a:r>
              <a:rPr lang="sl-SI" altLang="sl-SI" sz="2800">
                <a:solidFill>
                  <a:srgbClr val="FF3300"/>
                </a:solidFill>
              </a:rPr>
              <a:t>Angela Merkel</a:t>
            </a:r>
          </a:p>
          <a:p>
            <a:pPr marL="609600" indent="-609600">
              <a:buFontTx/>
              <a:buAutoNum type="arabicPeriod"/>
            </a:pPr>
            <a:r>
              <a:rPr lang="sl-SI" altLang="sl-SI" sz="2400" u="sng">
                <a:solidFill>
                  <a:srgbClr val="FFFF00"/>
                </a:solidFill>
              </a:rPr>
              <a:t>Svet EU</a:t>
            </a:r>
            <a:r>
              <a:rPr lang="sl-SI" altLang="sl-SI"/>
              <a:t>: Nemčija</a:t>
            </a:r>
          </a:p>
          <a:p>
            <a:pPr marL="609600" indent="-609600">
              <a:buFontTx/>
              <a:buAutoNum type="arabicPeriod"/>
            </a:pPr>
            <a:r>
              <a:rPr lang="sl-SI" altLang="sl-SI" sz="2800" u="sng">
                <a:solidFill>
                  <a:srgbClr val="FFFF00"/>
                </a:solidFill>
              </a:rPr>
              <a:t>Evropska komisija</a:t>
            </a:r>
            <a:r>
              <a:rPr lang="sl-SI" altLang="sl-SI" sz="2800"/>
              <a:t>: José Manuel Durão Barroso</a:t>
            </a:r>
          </a:p>
          <a:p>
            <a:pPr marL="609600" indent="-609600">
              <a:buFontTx/>
              <a:buAutoNum type="arabicPeriod"/>
            </a:pPr>
            <a:r>
              <a:rPr lang="sl-SI" altLang="sl-SI" sz="2400" u="sng">
                <a:solidFill>
                  <a:srgbClr val="FFFF00"/>
                </a:solidFill>
              </a:rPr>
              <a:t>Evropski parlament</a:t>
            </a:r>
            <a:r>
              <a:rPr lang="sl-SI" altLang="sl-SI" sz="2800">
                <a:solidFill>
                  <a:srgbClr val="FF3300"/>
                </a:solidFill>
              </a:rPr>
              <a:t>: Hans-Gert Pöttering</a:t>
            </a:r>
          </a:p>
          <a:p>
            <a:pPr marL="609600" indent="-609600">
              <a:buFontTx/>
              <a:buAutoNum type="arabicPeriod"/>
            </a:pPr>
            <a:r>
              <a:rPr lang="sl-SI" altLang="sl-SI" sz="2400" u="sng">
                <a:solidFill>
                  <a:srgbClr val="FFFF00"/>
                </a:solidFill>
              </a:rPr>
              <a:t>Dan Evrope</a:t>
            </a:r>
            <a:r>
              <a:rPr lang="sl-SI" altLang="sl-SI" sz="2800"/>
              <a:t>: 9. maj 1950</a:t>
            </a:r>
          </a:p>
        </p:txBody>
      </p:sp>
      <p:pic>
        <p:nvPicPr>
          <p:cNvPr id="18436" name="Picture 4" descr="F09ZS_merkel_angela_ek">
            <a:extLst>
              <a:ext uri="{FF2B5EF4-FFF2-40B4-BE49-F238E27FC236}">
                <a16:creationId xmlns:a16="http://schemas.microsoft.com/office/drawing/2014/main" id="{931EB436-90A9-4B34-BCC6-2A71A4D52A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4365625"/>
            <a:ext cx="2808288" cy="2330450"/>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descr="presidentPoettering">
            <a:extLst>
              <a:ext uri="{FF2B5EF4-FFF2-40B4-BE49-F238E27FC236}">
                <a16:creationId xmlns:a16="http://schemas.microsoft.com/office/drawing/2014/main" id="{C31B3A20-BA66-46B0-9189-AE2343BF14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4724400"/>
            <a:ext cx="2049462"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99"/>
            </a:gs>
            <a:gs pos="5000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5671B68-2912-40B3-A3DD-45655418BF41}"/>
              </a:ext>
            </a:extLst>
          </p:cNvPr>
          <p:cNvSpPr>
            <a:spLocks noGrp="1" noChangeArrowheads="1"/>
          </p:cNvSpPr>
          <p:nvPr>
            <p:ph type="title"/>
          </p:nvPr>
        </p:nvSpPr>
        <p:spPr>
          <a:xfrm>
            <a:off x="468313" y="-171450"/>
            <a:ext cx="8229600" cy="1143000"/>
          </a:xfrm>
        </p:spPr>
        <p:txBody>
          <a:bodyPr/>
          <a:lstStyle/>
          <a:p>
            <a:r>
              <a:rPr lang="sl-SI" altLang="sl-SI" sz="4500" b="1">
                <a:solidFill>
                  <a:srgbClr val="FFFF00"/>
                </a:solidFill>
                <a:latin typeface="Century Gothic" panose="020B0502020202020204" pitchFamily="34" charset="0"/>
              </a:rPr>
              <a:t>Valute</a:t>
            </a:r>
          </a:p>
        </p:txBody>
      </p:sp>
      <p:sp>
        <p:nvSpPr>
          <p:cNvPr id="6147" name="Rectangle 3">
            <a:extLst>
              <a:ext uri="{FF2B5EF4-FFF2-40B4-BE49-F238E27FC236}">
                <a16:creationId xmlns:a16="http://schemas.microsoft.com/office/drawing/2014/main" id="{0C79D3FA-EF33-4F36-8981-591B5482B1C6}"/>
              </a:ext>
            </a:extLst>
          </p:cNvPr>
          <p:cNvSpPr>
            <a:spLocks noGrp="1" noChangeArrowheads="1"/>
          </p:cNvSpPr>
          <p:nvPr>
            <p:ph type="body" idx="1"/>
          </p:nvPr>
        </p:nvSpPr>
        <p:spPr>
          <a:xfrm>
            <a:off x="395288" y="908050"/>
            <a:ext cx="8229600" cy="5472113"/>
          </a:xfrm>
        </p:spPr>
        <p:txBody>
          <a:bodyPr/>
          <a:lstStyle/>
          <a:p>
            <a:pPr>
              <a:lnSpc>
                <a:spcPct val="80000"/>
              </a:lnSpc>
              <a:buFontTx/>
              <a:buNone/>
            </a:pPr>
            <a:r>
              <a:rPr lang="sl-SI" altLang="sl-SI" sz="2800" b="1">
                <a:solidFill>
                  <a:srgbClr val="FFFF00"/>
                </a:solidFill>
                <a:latin typeface="Century Gothic" panose="020B0502020202020204" pitchFamily="34" charset="0"/>
              </a:rPr>
              <a:t>Evro (EUR ali €)</a:t>
            </a:r>
          </a:p>
          <a:p>
            <a:pPr>
              <a:lnSpc>
                <a:spcPct val="80000"/>
              </a:lnSpc>
              <a:buFontTx/>
              <a:buNone/>
            </a:pPr>
            <a:r>
              <a:rPr lang="sl-SI" altLang="sl-SI" sz="2800" b="1">
                <a:solidFill>
                  <a:srgbClr val="FFFF00"/>
                </a:solidFill>
                <a:latin typeface="Century Gothic" panose="020B0502020202020204" pitchFamily="34" charset="0"/>
              </a:rPr>
              <a:t>Britanski funt (GBP ali GB£)</a:t>
            </a:r>
          </a:p>
          <a:p>
            <a:pPr>
              <a:lnSpc>
                <a:spcPct val="80000"/>
              </a:lnSpc>
              <a:buFontTx/>
              <a:buNone/>
            </a:pPr>
            <a:r>
              <a:rPr lang="sl-SI" altLang="sl-SI" sz="2800" b="1">
                <a:solidFill>
                  <a:srgbClr val="FFFF00"/>
                </a:solidFill>
                <a:latin typeface="Century Gothic" panose="020B0502020202020204" pitchFamily="34" charset="0"/>
              </a:rPr>
              <a:t>Ciprski funt (CYP ali C£)</a:t>
            </a:r>
            <a:endParaRPr lang="sl-SI" altLang="sl-SI" sz="2800" b="1">
              <a:solidFill>
                <a:srgbClr val="FFFF00"/>
              </a:solidFill>
              <a:latin typeface="Century Gothic" panose="020B0502020202020204" pitchFamily="34" charset="0"/>
              <a:hlinkClick r:id="rId2" tooltip="Češka krona"/>
            </a:endParaRPr>
          </a:p>
          <a:p>
            <a:pPr>
              <a:lnSpc>
                <a:spcPct val="80000"/>
              </a:lnSpc>
              <a:buFontTx/>
              <a:buNone/>
            </a:pPr>
            <a:r>
              <a:rPr lang="sl-SI" altLang="sl-SI" sz="2800" b="1">
                <a:solidFill>
                  <a:srgbClr val="FFFF00"/>
                </a:solidFill>
                <a:latin typeface="Century Gothic" panose="020B0502020202020204" pitchFamily="34" charset="0"/>
              </a:rPr>
              <a:t>Češka krona (CZK ali Kč)</a:t>
            </a:r>
          </a:p>
          <a:p>
            <a:pPr>
              <a:lnSpc>
                <a:spcPct val="80000"/>
              </a:lnSpc>
              <a:buFontTx/>
              <a:buNone/>
            </a:pPr>
            <a:r>
              <a:rPr lang="sl-SI" altLang="sl-SI" sz="2800" b="1">
                <a:solidFill>
                  <a:srgbClr val="FFFF00"/>
                </a:solidFill>
                <a:latin typeface="Century Gothic" panose="020B0502020202020204" pitchFamily="34" charset="0"/>
              </a:rPr>
              <a:t>Danska krona (DKK ali kr)</a:t>
            </a:r>
          </a:p>
          <a:p>
            <a:pPr>
              <a:lnSpc>
                <a:spcPct val="80000"/>
              </a:lnSpc>
              <a:buFontTx/>
              <a:buNone/>
            </a:pPr>
            <a:r>
              <a:rPr lang="sl-SI" altLang="sl-SI" sz="2800" b="1">
                <a:solidFill>
                  <a:srgbClr val="FFFF00"/>
                </a:solidFill>
                <a:latin typeface="Century Gothic" panose="020B0502020202020204" pitchFamily="34" charset="0"/>
              </a:rPr>
              <a:t>Estonska krona (EEK alir kr)</a:t>
            </a:r>
          </a:p>
          <a:p>
            <a:pPr>
              <a:lnSpc>
                <a:spcPct val="80000"/>
              </a:lnSpc>
              <a:buFontTx/>
              <a:buNone/>
            </a:pPr>
            <a:r>
              <a:rPr lang="sl-SI" altLang="sl-SI" sz="2800" b="1">
                <a:solidFill>
                  <a:srgbClr val="FFFF00"/>
                </a:solidFill>
                <a:latin typeface="Century Gothic" panose="020B0502020202020204" pitchFamily="34" charset="0"/>
              </a:rPr>
              <a:t>Madžarski forint (HUF ali Ft)</a:t>
            </a:r>
          </a:p>
          <a:p>
            <a:pPr>
              <a:lnSpc>
                <a:spcPct val="80000"/>
              </a:lnSpc>
              <a:buFontTx/>
              <a:buNone/>
            </a:pPr>
            <a:r>
              <a:rPr lang="sl-SI" altLang="sl-SI" sz="2800" b="1">
                <a:solidFill>
                  <a:srgbClr val="FFFF00"/>
                </a:solidFill>
                <a:latin typeface="Century Gothic" panose="020B0502020202020204" pitchFamily="34" charset="0"/>
              </a:rPr>
              <a:t>Latvijski lats (LVL ali Ls)</a:t>
            </a:r>
          </a:p>
          <a:p>
            <a:pPr>
              <a:lnSpc>
                <a:spcPct val="80000"/>
              </a:lnSpc>
              <a:buFontTx/>
              <a:buNone/>
            </a:pPr>
            <a:r>
              <a:rPr lang="sl-SI" altLang="sl-SI" sz="2800" b="1">
                <a:solidFill>
                  <a:srgbClr val="FFFF00"/>
                </a:solidFill>
                <a:latin typeface="Century Gothic" panose="020B0502020202020204" pitchFamily="34" charset="0"/>
              </a:rPr>
              <a:t>Litovski litas (LTL ali Lt)</a:t>
            </a:r>
          </a:p>
          <a:p>
            <a:pPr>
              <a:lnSpc>
                <a:spcPct val="80000"/>
              </a:lnSpc>
              <a:buFontTx/>
              <a:buNone/>
            </a:pPr>
            <a:r>
              <a:rPr lang="sl-SI" altLang="sl-SI" sz="2800" b="1">
                <a:solidFill>
                  <a:srgbClr val="FFFF00"/>
                </a:solidFill>
                <a:latin typeface="Century Gothic" panose="020B0502020202020204" pitchFamily="34" charset="0"/>
              </a:rPr>
              <a:t>Malteška lira (MTL ali Lm)</a:t>
            </a:r>
          </a:p>
          <a:p>
            <a:pPr>
              <a:lnSpc>
                <a:spcPct val="80000"/>
              </a:lnSpc>
              <a:buFontTx/>
              <a:buNone/>
            </a:pPr>
            <a:r>
              <a:rPr lang="sl-SI" altLang="sl-SI" sz="2800" b="1">
                <a:solidFill>
                  <a:srgbClr val="FFFF00"/>
                </a:solidFill>
                <a:latin typeface="Century Gothic" panose="020B0502020202020204" pitchFamily="34" charset="0"/>
              </a:rPr>
              <a:t>Poljski zlot (PLN ali zł)</a:t>
            </a:r>
          </a:p>
          <a:p>
            <a:pPr>
              <a:lnSpc>
                <a:spcPct val="80000"/>
              </a:lnSpc>
              <a:buFontTx/>
              <a:buNone/>
            </a:pPr>
            <a:r>
              <a:rPr lang="sl-SI" altLang="sl-SI" sz="2800" b="1">
                <a:solidFill>
                  <a:srgbClr val="FFFF00"/>
                </a:solidFill>
                <a:latin typeface="Century Gothic" panose="020B0502020202020204" pitchFamily="34" charset="0"/>
              </a:rPr>
              <a:t>Slovaška krona (SKK ali Sk)</a:t>
            </a:r>
          </a:p>
          <a:p>
            <a:pPr>
              <a:lnSpc>
                <a:spcPct val="80000"/>
              </a:lnSpc>
              <a:buFontTx/>
              <a:buNone/>
            </a:pPr>
            <a:r>
              <a:rPr lang="sl-SI" altLang="sl-SI" sz="2800" b="1">
                <a:solidFill>
                  <a:srgbClr val="FFFF00"/>
                </a:solidFill>
                <a:latin typeface="Century Gothic" panose="020B0502020202020204" pitchFamily="34" charset="0"/>
              </a:rPr>
              <a:t>Švedska krona (SEK ali kr)</a:t>
            </a:r>
          </a:p>
        </p:txBody>
      </p:sp>
      <p:pic>
        <p:nvPicPr>
          <p:cNvPr id="6153" name="Picture 9" descr="money-euro">
            <a:extLst>
              <a:ext uri="{FF2B5EF4-FFF2-40B4-BE49-F238E27FC236}">
                <a16:creationId xmlns:a16="http://schemas.microsoft.com/office/drawing/2014/main" id="{7BECF461-3955-440A-81E6-EBFCB9EEE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390"/>
          <a:stretch>
            <a:fillRect/>
          </a:stretch>
        </p:blipFill>
        <p:spPr bwMode="auto">
          <a:xfrm rot="657179">
            <a:off x="5435600" y="1268413"/>
            <a:ext cx="3240088" cy="2085975"/>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evro_01_fp2">
            <a:extLst>
              <a:ext uri="{FF2B5EF4-FFF2-40B4-BE49-F238E27FC236}">
                <a16:creationId xmlns:a16="http://schemas.microsoft.com/office/drawing/2014/main" id="{5014C00A-82A1-451B-99C1-4FB65F9059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58957">
            <a:off x="5867400" y="4076700"/>
            <a:ext cx="1728788"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AE5D118-FE09-49A4-81F0-8CD50BB7D0A1}"/>
              </a:ext>
            </a:extLst>
          </p:cNvPr>
          <p:cNvSpPr>
            <a:spLocks noGrp="1" noChangeArrowheads="1"/>
          </p:cNvSpPr>
          <p:nvPr>
            <p:ph type="title"/>
          </p:nvPr>
        </p:nvSpPr>
        <p:spPr>
          <a:xfrm flipV="1">
            <a:off x="8756650" y="1417638"/>
            <a:ext cx="69850" cy="69850"/>
          </a:xfrm>
        </p:spPr>
        <p:txBody>
          <a:bodyPr/>
          <a:lstStyle/>
          <a:p>
            <a:endParaRPr lang="sl-SI" altLang="sl-SI" sz="2800"/>
          </a:p>
        </p:txBody>
      </p:sp>
      <p:sp>
        <p:nvSpPr>
          <p:cNvPr id="31747" name="Rectangle 3">
            <a:extLst>
              <a:ext uri="{FF2B5EF4-FFF2-40B4-BE49-F238E27FC236}">
                <a16:creationId xmlns:a16="http://schemas.microsoft.com/office/drawing/2014/main" id="{0711107E-56D5-445C-A4BC-91B624F2B2EA}"/>
              </a:ext>
            </a:extLst>
          </p:cNvPr>
          <p:cNvSpPr>
            <a:spLocks noGrp="1" noChangeArrowheads="1"/>
          </p:cNvSpPr>
          <p:nvPr>
            <p:ph type="body" idx="1"/>
          </p:nvPr>
        </p:nvSpPr>
        <p:spPr/>
        <p:txBody>
          <a:bodyPr/>
          <a:lstStyle/>
          <a:p>
            <a:pPr>
              <a:lnSpc>
                <a:spcPct val="80000"/>
              </a:lnSpc>
            </a:pPr>
            <a:r>
              <a:rPr lang="de-DE" altLang="sl-SI" sz="2800" b="1">
                <a:solidFill>
                  <a:srgbClr val="FFCC00"/>
                </a:solidFill>
              </a:rPr>
              <a:t>Evropska valuta</a:t>
            </a:r>
          </a:p>
          <a:p>
            <a:pPr>
              <a:lnSpc>
                <a:spcPct val="80000"/>
              </a:lnSpc>
            </a:pPr>
            <a:r>
              <a:rPr lang="de-DE" altLang="sl-SI" sz="2400" b="1">
                <a:solidFill>
                  <a:srgbClr val="660066"/>
                </a:solidFill>
              </a:rPr>
              <a:t>Enotna valuta evro (€) je najbrž najbolj otipljiv dosežek EU. Uporabljajo ga v 12 državah, kar predstavlja dve tretjini prebivalstva EU. Ta delež se bo povečal, ko bodo evro prevzele nove države članice, potem ko bodo njihova gospodarstva na to pripravljena. </a:t>
            </a:r>
            <a:br>
              <a:rPr lang="de-DE" altLang="sl-SI" sz="2400" b="1">
                <a:solidFill>
                  <a:srgbClr val="660066"/>
                </a:solidFill>
              </a:rPr>
            </a:br>
            <a:r>
              <a:rPr lang="de-DE" altLang="sl-SI" sz="2400" b="1">
                <a:solidFill>
                  <a:srgbClr val="660066"/>
                </a:solidFill>
              </a:rPr>
              <a:t>V državah, ki bodo uvedle evro, bomo lahko uporabljali vse bankovce in kovance. Bankovci so povsod enaki, medtem ko imajo kovanci na eni strani enoten vzorec, na drugi pa odtis simbolov, značilnih za posamezno državo članico.</a:t>
            </a:r>
            <a:endParaRPr lang="sl-SI" altLang="sl-SI" sz="2400" b="1">
              <a:solidFill>
                <a:srgbClr val="660066"/>
              </a:solidFill>
            </a:endParaRPr>
          </a:p>
        </p:txBody>
      </p:sp>
      <p:sp>
        <p:nvSpPr>
          <p:cNvPr id="31748" name="WordArt 4">
            <a:extLst>
              <a:ext uri="{FF2B5EF4-FFF2-40B4-BE49-F238E27FC236}">
                <a16:creationId xmlns:a16="http://schemas.microsoft.com/office/drawing/2014/main" id="{B8738C1B-E079-472F-8587-E25B4AA35D0D}"/>
              </a:ext>
            </a:extLst>
          </p:cNvPr>
          <p:cNvSpPr>
            <a:spLocks noChangeArrowheads="1" noChangeShapeType="1" noTextEdit="1"/>
          </p:cNvSpPr>
          <p:nvPr/>
        </p:nvSpPr>
        <p:spPr bwMode="auto">
          <a:xfrm>
            <a:off x="1331913" y="476250"/>
            <a:ext cx="5688012" cy="936625"/>
          </a:xfrm>
          <a:prstGeom prst="rect">
            <a:avLst/>
          </a:prstGeom>
        </p:spPr>
        <p:txBody>
          <a:bodyPr wrap="none" fromWordArt="1">
            <a:prstTxWarp prst="textDoubleWave1">
              <a:avLst>
                <a:gd name="adj1" fmla="val 6500"/>
                <a:gd name="adj2" fmla="val 0"/>
              </a:avLst>
            </a:prstTxWarp>
          </a:bodyPr>
          <a:lstStyle/>
          <a:p>
            <a:pPr algn="ctr"/>
            <a:r>
              <a:rPr lang="sl-SI" sz="3600" kern="10" spc="-360">
                <a:ln w="12700">
                  <a:solidFill>
                    <a:srgbClr val="000099"/>
                  </a:solidFill>
                  <a:round/>
                  <a:headEnd/>
                  <a:tailEnd/>
                </a:ln>
                <a:solidFill>
                  <a:srgbClr val="33CCFF"/>
                </a:solidFill>
                <a:effectLst>
                  <a:outerShdw dist="125724" dir="18900000" algn="ctr" rotWithShape="0">
                    <a:srgbClr val="000099"/>
                  </a:outerShdw>
                </a:effectLst>
                <a:cs typeface="Arial" panose="020B0604020202020204" pitchFamily="34" charset="0"/>
              </a:rPr>
              <a:t>Euro kot valuta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8F8732D-4299-4DA9-9157-4E54BF2423F6}"/>
              </a:ext>
            </a:extLst>
          </p:cNvPr>
          <p:cNvSpPr>
            <a:spLocks noGrp="1" noChangeArrowheads="1"/>
          </p:cNvSpPr>
          <p:nvPr>
            <p:ph type="title"/>
          </p:nvPr>
        </p:nvSpPr>
        <p:spPr/>
        <p:txBody>
          <a:bodyPr/>
          <a:lstStyle/>
          <a:p>
            <a:r>
              <a:rPr lang="sl-SI" altLang="sl-SI" b="1">
                <a:solidFill>
                  <a:srgbClr val="FFFF00"/>
                </a:solidFill>
                <a:latin typeface="Century Gothic" panose="020B0502020202020204" pitchFamily="34" charset="0"/>
              </a:rPr>
              <a:t>Ustanovitev</a:t>
            </a:r>
          </a:p>
        </p:txBody>
      </p:sp>
      <p:sp>
        <p:nvSpPr>
          <p:cNvPr id="13315" name="Rectangle 3">
            <a:extLst>
              <a:ext uri="{FF2B5EF4-FFF2-40B4-BE49-F238E27FC236}">
                <a16:creationId xmlns:a16="http://schemas.microsoft.com/office/drawing/2014/main" id="{0CB0A978-623E-4B10-85AC-0B0704AE397A}"/>
              </a:ext>
            </a:extLst>
          </p:cNvPr>
          <p:cNvSpPr>
            <a:spLocks noGrp="1" noChangeArrowheads="1"/>
          </p:cNvSpPr>
          <p:nvPr>
            <p:ph type="body" idx="1"/>
          </p:nvPr>
        </p:nvSpPr>
        <p:spPr/>
        <p:txBody>
          <a:bodyPr/>
          <a:lstStyle/>
          <a:p>
            <a:endParaRPr lang="sl-SI" altLang="sl-SI"/>
          </a:p>
          <a:p>
            <a:r>
              <a:rPr lang="sl-SI" altLang="sl-SI" sz="3000" b="1">
                <a:solidFill>
                  <a:srgbClr val="FFFF00"/>
                </a:solidFill>
                <a:latin typeface="Century Gothic" panose="020B0502020202020204" pitchFamily="34" charset="0"/>
              </a:rPr>
              <a:t>Ustanovitev Evropske skupnosti za premog in jeklo (ESPJ).</a:t>
            </a:r>
          </a:p>
          <a:p>
            <a:endParaRPr lang="sl-SI" altLang="sl-SI" sz="3000">
              <a:solidFill>
                <a:srgbClr val="FFFF00"/>
              </a:solidFill>
              <a:latin typeface="Century Gothic" panose="020B0502020202020204" pitchFamily="34" charset="0"/>
            </a:endParaRPr>
          </a:p>
          <a:p>
            <a:endParaRPr lang="sl-SI" altLang="sl-SI" sz="3000">
              <a:solidFill>
                <a:srgbClr val="FFFF00"/>
              </a:solidFill>
              <a:latin typeface="Century Gothic" panose="020B0502020202020204" pitchFamily="34" charset="0"/>
            </a:endParaRPr>
          </a:p>
          <a:p>
            <a:r>
              <a:rPr lang="sl-SI" altLang="sl-SI" sz="3000" b="1">
                <a:solidFill>
                  <a:srgbClr val="FFFF00"/>
                </a:solidFill>
                <a:latin typeface="Century Gothic" panose="020B0502020202020204" pitchFamily="34" charset="0"/>
              </a:rPr>
              <a:t>Podpis pogodbe v Parizu leta 1951, veljati je začela 23. julija 1952, za obdobje 50 let.</a:t>
            </a:r>
            <a:r>
              <a:rPr lang="sl-SI" altLang="sl-SI" sz="3000">
                <a:solidFill>
                  <a:srgbClr val="FFFF00"/>
                </a:solidFill>
                <a:latin typeface="Century Gothic" panose="020B0502020202020204" pitchFamily="34" charset="0"/>
              </a:rPr>
              <a:t> </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0</TotalTime>
  <Words>563</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Monotype Corsiva</vt:lpstr>
      <vt:lpstr>Privzeti načrt</vt:lpstr>
      <vt:lpstr>vropska unija</vt:lpstr>
      <vt:lpstr>Definicija EU</vt:lpstr>
      <vt:lpstr>Začetne države EU</vt:lpstr>
      <vt:lpstr>Splošno o EU</vt:lpstr>
      <vt:lpstr>Splošno o EU</vt:lpstr>
      <vt:lpstr>Predsedništva</vt:lpstr>
      <vt:lpstr>Valute</vt:lpstr>
      <vt:lpstr>PowerPoint Presentation</vt:lpstr>
      <vt:lpstr>Ustanovitev</vt:lpstr>
      <vt:lpstr>Pristopi v EU</vt:lpstr>
      <vt:lpstr>PowerPoint Presentation</vt:lpstr>
      <vt:lpstr>Slovenija in EU</vt:lpstr>
      <vt:lpstr>Države članice</vt:lpstr>
      <vt:lpstr>Vprašanja!!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2019-05-31T08:39:36Z</dcterms:created>
  <dcterms:modified xsi:type="dcterms:W3CDTF">2019-05-31T08:39:36Z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