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9" r:id="rId1"/>
  </p:sldMasterIdLst>
  <p:notesMasterIdLst>
    <p:notesMasterId r:id="rId24"/>
  </p:notesMasterIdLst>
  <p:handoutMasterIdLst>
    <p:handoutMasterId r:id="rId25"/>
  </p:handoutMasterIdLst>
  <p:sldIdLst>
    <p:sldId id="324" r:id="rId2"/>
    <p:sldId id="257" r:id="rId3"/>
    <p:sldId id="259" r:id="rId4"/>
    <p:sldId id="260" r:id="rId5"/>
    <p:sldId id="258" r:id="rId6"/>
    <p:sldId id="261" r:id="rId7"/>
    <p:sldId id="271" r:id="rId8"/>
    <p:sldId id="262" r:id="rId9"/>
    <p:sldId id="308" r:id="rId10"/>
    <p:sldId id="310" r:id="rId11"/>
    <p:sldId id="316" r:id="rId12"/>
    <p:sldId id="277" r:id="rId13"/>
    <p:sldId id="284" r:id="rId14"/>
    <p:sldId id="319" r:id="rId15"/>
    <p:sldId id="301" r:id="rId16"/>
    <p:sldId id="321" r:id="rId17"/>
    <p:sldId id="288" r:id="rId18"/>
    <p:sldId id="299" r:id="rId19"/>
    <p:sldId id="300" r:id="rId20"/>
    <p:sldId id="296" r:id="rId21"/>
    <p:sldId id="297" r:id="rId22"/>
    <p:sldId id="325" r:id="rId23"/>
  </p:sldIdLst>
  <p:sldSz cx="9144000" cy="6858000" type="screen4x3"/>
  <p:notesSz cx="6797675" cy="9928225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>
          <p15:clr>
            <a:srgbClr val="A4A3A4"/>
          </p15:clr>
        </p15:guide>
        <p15:guide id="2" pos="12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4A3"/>
    <a:srgbClr val="0093D3"/>
    <a:srgbClr val="2976AB"/>
    <a:srgbClr val="FFCC66"/>
    <a:srgbClr val="008080"/>
    <a:srgbClr val="667F1E"/>
    <a:srgbClr val="C42127"/>
    <a:srgbClr val="00D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855" autoAdjust="0"/>
    <p:restoredTop sz="94601" autoAdjust="0"/>
  </p:normalViewPr>
  <p:slideViewPr>
    <p:cSldViewPr>
      <p:cViewPr varScale="1">
        <p:scale>
          <a:sx n="163" d="100"/>
          <a:sy n="163" d="100"/>
        </p:scale>
        <p:origin x="2268" y="132"/>
      </p:cViewPr>
      <p:guideLst>
        <p:guide orient="horz" pos="1776"/>
        <p:guide pos="1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>
            <a:extLst>
              <a:ext uri="{FF2B5EF4-FFF2-40B4-BE49-F238E27FC236}">
                <a16:creationId xmlns:a16="http://schemas.microsoft.com/office/drawing/2014/main" id="{49AD76C0-527C-4047-92A8-60ADCFA42F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43" name="Rectangle 3">
            <a:extLst>
              <a:ext uri="{FF2B5EF4-FFF2-40B4-BE49-F238E27FC236}">
                <a16:creationId xmlns:a16="http://schemas.microsoft.com/office/drawing/2014/main" id="{F9294847-3EB4-4D7B-850E-F461383233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44" name="Rectangle 4">
            <a:extLst>
              <a:ext uri="{FF2B5EF4-FFF2-40B4-BE49-F238E27FC236}">
                <a16:creationId xmlns:a16="http://schemas.microsoft.com/office/drawing/2014/main" id="{B35294CE-9134-4719-BB1D-339952B1754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45" name="Rectangle 5">
            <a:extLst>
              <a:ext uri="{FF2B5EF4-FFF2-40B4-BE49-F238E27FC236}">
                <a16:creationId xmlns:a16="http://schemas.microsoft.com/office/drawing/2014/main" id="{0BB555EE-7CF4-4719-8A11-E3F9BADA98E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936C336-4AB3-475B-AC14-D143D468EEC9}" type="slidenum">
              <a:rPr lang="fr-FR" altLang="sl-SI"/>
              <a:pPr/>
              <a:t>‹#›</a:t>
            </a:fld>
            <a:endParaRPr lang="fr-FR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>
            <a:extLst>
              <a:ext uri="{FF2B5EF4-FFF2-40B4-BE49-F238E27FC236}">
                <a16:creationId xmlns:a16="http://schemas.microsoft.com/office/drawing/2014/main" id="{A2FBB3ED-9E9D-4B36-B232-A1B82C9D73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4B0860B8-0BE6-4CD1-9B48-DB9B8F48424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8370FA61-D38C-4DCA-9164-2B9BB6A0DD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5621" name="Rectangle 5">
            <a:extLst>
              <a:ext uri="{FF2B5EF4-FFF2-40B4-BE49-F238E27FC236}">
                <a16:creationId xmlns:a16="http://schemas.microsoft.com/office/drawing/2014/main" id="{27EE6E41-8EC9-42F4-87EC-8C7C8EBFB08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95622" name="Rectangle 6">
            <a:extLst>
              <a:ext uri="{FF2B5EF4-FFF2-40B4-BE49-F238E27FC236}">
                <a16:creationId xmlns:a16="http://schemas.microsoft.com/office/drawing/2014/main" id="{1A6F4731-A63A-44B6-80CC-B75016F733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5623" name="Rectangle 7">
            <a:extLst>
              <a:ext uri="{FF2B5EF4-FFF2-40B4-BE49-F238E27FC236}">
                <a16:creationId xmlns:a16="http://schemas.microsoft.com/office/drawing/2014/main" id="{686EB86A-B1BD-4F74-A204-35D1CB417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2DEB589-B490-4A05-961C-4E0E61C568B7}" type="slidenum">
              <a:rPr lang="fr-FR" altLang="sl-SI"/>
              <a:pPr/>
              <a:t>‹#›</a:t>
            </a:fld>
            <a:endParaRPr lang="fr-FR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5AABC6D6-6645-475C-AE03-B396F344C0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761028-32E6-43EE-82C5-4936788E27B6}" type="slidenum">
              <a:rPr lang="fr-FR" altLang="sl-SI" sz="1200"/>
              <a:pPr eaLnBrk="1" hangingPunct="1"/>
              <a:t>2</a:t>
            </a:fld>
            <a:endParaRPr lang="fr-FR" altLang="sl-SI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E04B8140-EF0C-4F93-B18A-69BA71117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2F92962-A219-4FCA-AF94-B905B20ADE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E31C7ECA-F974-4302-99A3-4B6DA90D9C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D2AF80-4062-43A8-A426-261F6018E141}" type="slidenum">
              <a:rPr lang="fr-FR" altLang="sl-SI" sz="1200"/>
              <a:pPr eaLnBrk="1" hangingPunct="1"/>
              <a:t>14</a:t>
            </a:fld>
            <a:endParaRPr lang="fr-FR" altLang="sl-SI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7A74D186-8C8A-4A5A-ABB7-9B6438AD15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0D86FBA4-E3A2-47CA-A040-437FDEA8C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55C86694-08F6-4702-96CB-CAB625D6C5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CF33F0-AA1A-4A2F-944F-FDBD0FA59124}" type="slidenum">
              <a:rPr lang="fr-FR" altLang="sl-SI" sz="1200"/>
              <a:pPr eaLnBrk="1" hangingPunct="1"/>
              <a:t>15</a:t>
            </a:fld>
            <a:endParaRPr lang="fr-FR" altLang="sl-SI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41D1885B-CB5C-4F3D-9F79-81F39D9830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206444DE-A1E0-40E2-8FBF-4CD1C4B32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D60C5F75-DC02-4F62-8A91-C7AB12C527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38C7D7-2A01-4AC5-A362-449C4F641E42}" type="slidenum">
              <a:rPr lang="fr-FR" altLang="sl-SI" sz="1200"/>
              <a:pPr eaLnBrk="1" hangingPunct="1"/>
              <a:t>17</a:t>
            </a:fld>
            <a:endParaRPr lang="fr-FR" altLang="sl-SI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C3AEEEC7-875C-4B6F-B4C3-F3A57A75F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E6699DCE-8E4F-4230-97DD-C7DC6EDA8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BCE4FC41-A56D-490D-95C5-13064674EA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7AA0C4-E66F-467D-B1D8-E314C18EA87B}" type="slidenum">
              <a:rPr lang="fr-FR" altLang="sl-SI" sz="1200"/>
              <a:pPr eaLnBrk="1" hangingPunct="1"/>
              <a:t>18</a:t>
            </a:fld>
            <a:endParaRPr lang="fr-FR" altLang="sl-SI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9E518053-2EF7-4BC6-9B0E-83E33E79A1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B003A647-E287-4D1B-8467-2C7FA8EBD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434784F4-BF7C-4487-B75A-2F6A891B4F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E64120-A3DB-4993-84B7-5802039F4557}" type="slidenum">
              <a:rPr lang="fr-FR" altLang="sl-SI" sz="1200"/>
              <a:pPr eaLnBrk="1" hangingPunct="1"/>
              <a:t>19</a:t>
            </a:fld>
            <a:endParaRPr lang="fr-FR" altLang="sl-SI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67868E18-3B98-4D4B-8AD9-DD6758E320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E3E23EA9-B265-467F-BB64-3FEEC74D8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332C54B9-A48A-48D9-8DF7-C175273F8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416530-A644-4289-BD7D-36DF5E48A449}" type="slidenum">
              <a:rPr lang="fr-FR" altLang="sl-SI" sz="1200"/>
              <a:pPr eaLnBrk="1" hangingPunct="1"/>
              <a:t>20</a:t>
            </a:fld>
            <a:endParaRPr lang="fr-FR" altLang="sl-SI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7793F673-B537-4301-BDB3-565DDE7949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25F416C2-766A-4C83-BE86-78C147C40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FF90DDE1-E0D1-4566-8293-FCD7A41CD8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3E0E2E-434F-4EB3-8E2A-E1345BEDB658}" type="slidenum">
              <a:rPr lang="fr-FR" altLang="sl-SI" sz="1200"/>
              <a:pPr eaLnBrk="1" hangingPunct="1"/>
              <a:t>21</a:t>
            </a:fld>
            <a:endParaRPr lang="fr-FR" altLang="sl-SI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F403638F-C715-4F30-95E7-5510CFF704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C9065A08-A0B2-49A8-B77F-8B852D5B9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D5D9434-52D9-4E56-9001-32C96C9EA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9FEE34-C5AB-4E94-A265-631DEE6DAAFD}" type="slidenum">
              <a:rPr lang="fr-FR" altLang="sl-SI" sz="1200"/>
              <a:pPr eaLnBrk="1" hangingPunct="1"/>
              <a:t>3</a:t>
            </a:fld>
            <a:endParaRPr lang="fr-FR" altLang="sl-SI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EA6C219E-35CE-4EA3-9AE7-7D270F017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596F92D1-A9C7-440C-A504-2194580A4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48C84473-E9CB-4465-9C86-4D8E55F2FC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4EC395-7757-45BD-A7C1-C7D3E9137C9D}" type="slidenum">
              <a:rPr lang="fr-FR" altLang="sl-SI" sz="1200"/>
              <a:pPr eaLnBrk="1" hangingPunct="1"/>
              <a:t>4</a:t>
            </a:fld>
            <a:endParaRPr lang="fr-FR" altLang="sl-SI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74E1A69-4222-479B-A414-5E51A0951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AC9401D-DB22-4A65-B013-3EC0A83FF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69196D80-0B30-4342-BA2D-E08208DD76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D0B094-51FF-4B49-8772-C7FEA9968475}" type="slidenum">
              <a:rPr lang="fr-FR" altLang="sl-SI" sz="1200"/>
              <a:pPr eaLnBrk="1" hangingPunct="1"/>
              <a:t>5</a:t>
            </a:fld>
            <a:endParaRPr lang="fr-FR" altLang="sl-SI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6D4A0961-A045-4D96-A538-0541A5EA22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D1D2F2F8-F466-4BDF-BD6B-3EC101A14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FD05245-330A-48AD-9815-556B7569F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BFA265-99A3-469A-9752-CD314881DB41}" type="slidenum">
              <a:rPr lang="fr-FR" altLang="sl-SI" sz="1200"/>
              <a:pPr eaLnBrk="1" hangingPunct="1"/>
              <a:t>6</a:t>
            </a:fld>
            <a:endParaRPr lang="fr-FR" altLang="sl-SI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D7FF169-3141-4862-84C6-EA8E3B859C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55A7ED27-7F0B-43CE-BC64-8A42E47DE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DE307371-0FB9-48E3-9117-3490A18309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D740CA-5570-49E3-BAAC-E9FE080B9E94}" type="slidenum">
              <a:rPr lang="fr-FR" altLang="sl-SI" sz="1200"/>
              <a:pPr eaLnBrk="1" hangingPunct="1"/>
              <a:t>7</a:t>
            </a:fld>
            <a:endParaRPr lang="fr-FR" altLang="sl-SI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35CA8935-0780-4BB6-ADAD-538C0945C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33C54AC-08CD-4CCB-BEC5-F23381B62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358CCE3E-2A6E-4D92-ABE5-29D7C6B83E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23B5106-D084-4021-BAAA-166CAF3E801E}" type="slidenum">
              <a:rPr lang="fr-FR" altLang="sl-SI" sz="1200"/>
              <a:pPr eaLnBrk="1" hangingPunct="1"/>
              <a:t>8</a:t>
            </a:fld>
            <a:endParaRPr lang="fr-FR" altLang="sl-SI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0C0D532-BA74-46FD-8643-3D27D0A64E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0FBF7A6-7183-43F5-AD05-1040F2037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553BC29E-7F9F-47C5-B2B9-084026A954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CEC863-6196-4510-A7BC-3AD3CCE9FBF6}" type="slidenum">
              <a:rPr lang="fr-FR" altLang="sl-SI" sz="1200"/>
              <a:pPr eaLnBrk="1" hangingPunct="1"/>
              <a:t>12</a:t>
            </a:fld>
            <a:endParaRPr lang="fr-FR" altLang="sl-SI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9918C1FB-5E4B-4AC1-9EAE-F9A896EC3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2626F70B-D6B9-4279-86AE-35AF36D54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E34963C9-5C89-4626-B731-9365EFBFC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16D1A3-9808-45F9-A6F6-21440D289005}" type="slidenum">
              <a:rPr lang="fr-FR" altLang="sl-SI" sz="1200"/>
              <a:pPr eaLnBrk="1" hangingPunct="1"/>
              <a:t>13</a:t>
            </a:fld>
            <a:endParaRPr lang="fr-FR" altLang="sl-SI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EFDEFFA-50B4-4469-B04B-5FE61400C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8C04A31-E855-484C-BEED-EFD7C4548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4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430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408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408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089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1543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8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57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233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38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474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94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46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52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91484A-2992-430B-AC1C-8C14DEA92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324435-3204-48EB-A19E-3DD7AFE9C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Cliquez pour modifier les styles du texte du masque</a:t>
            </a:r>
          </a:p>
          <a:p>
            <a:pPr lvl="1"/>
            <a:r>
              <a:rPr lang="en-US" altLang="sl-SI"/>
              <a:t>Deuxième niveau</a:t>
            </a:r>
          </a:p>
          <a:p>
            <a:pPr lvl="2"/>
            <a:r>
              <a:rPr lang="en-US" altLang="sl-SI"/>
              <a:t>Troisième niveau</a:t>
            </a:r>
          </a:p>
          <a:p>
            <a:pPr lvl="3"/>
            <a:r>
              <a:rPr lang="en-US" altLang="sl-SI"/>
              <a:t>Quatrième niveau</a:t>
            </a:r>
          </a:p>
          <a:p>
            <a:pPr lvl="4"/>
            <a:r>
              <a:rPr lang="en-US" altLang="sl-SI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19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13" r:id="rId9"/>
    <p:sldLayoutId id="2147483712" r:id="rId10"/>
    <p:sldLayoutId id="2147483711" r:id="rId11"/>
    <p:sldLayoutId id="21474837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ropa.gov.si/" TargetMode="External"/><Relationship Id="rId2" Type="http://schemas.openxmlformats.org/officeDocument/2006/relationships/hyperlink" Target="http://europa.eu/index_sl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>
            <a:extLst>
              <a:ext uri="{FF2B5EF4-FFF2-40B4-BE49-F238E27FC236}">
                <a16:creationId xmlns:a16="http://schemas.microsoft.com/office/drawing/2014/main" id="{82C8CA9E-9BDB-406F-9FE3-7EF41A6A23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08400" y="3573463"/>
            <a:ext cx="2949575" cy="531812"/>
          </a:xfrm>
        </p:spPr>
        <p:txBody>
          <a:bodyPr/>
          <a:lstStyle/>
          <a:p>
            <a:r>
              <a:rPr lang="sl-SI" altLang="sl-SI" sz="1600" b="0">
                <a:solidFill>
                  <a:schemeClr val="tx1"/>
                </a:solidFill>
              </a:rPr>
              <a:t>Seminarska naloga</a:t>
            </a:r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A80094F3-57D3-4320-9F82-B02719B53E0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4292600"/>
            <a:ext cx="3455987" cy="1752600"/>
          </a:xfrm>
        </p:spPr>
        <p:txBody>
          <a:bodyPr/>
          <a:lstStyle/>
          <a:p>
            <a:pPr algn="l"/>
            <a:r>
              <a:rPr lang="sl-SI" altLang="sl-SI" dirty="0"/>
              <a:t>Ime in priimek:  </a:t>
            </a:r>
          </a:p>
          <a:p>
            <a:pPr algn="l"/>
            <a:r>
              <a:rPr lang="sl-SI" altLang="sl-SI" dirty="0"/>
              <a:t>Letnik: </a:t>
            </a:r>
          </a:p>
          <a:p>
            <a:pPr algn="l"/>
            <a:r>
              <a:rPr lang="sl-SI" altLang="sl-SI" dirty="0"/>
              <a:t>Predmet</a:t>
            </a:r>
            <a:r>
              <a:rPr lang="sl-SI" altLang="sl-SI"/>
              <a:t>: Zgodovina</a:t>
            </a:r>
            <a:endParaRPr lang="sl-SI" altLang="sl-SI" dirty="0"/>
          </a:p>
        </p:txBody>
      </p:sp>
      <p:sp>
        <p:nvSpPr>
          <p:cNvPr id="104454" name="WordArt 6">
            <a:extLst>
              <a:ext uri="{FF2B5EF4-FFF2-40B4-BE49-F238E27FC236}">
                <a16:creationId xmlns:a16="http://schemas.microsoft.com/office/drawing/2014/main" id="{4187AE7B-E0BC-4200-815C-131E2513DB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1628775"/>
            <a:ext cx="6408738" cy="1944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sl-SI" sz="3600" kern="10" spc="720"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Evropska unija</a:t>
            </a:r>
          </a:p>
        </p:txBody>
      </p:sp>
      <p:pic>
        <p:nvPicPr>
          <p:cNvPr id="104455" name="Picture 7" descr="800px-Flag_of_Europe_svg">
            <a:extLst>
              <a:ext uri="{FF2B5EF4-FFF2-40B4-BE49-F238E27FC236}">
                <a16:creationId xmlns:a16="http://schemas.microsoft.com/office/drawing/2014/main" id="{2E3F3C62-D824-4091-9FEE-BCBDB30C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92600"/>
            <a:ext cx="27305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104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04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9" descr="éolienne3">
            <a:extLst>
              <a:ext uri="{FF2B5EF4-FFF2-40B4-BE49-F238E27FC236}">
                <a16:creationId xmlns:a16="http://schemas.microsoft.com/office/drawing/2014/main" id="{12E36E0C-C180-414A-9355-35DB460B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678238"/>
            <a:ext cx="4572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F796CEC3-2902-40E9-AD10-1385734A8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Podnebne spremembe</a:t>
            </a:r>
            <a:r>
              <a:rPr lang="en-GB" altLang="sl-SI"/>
              <a:t> – </a:t>
            </a:r>
            <a:r>
              <a:rPr lang="sl-SI" altLang="sl-SI"/>
              <a:t>svetovni izziv</a:t>
            </a:r>
            <a:endParaRPr lang="fr-FR" altLang="sl-SI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F25B320-ACF1-4F0D-8306-C46A5121C3B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42988" y="1773238"/>
            <a:ext cx="7129462" cy="40322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sl-SI" altLang="sl-SI" sz="1400">
                <a:solidFill>
                  <a:srgbClr val="0093D3"/>
                </a:solidFill>
              </a:rPr>
              <a:t>Za ustavitev globalnega segrevanja so se voditelji </a:t>
            </a:r>
            <a:r>
              <a:rPr lang="en-GB" altLang="sl-SI" sz="1400">
                <a:solidFill>
                  <a:srgbClr val="0093D3"/>
                </a:solidFill>
              </a:rPr>
              <a:t>EU </a:t>
            </a:r>
            <a:r>
              <a:rPr lang="sl-SI" altLang="sl-SI" sz="1400">
                <a:solidFill>
                  <a:srgbClr val="0093D3"/>
                </a:solidFill>
              </a:rPr>
              <a:t>leta </a:t>
            </a:r>
            <a:r>
              <a:rPr lang="en-GB" altLang="sl-SI" sz="1400">
                <a:solidFill>
                  <a:srgbClr val="0093D3"/>
                </a:solidFill>
              </a:rPr>
              <a:t>2007 </a:t>
            </a:r>
            <a:r>
              <a:rPr lang="sl-SI" altLang="sl-SI" sz="1400">
                <a:solidFill>
                  <a:srgbClr val="0093D3"/>
                </a:solidFill>
              </a:rPr>
              <a:t>odločili, da je treba</a:t>
            </a:r>
            <a:r>
              <a:rPr lang="en-GB" altLang="sl-SI" sz="1400">
                <a:solidFill>
                  <a:srgbClr val="0093D3"/>
                </a:solidFill>
              </a:rPr>
              <a:t>:</a:t>
            </a:r>
          </a:p>
          <a:p>
            <a:pPr marL="0" indent="0" algn="ctr" eaLnBrk="1" hangingPunct="1">
              <a:buFontTx/>
              <a:buNone/>
            </a:pPr>
            <a:endParaRPr lang="en-GB" altLang="sl-SI" sz="1400">
              <a:solidFill>
                <a:srgbClr val="0093D3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GB" altLang="sl-SI"/>
              <a:t> </a:t>
            </a:r>
          </a:p>
          <a:p>
            <a:pPr marL="0" indent="0" algn="ctr" eaLnBrk="1" hangingPunct="1">
              <a:buFontTx/>
              <a:buNone/>
            </a:pPr>
            <a:endParaRPr lang="en-GB" altLang="sl-SI"/>
          </a:p>
          <a:p>
            <a:pPr marL="0" indent="0" eaLnBrk="1" hangingPunct="1">
              <a:buFontTx/>
              <a:buNone/>
            </a:pPr>
            <a:r>
              <a:rPr lang="en-US" altLang="sl-SI" sz="900">
                <a:solidFill>
                  <a:schemeClr val="accent2"/>
                </a:solidFill>
                <a:latin typeface="Webdings" panose="05030102010509060703" pitchFamily="18" charset="2"/>
              </a:rPr>
              <a:t>4</a:t>
            </a:r>
            <a:r>
              <a:rPr lang="en-GB" altLang="sl-SI">
                <a:solidFill>
                  <a:schemeClr val="accent2"/>
                </a:solidFill>
              </a:rPr>
              <a:t> </a:t>
            </a:r>
            <a:r>
              <a:rPr lang="sl-SI" altLang="sl-SI">
                <a:solidFill>
                  <a:schemeClr val="accent2"/>
                </a:solidFill>
              </a:rPr>
              <a:t>do leta</a:t>
            </a:r>
            <a:r>
              <a:rPr lang="en-GB" altLang="sl-SI">
                <a:solidFill>
                  <a:schemeClr val="accent2"/>
                </a:solidFill>
              </a:rPr>
              <a:t> 2020 </a:t>
            </a:r>
            <a:r>
              <a:rPr lang="sl-SI" altLang="sl-SI">
                <a:solidFill>
                  <a:schemeClr val="accent2"/>
                </a:solidFill>
              </a:rPr>
              <a:t>znižati izpuste toplogrednih plinov za</a:t>
            </a:r>
            <a:r>
              <a:rPr lang="en-GB" altLang="sl-SI">
                <a:solidFill>
                  <a:schemeClr val="accent2"/>
                </a:solidFill>
              </a:rPr>
              <a:t> 20</a:t>
            </a:r>
            <a:r>
              <a:rPr lang="sl-SI" altLang="sl-SI">
                <a:solidFill>
                  <a:schemeClr val="accent2"/>
                </a:solidFill>
              </a:rPr>
              <a:t> </a:t>
            </a:r>
            <a:r>
              <a:rPr lang="en-GB" altLang="sl-SI">
                <a:solidFill>
                  <a:schemeClr val="accent2"/>
                </a:solidFill>
              </a:rPr>
              <a:t>% </a:t>
            </a:r>
            <a:endParaRPr lang="sl-SI" altLang="sl-SI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sl-SI">
                <a:solidFill>
                  <a:schemeClr val="accent2"/>
                </a:solidFill>
              </a:rPr>
              <a:t>(</a:t>
            </a:r>
            <a:r>
              <a:rPr lang="sl-SI" altLang="sl-SI">
                <a:solidFill>
                  <a:schemeClr val="accent2"/>
                </a:solidFill>
              </a:rPr>
              <a:t>oziroma </a:t>
            </a:r>
            <a:r>
              <a:rPr lang="en-GB" altLang="sl-SI">
                <a:solidFill>
                  <a:schemeClr val="accent2"/>
                </a:solidFill>
              </a:rPr>
              <a:t>30</a:t>
            </a:r>
            <a:r>
              <a:rPr lang="sl-SI" altLang="sl-SI">
                <a:solidFill>
                  <a:schemeClr val="accent2"/>
                </a:solidFill>
              </a:rPr>
              <a:t> </a:t>
            </a:r>
            <a:r>
              <a:rPr lang="en-GB" altLang="sl-SI">
                <a:solidFill>
                  <a:schemeClr val="accent2"/>
                </a:solidFill>
              </a:rPr>
              <a:t>%</a:t>
            </a:r>
            <a:r>
              <a:rPr lang="sl-SI" altLang="sl-SI">
                <a:solidFill>
                  <a:schemeClr val="accent2"/>
                </a:solidFill>
              </a:rPr>
              <a:t>, če bodo tako storile druge razvite države</a:t>
            </a:r>
            <a:r>
              <a:rPr lang="en-GB" altLang="sl-SI">
                <a:solidFill>
                  <a:schemeClr val="accent2"/>
                </a:solidFill>
              </a:rPr>
              <a:t>)</a:t>
            </a:r>
          </a:p>
          <a:p>
            <a:pPr marL="0" indent="0" eaLnBrk="1" hangingPunct="1">
              <a:buFontTx/>
              <a:buNone/>
            </a:pPr>
            <a:endParaRPr lang="en-GB" altLang="sl-SI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sl-SI" sz="900">
                <a:solidFill>
                  <a:schemeClr val="accent2"/>
                </a:solidFill>
                <a:latin typeface="Webdings" panose="05030102010509060703" pitchFamily="18" charset="2"/>
              </a:rPr>
              <a:t>4</a:t>
            </a:r>
            <a:r>
              <a:rPr lang="en-GB" altLang="sl-SI">
                <a:solidFill>
                  <a:schemeClr val="accent2"/>
                </a:solidFill>
              </a:rPr>
              <a:t> </a:t>
            </a:r>
            <a:r>
              <a:rPr lang="sl-SI" altLang="sl-SI">
                <a:solidFill>
                  <a:schemeClr val="accent2"/>
                </a:solidFill>
              </a:rPr>
              <a:t>do leta</a:t>
            </a:r>
            <a:r>
              <a:rPr lang="en-GB" altLang="sl-SI">
                <a:solidFill>
                  <a:schemeClr val="accent2"/>
                </a:solidFill>
              </a:rPr>
              <a:t> 2020</a:t>
            </a:r>
            <a:r>
              <a:rPr lang="sl-SI" altLang="sl-SI">
                <a:solidFill>
                  <a:schemeClr val="accent2"/>
                </a:solidFill>
              </a:rPr>
              <a:t> izboljšati energetsko učinkovitost za</a:t>
            </a:r>
            <a:r>
              <a:rPr lang="en-GB" altLang="sl-SI">
                <a:solidFill>
                  <a:schemeClr val="accent2"/>
                </a:solidFill>
              </a:rPr>
              <a:t> 20</a:t>
            </a:r>
            <a:r>
              <a:rPr lang="sl-SI" altLang="sl-SI">
                <a:solidFill>
                  <a:schemeClr val="accent2"/>
                </a:solidFill>
              </a:rPr>
              <a:t> </a:t>
            </a:r>
            <a:r>
              <a:rPr lang="en-GB" altLang="sl-SI">
                <a:solidFill>
                  <a:schemeClr val="accent2"/>
                </a:solidFill>
              </a:rPr>
              <a:t>%</a:t>
            </a:r>
            <a:endParaRPr lang="sl-SI" altLang="sl-SI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endParaRPr lang="en-GB" altLang="sl-SI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sl-SI" sz="900">
                <a:solidFill>
                  <a:schemeClr val="accent2"/>
                </a:solidFill>
                <a:latin typeface="Webdings" panose="05030102010509060703" pitchFamily="18" charset="2"/>
              </a:rPr>
              <a:t>4</a:t>
            </a:r>
            <a:r>
              <a:rPr lang="en-GB" altLang="sl-SI">
                <a:solidFill>
                  <a:schemeClr val="accent2"/>
                </a:solidFill>
              </a:rPr>
              <a:t> </a:t>
            </a:r>
            <a:r>
              <a:rPr lang="sl-SI" altLang="sl-SI">
                <a:solidFill>
                  <a:schemeClr val="accent2"/>
                </a:solidFill>
              </a:rPr>
              <a:t>do leta 2020 povečati delež obnovljivih </a:t>
            </a:r>
            <a:endParaRPr lang="en-US" altLang="sl-SI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sl-SI" altLang="sl-SI">
                <a:solidFill>
                  <a:schemeClr val="accent2"/>
                </a:solidFill>
              </a:rPr>
              <a:t>virov energije na </a:t>
            </a:r>
            <a:r>
              <a:rPr lang="en-GB" altLang="sl-SI">
                <a:solidFill>
                  <a:schemeClr val="accent2"/>
                </a:solidFill>
              </a:rPr>
              <a:t>20</a:t>
            </a:r>
            <a:r>
              <a:rPr lang="sl-SI" altLang="sl-SI">
                <a:solidFill>
                  <a:schemeClr val="accent2"/>
                </a:solidFill>
              </a:rPr>
              <a:t> </a:t>
            </a:r>
            <a:r>
              <a:rPr lang="en-GB" altLang="sl-SI">
                <a:solidFill>
                  <a:schemeClr val="accent2"/>
                </a:solidFill>
              </a:rPr>
              <a:t>% (</a:t>
            </a:r>
            <a:r>
              <a:rPr lang="sl-SI" altLang="sl-SI">
                <a:solidFill>
                  <a:schemeClr val="accent2"/>
                </a:solidFill>
              </a:rPr>
              <a:t>veter, sonce, </a:t>
            </a:r>
            <a:endParaRPr lang="en-US" altLang="sl-SI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sl-SI" altLang="sl-SI">
                <a:solidFill>
                  <a:schemeClr val="accent2"/>
                </a:solidFill>
              </a:rPr>
              <a:t>vodni viri</a:t>
            </a:r>
            <a:r>
              <a:rPr lang="en-GB" altLang="sl-SI">
                <a:solidFill>
                  <a:schemeClr val="accent2"/>
                </a:solidFill>
              </a:rPr>
              <a:t>, biom</a:t>
            </a:r>
            <a:r>
              <a:rPr lang="sl-SI" altLang="sl-SI">
                <a:solidFill>
                  <a:schemeClr val="accent2"/>
                </a:solidFill>
              </a:rPr>
              <a:t>asa</a:t>
            </a:r>
            <a:r>
              <a:rPr lang="en-GB" altLang="sl-SI">
                <a:solidFill>
                  <a:schemeClr val="accent2"/>
                </a:solidFill>
              </a:rPr>
              <a:t>) </a:t>
            </a:r>
            <a:endParaRPr lang="fr-FR" altLang="sl-SI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0"/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0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0"/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31C9E6D1-A3EA-45B8-B056-E49978B2D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Delovna mesta in gospodarska rast</a:t>
            </a:r>
            <a:r>
              <a:rPr lang="en-GB" altLang="sl-SI"/>
              <a:t> </a:t>
            </a:r>
            <a:endParaRPr lang="en-US" altLang="sl-SI"/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C3FD73AB-D456-4028-8520-7B4947BEB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1989138"/>
            <a:ext cx="7345363" cy="46799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sl-SI" altLang="sl-SI" sz="1800">
                <a:solidFill>
                  <a:srgbClr val="00D5F2"/>
                </a:solidFill>
              </a:rPr>
              <a:t>Izzivi</a:t>
            </a:r>
            <a:r>
              <a:rPr lang="en-GB" altLang="sl-SI" sz="1800">
                <a:solidFill>
                  <a:srgbClr val="00D5F2"/>
                </a:solidFill>
              </a:rPr>
              <a:t>:</a:t>
            </a:r>
            <a:r>
              <a:rPr lang="en-GB" altLang="sl-SI"/>
              <a:t> </a:t>
            </a:r>
          </a:p>
          <a:p>
            <a:pPr marL="0" indent="0" eaLnBrk="1" hangingPunct="1">
              <a:buFontTx/>
              <a:buNone/>
            </a:pPr>
            <a:endParaRPr lang="en-GB" altLang="sl-SI"/>
          </a:p>
          <a:p>
            <a:pPr marL="0" indent="0" eaLnBrk="1" hangingPunct="1">
              <a:buFontTx/>
              <a:buNone/>
            </a:pPr>
            <a:r>
              <a:rPr lang="en-GB" altLang="sl-SI">
                <a:solidFill>
                  <a:schemeClr val="accent2"/>
                </a:solidFill>
                <a:latin typeface="Webdings" panose="05030102010509060703" pitchFamily="18" charset="2"/>
              </a:rPr>
              <a:t>4</a:t>
            </a:r>
            <a:r>
              <a:rPr lang="en-GB" altLang="sl-SI">
                <a:solidFill>
                  <a:schemeClr val="accent2"/>
                </a:solidFill>
              </a:rPr>
              <a:t>Demogra</a:t>
            </a:r>
            <a:r>
              <a:rPr lang="sl-SI" altLang="sl-SI">
                <a:solidFill>
                  <a:schemeClr val="accent2"/>
                </a:solidFill>
              </a:rPr>
              <a:t>fske spremembe</a:t>
            </a:r>
            <a:r>
              <a:rPr lang="en-GB" altLang="sl-SI">
                <a:solidFill>
                  <a:schemeClr val="accent2"/>
                </a:solidFill>
              </a:rPr>
              <a:t>: </a:t>
            </a:r>
            <a:r>
              <a:rPr lang="sl-SI" altLang="sl-SI">
                <a:solidFill>
                  <a:schemeClr val="accent2"/>
                </a:solidFill>
              </a:rPr>
              <a:t>evropski državljani živijo dlje in imajo manj otrok</a:t>
            </a:r>
            <a:r>
              <a:rPr lang="en-GB" altLang="sl-SI">
                <a:solidFill>
                  <a:schemeClr val="accent2"/>
                </a:solidFill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en-GB" altLang="sl-SI">
                <a:solidFill>
                  <a:schemeClr val="accent2"/>
                </a:solidFill>
                <a:latin typeface="Webdings" panose="05030102010509060703" pitchFamily="18" charset="2"/>
              </a:rPr>
              <a:t>4</a:t>
            </a:r>
            <a:r>
              <a:rPr lang="en-GB" altLang="sl-SI">
                <a:solidFill>
                  <a:schemeClr val="accent2"/>
                </a:solidFill>
              </a:rPr>
              <a:t>Globali</a:t>
            </a:r>
            <a:r>
              <a:rPr lang="sl-SI" altLang="sl-SI">
                <a:solidFill>
                  <a:schemeClr val="accent2"/>
                </a:solidFill>
              </a:rPr>
              <a:t>zacija</a:t>
            </a:r>
            <a:r>
              <a:rPr lang="en-GB" altLang="sl-SI">
                <a:solidFill>
                  <a:schemeClr val="accent2"/>
                </a:solidFill>
              </a:rPr>
              <a:t>: </a:t>
            </a:r>
            <a:r>
              <a:rPr lang="sl-SI" altLang="sl-SI">
                <a:solidFill>
                  <a:schemeClr val="accent2"/>
                </a:solidFill>
              </a:rPr>
              <a:t>evropsko gospodarstvo tekmuje z drugimi svetovnimi gospodarstvi </a:t>
            </a:r>
            <a:r>
              <a:rPr lang="en-GB" altLang="sl-SI">
                <a:solidFill>
                  <a:schemeClr val="accent2"/>
                </a:solidFill>
              </a:rPr>
              <a:t> </a:t>
            </a:r>
            <a:r>
              <a:rPr lang="en-GB" altLang="sl-SI">
                <a:solidFill>
                  <a:schemeClr val="accent2"/>
                </a:solidFill>
                <a:latin typeface="Webdings" panose="05030102010509060703" pitchFamily="18" charset="2"/>
              </a:rPr>
              <a:t>4</a:t>
            </a:r>
            <a:r>
              <a:rPr lang="sl-SI" altLang="sl-SI">
                <a:solidFill>
                  <a:schemeClr val="accent2"/>
                </a:solidFill>
              </a:rPr>
              <a:t>Podnebne spremembe</a:t>
            </a:r>
            <a:r>
              <a:rPr lang="en-GB" altLang="sl-SI">
                <a:solidFill>
                  <a:schemeClr val="accent2"/>
                </a:solidFill>
              </a:rPr>
              <a:t>: </a:t>
            </a:r>
            <a:r>
              <a:rPr lang="sl-SI" altLang="sl-SI">
                <a:solidFill>
                  <a:schemeClr val="accent2"/>
                </a:solidFill>
              </a:rPr>
              <a:t>treba je zmanjšati izpuste toplogrednih plinov</a:t>
            </a:r>
            <a:r>
              <a:rPr lang="en-GB" altLang="sl-SI">
                <a:solidFill>
                  <a:schemeClr val="accent2"/>
                </a:solidFill>
              </a:rPr>
              <a:t> </a:t>
            </a:r>
          </a:p>
          <a:p>
            <a:pPr marL="0" indent="0" eaLnBrk="1" hangingPunct="1">
              <a:buFontTx/>
              <a:buNone/>
            </a:pPr>
            <a:endParaRPr lang="en-GB" altLang="sl-SI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endParaRPr lang="en-GB" altLang="sl-SI" sz="1800">
              <a:solidFill>
                <a:srgbClr val="00D5F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sl-SI" altLang="sl-SI" sz="1800">
                <a:solidFill>
                  <a:srgbClr val="00D5F2"/>
                </a:solidFill>
              </a:rPr>
              <a:t>Rešitve</a:t>
            </a:r>
            <a:r>
              <a:rPr lang="en-GB" altLang="sl-SI" sz="1800">
                <a:solidFill>
                  <a:srgbClr val="00D5F2"/>
                </a:solidFill>
              </a:rPr>
              <a:t>:</a:t>
            </a:r>
            <a:r>
              <a:rPr lang="en-GB" altLang="sl-SI"/>
              <a:t> </a:t>
            </a:r>
          </a:p>
          <a:p>
            <a:pPr marL="0" indent="0" eaLnBrk="1" hangingPunct="1">
              <a:buFontTx/>
              <a:buNone/>
            </a:pPr>
            <a:endParaRPr lang="en-GB" altLang="sl-SI"/>
          </a:p>
          <a:p>
            <a:pPr marL="0" indent="0" eaLnBrk="1" hangingPunct="1">
              <a:buFontTx/>
              <a:buNone/>
            </a:pPr>
            <a:r>
              <a:rPr lang="sl-SI" altLang="sl-SI">
                <a:solidFill>
                  <a:schemeClr val="accent2"/>
                </a:solidFill>
              </a:rPr>
              <a:t>Evropski voditelji so se sporazumeli o skupni strategiji za</a:t>
            </a:r>
            <a:r>
              <a:rPr lang="en-GB" altLang="sl-SI">
                <a:solidFill>
                  <a:schemeClr val="accent2"/>
                </a:solidFill>
              </a:rPr>
              <a:t>: </a:t>
            </a:r>
          </a:p>
          <a:p>
            <a:pPr marL="0" indent="0" eaLnBrk="1" hangingPunct="1">
              <a:buFontTx/>
              <a:buNone/>
            </a:pPr>
            <a:endParaRPr lang="en-GB" altLang="sl-SI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sl-SI">
                <a:solidFill>
                  <a:schemeClr val="accent2"/>
                </a:solidFill>
                <a:latin typeface="Webdings" panose="05030102010509060703" pitchFamily="18" charset="2"/>
              </a:rPr>
              <a:t>4</a:t>
            </a:r>
            <a:r>
              <a:rPr lang="sl-SI" altLang="sl-SI">
                <a:solidFill>
                  <a:schemeClr val="accent2"/>
                </a:solidFill>
              </a:rPr>
              <a:t>več raziskav in inovacij</a:t>
            </a:r>
            <a:endParaRPr lang="en-GB" altLang="sl-SI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sl-SI">
                <a:solidFill>
                  <a:schemeClr val="accent2"/>
                </a:solidFill>
                <a:latin typeface="Webdings" panose="05030102010509060703" pitchFamily="18" charset="2"/>
              </a:rPr>
              <a:t>4</a:t>
            </a:r>
            <a:r>
              <a:rPr lang="sl-SI" altLang="sl-SI">
                <a:solidFill>
                  <a:schemeClr val="accent2"/>
                </a:solidFill>
              </a:rPr>
              <a:t>dinamičnejše podjetništvo</a:t>
            </a:r>
            <a:endParaRPr lang="en-GB" altLang="sl-SI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sl-SI">
                <a:solidFill>
                  <a:schemeClr val="accent2"/>
                </a:solidFill>
                <a:latin typeface="Webdings" panose="05030102010509060703" pitchFamily="18" charset="2"/>
              </a:rPr>
              <a:t>4</a:t>
            </a:r>
            <a:r>
              <a:rPr lang="sl-SI" altLang="sl-SI">
                <a:solidFill>
                  <a:schemeClr val="accent2"/>
                </a:solidFill>
              </a:rPr>
              <a:t>naložbe v ljudi</a:t>
            </a:r>
            <a:endParaRPr lang="en-GB" altLang="sl-SI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GB" altLang="sl-SI">
                <a:solidFill>
                  <a:schemeClr val="accent2"/>
                </a:solidFill>
                <a:latin typeface="Webdings" panose="05030102010509060703" pitchFamily="18" charset="2"/>
              </a:rPr>
              <a:t>4</a:t>
            </a:r>
            <a:r>
              <a:rPr lang="sl-SI" altLang="sl-SI">
                <a:solidFill>
                  <a:schemeClr val="accent2"/>
                </a:solidFill>
              </a:rPr>
              <a:t>okolju prijaznejše gospodarstvo</a:t>
            </a:r>
            <a:r>
              <a:rPr lang="en-GB" altLang="sl-SI">
                <a:solidFill>
                  <a:schemeClr val="accent2"/>
                </a:solidFill>
              </a:rPr>
              <a:t> </a:t>
            </a:r>
            <a:endParaRPr lang="en-US" altLang="sl-SI">
              <a:solidFill>
                <a:schemeClr val="accent2"/>
              </a:solidFill>
            </a:endParaRPr>
          </a:p>
        </p:txBody>
      </p:sp>
      <p:pic>
        <p:nvPicPr>
          <p:cNvPr id="20484" name="Picture 5" descr="864508_59404021.jpg">
            <a:extLst>
              <a:ext uri="{FF2B5EF4-FFF2-40B4-BE49-F238E27FC236}">
                <a16:creationId xmlns:a16="http://schemas.microsoft.com/office/drawing/2014/main" id="{22DE8E31-C251-46B1-8569-1B865B36F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643438"/>
            <a:ext cx="28575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0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D0C1A32-A22B-4525-B4DA-A012B77A5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Evro</a:t>
            </a:r>
            <a:r>
              <a:rPr lang="en-GB" altLang="sl-SI"/>
              <a:t> – </a:t>
            </a:r>
            <a:r>
              <a:rPr lang="sl-SI" altLang="sl-SI"/>
              <a:t>enotna valuta za evropske državljane</a:t>
            </a:r>
            <a:endParaRPr lang="en-US" altLang="sl-SI"/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7F0420FB-11BF-4359-99D7-666952712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638800"/>
            <a:ext cx="668178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Države E</a:t>
            </a:r>
            <a:r>
              <a:rPr lang="en-US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U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, ki uporabljajo evro</a:t>
            </a:r>
            <a:br>
              <a:rPr lang="en-US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Države </a:t>
            </a:r>
            <a:r>
              <a:rPr lang="en-US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EU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, ki ne uporabljajo evra</a:t>
            </a:r>
            <a:endParaRPr lang="en-US" altLang="sl-SI" sz="1200" b="1" i="1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23556" name="Picture 6" descr="coin">
            <a:extLst>
              <a:ext uri="{FF2B5EF4-FFF2-40B4-BE49-F238E27FC236}">
                <a16:creationId xmlns:a16="http://schemas.microsoft.com/office/drawing/2014/main" id="{F6B5BEDF-62E4-494F-959C-6DA86E21A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57338"/>
            <a:ext cx="2024063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7">
            <a:extLst>
              <a:ext uri="{FF2B5EF4-FFF2-40B4-BE49-F238E27FC236}">
                <a16:creationId xmlns:a16="http://schemas.microsoft.com/office/drawing/2014/main" id="{5EAE8791-87C1-4A34-991F-39347991E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933825"/>
            <a:ext cx="40386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Evro se lahko uporablja kjer koli v območju evra.</a:t>
            </a:r>
            <a:endParaRPr lang="en-GB" altLang="sl-SI" sz="1200" b="1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algn="l" eaLnBrk="1" hangingPunct="1"/>
            <a:endParaRPr lang="en-GB" altLang="sl-SI" sz="1200" b="1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algn="l" eaLnBrk="1" hangingPunct="1"/>
            <a:r>
              <a:rPr lang="en-GB" altLang="sl-SI" sz="1200" b="1">
                <a:solidFill>
                  <a:srgbClr val="0093D3"/>
                </a:solidFill>
                <a:latin typeface="Webdings" panose="05030102010509060703" pitchFamily="18" charset="2"/>
              </a:rPr>
              <a:t>4</a:t>
            </a:r>
            <a:r>
              <a:rPr lang="sl-SI" altLang="sl-SI" sz="1200" b="1">
                <a:solidFill>
                  <a:srgbClr val="0093D3"/>
                </a:solidFill>
                <a:latin typeface="Verdana" panose="020B0604030504040204" pitchFamily="34" charset="0"/>
              </a:rPr>
              <a:t>Kovanci</a:t>
            </a:r>
            <a:r>
              <a:rPr lang="en-GB" altLang="sl-SI" sz="1200" b="1">
                <a:solidFill>
                  <a:srgbClr val="0093D3"/>
                </a:solidFill>
                <a:latin typeface="Verdana" panose="020B0604030504040204" pitchFamily="34" charset="0"/>
              </a:rPr>
              <a:t>:</a:t>
            </a:r>
            <a:r>
              <a:rPr lang="en-GB" altLang="sl-SI" sz="1200" b="1">
                <a:solidFill>
                  <a:srgbClr val="000066"/>
                </a:solidFill>
                <a:latin typeface="Verdana" panose="020B0604030504040204" pitchFamily="34" charset="0"/>
              </a:rPr>
              <a:t> 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na eni strani je motiv, značilen za posamezno državo, na drugi pa skupen motiv</a:t>
            </a:r>
            <a:endParaRPr lang="en-GB" altLang="sl-SI" sz="1200" b="1">
              <a:solidFill>
                <a:srgbClr val="000066"/>
              </a:solidFill>
              <a:latin typeface="Verdana" panose="020B0604030504040204" pitchFamily="34" charset="0"/>
            </a:endParaRPr>
          </a:p>
          <a:p>
            <a:pPr algn="l" eaLnBrk="1" hangingPunct="1"/>
            <a:r>
              <a:rPr lang="en-GB" altLang="sl-SI" sz="1200" b="1">
                <a:solidFill>
                  <a:srgbClr val="000066"/>
                </a:solidFill>
                <a:latin typeface="Verdana" panose="020B0604030504040204" pitchFamily="34" charset="0"/>
              </a:rPr>
              <a:t> </a:t>
            </a:r>
          </a:p>
          <a:p>
            <a:pPr algn="l" eaLnBrk="1" hangingPunct="1"/>
            <a:r>
              <a:rPr lang="en-GB" altLang="sl-SI" sz="1200" b="1">
                <a:solidFill>
                  <a:srgbClr val="0093D3"/>
                </a:solidFill>
                <a:latin typeface="Webdings" panose="05030102010509060703" pitchFamily="18" charset="2"/>
              </a:rPr>
              <a:t>4</a:t>
            </a:r>
            <a:r>
              <a:rPr lang="sl-SI" altLang="sl-SI" sz="1200" b="1">
                <a:solidFill>
                  <a:srgbClr val="0093D3"/>
                </a:solidFill>
                <a:latin typeface="Verdana" panose="020B0604030504040204" pitchFamily="34" charset="0"/>
              </a:rPr>
              <a:t>Bankovci</a:t>
            </a:r>
            <a:r>
              <a:rPr lang="en-GB" altLang="sl-SI" sz="1200" b="1">
                <a:solidFill>
                  <a:srgbClr val="0093D3"/>
                </a:solidFill>
                <a:latin typeface="Verdana" panose="020B0604030504040204" pitchFamily="34" charset="0"/>
              </a:rPr>
              <a:t>:</a:t>
            </a:r>
            <a:r>
              <a:rPr lang="en-GB" altLang="sl-SI" sz="1200" b="1">
                <a:solidFill>
                  <a:srgbClr val="000066"/>
                </a:solidFill>
                <a:latin typeface="Verdana" panose="020B0604030504040204" pitchFamily="34" charset="0"/>
              </a:rPr>
              <a:t> 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n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imajo motiva, značilnega za posamezno državo</a:t>
            </a:r>
            <a:endParaRPr lang="en-US" altLang="sl-SI" sz="1200" b="1">
              <a:solidFill>
                <a:srgbClr val="000066"/>
              </a:solidFill>
              <a:latin typeface="Verdana" panose="020B0604030504040204" pitchFamily="34" charset="0"/>
            </a:endParaRPr>
          </a:p>
        </p:txBody>
      </p:sp>
      <p:pic>
        <p:nvPicPr>
          <p:cNvPr id="23558" name="Picture 14" descr="bill1">
            <a:extLst>
              <a:ext uri="{FF2B5EF4-FFF2-40B4-BE49-F238E27FC236}">
                <a16:creationId xmlns:a16="http://schemas.microsoft.com/office/drawing/2014/main" id="{BCBAA5EF-4C1A-4CE4-948C-C5B553871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08188"/>
            <a:ext cx="21605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22">
            <a:extLst>
              <a:ext uri="{FF2B5EF4-FFF2-40B4-BE49-F238E27FC236}">
                <a16:creationId xmlns:a16="http://schemas.microsoft.com/office/drawing/2014/main" id="{47C5381D-E648-4F02-A81B-FA044EAAD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867400"/>
            <a:ext cx="152400" cy="152400"/>
          </a:xfrm>
          <a:prstGeom prst="rect">
            <a:avLst/>
          </a:prstGeom>
          <a:solidFill>
            <a:srgbClr val="9EB7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sl-SI"/>
          </a:p>
        </p:txBody>
      </p:sp>
      <p:sp>
        <p:nvSpPr>
          <p:cNvPr id="23560" name="Rectangle 23">
            <a:extLst>
              <a:ext uri="{FF2B5EF4-FFF2-40B4-BE49-F238E27FC236}">
                <a16:creationId xmlns:a16="http://schemas.microsoft.com/office/drawing/2014/main" id="{A5CEE29C-D6FC-4FDA-9134-1945FDA77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056313"/>
            <a:ext cx="152400" cy="152400"/>
          </a:xfrm>
          <a:prstGeom prst="rect">
            <a:avLst/>
          </a:prstGeom>
          <a:solidFill>
            <a:srgbClr val="79B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sl-SI"/>
          </a:p>
        </p:txBody>
      </p:sp>
      <p:pic>
        <p:nvPicPr>
          <p:cNvPr id="23561" name="Picture 11" descr="eumap_money2008.jpg">
            <a:extLst>
              <a:ext uri="{FF2B5EF4-FFF2-40B4-BE49-F238E27FC236}">
                <a16:creationId xmlns:a16="http://schemas.microsoft.com/office/drawing/2014/main" id="{0BF41C0B-1E16-49C6-9257-B2E0C7E3F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928813"/>
            <a:ext cx="37179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9" grpId="0" animBg="1"/>
      <p:bldP spid="235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6" descr="courbe+gsm">
            <a:extLst>
              <a:ext uri="{FF2B5EF4-FFF2-40B4-BE49-F238E27FC236}">
                <a16:creationId xmlns:a16="http://schemas.microsoft.com/office/drawing/2014/main" id="{CC90A3F2-7DF0-4546-861F-DC6FB5057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6" descr="background2-promoting">
            <a:extLst>
              <a:ext uri="{FF2B5EF4-FFF2-40B4-BE49-F238E27FC236}">
                <a16:creationId xmlns:a16="http://schemas.microsoft.com/office/drawing/2014/main" id="{AEE391F7-A9D5-4355-91F5-0E75D9815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4225"/>
            <a:ext cx="4862513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>
            <a:extLst>
              <a:ext uri="{FF2B5EF4-FFF2-40B4-BE49-F238E27FC236}">
                <a16:creationId xmlns:a16="http://schemas.microsoft.com/office/drawing/2014/main" id="{0CAD141A-ED97-4EB1-A038-DA8F54F48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427913" cy="1143000"/>
          </a:xfrm>
        </p:spPr>
        <p:txBody>
          <a:bodyPr/>
          <a:lstStyle/>
          <a:p>
            <a:pPr eaLnBrk="1" hangingPunct="1"/>
            <a:r>
              <a:rPr lang="sl-SI" altLang="sl-SI"/>
              <a:t>Enotni trg</a:t>
            </a:r>
            <a:r>
              <a:rPr lang="en-GB" altLang="sl-SI"/>
              <a:t>: </a:t>
            </a:r>
            <a:r>
              <a:rPr lang="sl-SI" altLang="sl-SI"/>
              <a:t>svobodna izbira</a:t>
            </a:r>
            <a:endParaRPr lang="en-US" altLang="sl-SI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E045D621-F1A2-4F68-843E-BA359E158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52638"/>
            <a:ext cx="30527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sl-SI" sz="1400" b="1">
                <a:solidFill>
                  <a:schemeClr val="bg1"/>
                </a:solidFill>
                <a:latin typeface="Verdana" panose="020B0604030504040204" pitchFamily="34" charset="0"/>
              </a:rPr>
              <a:t>  </a:t>
            </a:r>
            <a:r>
              <a:rPr lang="sl-SI" altLang="sl-SI" sz="1400" b="1">
                <a:solidFill>
                  <a:schemeClr val="bg1"/>
                </a:solidFill>
                <a:latin typeface="Verdana" panose="020B0604030504040204" pitchFamily="34" charset="0"/>
              </a:rPr>
              <a:t>Od leta</a:t>
            </a:r>
            <a:r>
              <a:rPr lang="en-GB" altLang="sl-SI" sz="1400" b="1">
                <a:solidFill>
                  <a:schemeClr val="bg1"/>
                </a:solidFill>
                <a:latin typeface="Verdana" panose="020B0604030504040204" pitchFamily="34" charset="0"/>
              </a:rPr>
              <a:t> 1993:</a:t>
            </a:r>
            <a:br>
              <a:rPr lang="en-GB" altLang="sl-SI" sz="1400" b="1">
                <a:solidFill>
                  <a:schemeClr val="bg1"/>
                </a:solidFill>
                <a:latin typeface="Verdana" panose="020B0604030504040204" pitchFamily="34" charset="0"/>
              </a:rPr>
            </a:br>
            <a:br>
              <a:rPr lang="en-GB" altLang="sl-SI" sz="1400" b="1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GB" altLang="sl-SI" sz="14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sl-SI" sz="1500" b="1">
                <a:solidFill>
                  <a:schemeClr val="accent2"/>
                </a:solidFill>
                <a:latin typeface="Webdings" panose="05030102010509060703" pitchFamily="18" charset="2"/>
              </a:rPr>
              <a:t>4</a:t>
            </a:r>
            <a:r>
              <a:rPr lang="en-GB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 2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,</a:t>
            </a:r>
            <a:r>
              <a:rPr lang="en-GB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5 mi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lijona novih delovnih   mest        	</a:t>
            </a:r>
            <a:r>
              <a:rPr lang="en-GB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br>
              <a:rPr lang="en-GB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en-GB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en-US" altLang="sl-SI" sz="1500" b="1">
                <a:solidFill>
                  <a:schemeClr val="accent2"/>
                </a:solidFill>
                <a:latin typeface="Webdings" panose="05030102010509060703" pitchFamily="18" charset="2"/>
              </a:rPr>
              <a:t>4</a:t>
            </a:r>
            <a:r>
              <a:rPr lang="en-GB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telefonski klici</a:t>
            </a:r>
            <a:r>
              <a:rPr lang="en-GB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in letalske vozovnice za polovico cenejši</a:t>
            </a:r>
            <a:r>
              <a:rPr lang="en-US" altLang="sl-SI" sz="1400" b="1">
                <a:solidFill>
                  <a:srgbClr val="9933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5606" name="Rectangle 4">
            <a:extLst>
              <a:ext uri="{FF2B5EF4-FFF2-40B4-BE49-F238E27FC236}">
                <a16:creationId xmlns:a16="http://schemas.microsoft.com/office/drawing/2014/main" id="{7C39EC44-083C-4EC5-9019-0C49130C7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2130425"/>
            <a:ext cx="44640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1400" b="1">
                <a:solidFill>
                  <a:srgbClr val="0085C2"/>
                </a:solidFill>
                <a:latin typeface="Verdana" panose="020B0604030504040204" pitchFamily="34" charset="0"/>
              </a:rPr>
              <a:t>Štiri svoboščine</a:t>
            </a:r>
            <a:r>
              <a:rPr lang="en-US" altLang="sl-SI" sz="1400" b="1">
                <a:solidFill>
                  <a:srgbClr val="0085C2"/>
                </a:solidFill>
                <a:latin typeface="Verdana" panose="020B0604030504040204" pitchFamily="34" charset="0"/>
              </a:rPr>
              <a:t>:</a:t>
            </a:r>
            <a:br>
              <a:rPr lang="en-US" altLang="sl-SI" sz="1400" b="1">
                <a:solidFill>
                  <a:srgbClr val="0085C2"/>
                </a:solidFill>
                <a:latin typeface="Verdana" panose="020B0604030504040204" pitchFamily="34" charset="0"/>
              </a:rPr>
            </a:br>
            <a:br>
              <a:rPr lang="en-US" altLang="sl-SI" sz="1400" b="1">
                <a:solidFill>
                  <a:srgbClr val="003366"/>
                </a:solidFill>
                <a:latin typeface="Verdana" panose="020B0604030504040204" pitchFamily="34" charset="0"/>
              </a:rPr>
            </a:br>
            <a:r>
              <a:rPr lang="en-US" altLang="sl-SI" sz="1400" b="1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prosti pretok blaga</a:t>
            </a:r>
            <a:br>
              <a:rPr lang="en-US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</a:br>
            <a:br>
              <a:rPr lang="en-US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en-US" altLang="sl-SI" sz="1400" b="1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prosti pretok storitev</a:t>
            </a:r>
            <a:br>
              <a:rPr lang="en-US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</a:br>
            <a:br>
              <a:rPr lang="en-US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en-US" altLang="sl-SI" sz="1400" b="1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prosto gibanje ljudi</a:t>
            </a:r>
            <a:br>
              <a:rPr lang="en-US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</a:br>
            <a:br>
              <a:rPr lang="en-US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en-US" altLang="sl-SI" sz="1400" b="1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prosti pretok kapitala</a:t>
            </a:r>
            <a:endParaRPr lang="en-US" altLang="sl-SI" sz="1800" b="1" i="1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25607" name="Text Box 27">
            <a:extLst>
              <a:ext uri="{FF2B5EF4-FFF2-40B4-BE49-F238E27FC236}">
                <a16:creationId xmlns:a16="http://schemas.microsoft.com/office/drawing/2014/main" id="{33EC8FFF-4EB1-433D-8C21-244CF0503A9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620963" y="5211762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sl-SI" sz="500">
                <a:solidFill>
                  <a:schemeClr val="accent2"/>
                </a:solidFill>
              </a:rPr>
              <a:t>© Getty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5" descr="410">
            <a:extLst>
              <a:ext uri="{FF2B5EF4-FFF2-40B4-BE49-F238E27FC236}">
                <a16:creationId xmlns:a16="http://schemas.microsoft.com/office/drawing/2014/main" id="{16AEA0A2-F4C9-4CA3-873C-7A6F7E9A0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220788"/>
            <a:ext cx="42910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92410CF5-C34C-4E8B-B7DE-8590700A1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2000" b="1">
                <a:solidFill>
                  <a:schemeClr val="bg1"/>
                </a:solidFill>
                <a:latin typeface="Verdana" panose="020B0604030504040204" pitchFamily="34" charset="0"/>
              </a:rPr>
              <a:t>Prosto gibanje</a:t>
            </a:r>
            <a:endParaRPr lang="en-US" altLang="sl-SI" sz="2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E5A3CB6F-26E7-447D-83CE-9FE446B26C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57600" y="2057400"/>
            <a:ext cx="5181600" cy="838200"/>
          </a:xfrm>
        </p:spPr>
        <p:txBody>
          <a:bodyPr/>
          <a:lstStyle/>
          <a:p>
            <a:pPr algn="l" eaLnBrk="1" hangingPunct="1"/>
            <a:r>
              <a:rPr lang="sl-SI" altLang="sl-SI" sz="1800">
                <a:solidFill>
                  <a:srgbClr val="00D5F2"/>
                </a:solidFill>
              </a:rPr>
              <a:t>„</a:t>
            </a:r>
            <a:r>
              <a:rPr lang="en-US" altLang="sl-SI" sz="1800">
                <a:solidFill>
                  <a:srgbClr val="00D5F2"/>
                </a:solidFill>
              </a:rPr>
              <a:t>Schengen</a:t>
            </a:r>
            <a:r>
              <a:rPr lang="sl-SI" altLang="sl-SI" sz="1800">
                <a:solidFill>
                  <a:srgbClr val="00D5F2"/>
                </a:solidFill>
              </a:rPr>
              <a:t>“</a:t>
            </a:r>
            <a:r>
              <a:rPr lang="en-US" altLang="sl-SI" sz="1800">
                <a:solidFill>
                  <a:srgbClr val="00D5F2"/>
                </a:solidFill>
              </a:rPr>
              <a:t>:</a:t>
            </a:r>
          </a:p>
          <a:p>
            <a:pPr algn="l" eaLnBrk="1" hangingPunct="1"/>
            <a:endParaRPr lang="en-US" altLang="sl-SI" sz="1800">
              <a:solidFill>
                <a:schemeClr val="accent2"/>
              </a:solidFill>
            </a:endParaRPr>
          </a:p>
          <a:p>
            <a:pPr algn="l" eaLnBrk="1" hangingPunct="1"/>
            <a:r>
              <a:rPr lang="en-US" altLang="sl-SI" sz="900">
                <a:solidFill>
                  <a:schemeClr val="accent2"/>
                </a:solidFill>
                <a:latin typeface="Webdings" panose="05030102010509060703" pitchFamily="18" charset="2"/>
              </a:rPr>
              <a:t>4</a:t>
            </a:r>
            <a:r>
              <a:rPr lang="en-US" altLang="sl-SI">
                <a:solidFill>
                  <a:schemeClr val="accent2"/>
                </a:solidFill>
              </a:rPr>
              <a:t> </a:t>
            </a:r>
            <a:r>
              <a:rPr lang="sl-SI" altLang="sl-SI">
                <a:solidFill>
                  <a:schemeClr val="accent2"/>
                </a:solidFill>
              </a:rPr>
              <a:t>na mejah</a:t>
            </a:r>
            <a:r>
              <a:rPr lang="en-US" altLang="sl-SI">
                <a:solidFill>
                  <a:schemeClr val="accent2"/>
                </a:solidFill>
              </a:rPr>
              <a:t> </a:t>
            </a:r>
            <a:r>
              <a:rPr lang="sl-SI" altLang="sl-SI">
                <a:solidFill>
                  <a:schemeClr val="accent2"/>
                </a:solidFill>
              </a:rPr>
              <a:t>med večino držav </a:t>
            </a:r>
            <a:r>
              <a:rPr lang="en-US" altLang="sl-SI">
                <a:solidFill>
                  <a:schemeClr val="accent2"/>
                </a:solidFill>
              </a:rPr>
              <a:t>EU </a:t>
            </a:r>
            <a:r>
              <a:rPr lang="sl-SI" altLang="sl-SI">
                <a:solidFill>
                  <a:schemeClr val="accent2"/>
                </a:solidFill>
              </a:rPr>
              <a:t>ni policijskega in carinskega nadzora</a:t>
            </a:r>
            <a:endParaRPr lang="en-US" altLang="sl-SI">
              <a:solidFill>
                <a:schemeClr val="accent2"/>
              </a:solidFill>
            </a:endParaRPr>
          </a:p>
          <a:p>
            <a:pPr algn="l" eaLnBrk="1" hangingPunct="1">
              <a:buFontTx/>
              <a:buChar char="•"/>
            </a:pPr>
            <a:endParaRPr lang="en-US" altLang="sl-SI">
              <a:solidFill>
                <a:schemeClr val="accent2"/>
              </a:solidFill>
            </a:endParaRPr>
          </a:p>
          <a:p>
            <a:pPr algn="l" eaLnBrk="1" hangingPunct="1"/>
            <a:r>
              <a:rPr lang="en-US" altLang="sl-SI" sz="900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sl-SI" altLang="sl-SI">
                <a:solidFill>
                  <a:schemeClr val="accent2"/>
                </a:solidFill>
              </a:rPr>
              <a:t>okrepljen nadzor na zunanjih mejah</a:t>
            </a:r>
            <a:r>
              <a:rPr lang="en-US" altLang="sl-SI">
                <a:solidFill>
                  <a:schemeClr val="accent2"/>
                </a:solidFill>
              </a:rPr>
              <a:t> EU</a:t>
            </a:r>
          </a:p>
          <a:p>
            <a:pPr algn="l" eaLnBrk="1" hangingPunct="1">
              <a:buFontTx/>
              <a:buChar char="•"/>
            </a:pPr>
            <a:endParaRPr lang="en-US" altLang="sl-SI">
              <a:solidFill>
                <a:schemeClr val="accent2"/>
              </a:solidFill>
            </a:endParaRPr>
          </a:p>
          <a:p>
            <a:pPr algn="l" eaLnBrk="1" hangingPunct="1"/>
            <a:r>
              <a:rPr lang="en-US" altLang="sl-SI" sz="900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sl-SI" altLang="sl-SI">
                <a:solidFill>
                  <a:schemeClr val="accent2"/>
                </a:solidFill>
              </a:rPr>
              <a:t>več sodelovanja med policijami iz različnih držav </a:t>
            </a:r>
            <a:r>
              <a:rPr lang="en-US" altLang="sl-SI">
                <a:solidFill>
                  <a:schemeClr val="accent2"/>
                </a:solidFill>
              </a:rPr>
              <a:t>EU</a:t>
            </a:r>
          </a:p>
          <a:p>
            <a:pPr algn="l" eaLnBrk="1" hangingPunct="1">
              <a:buFontTx/>
              <a:buChar char="•"/>
            </a:pPr>
            <a:endParaRPr lang="en-US" altLang="sl-SI">
              <a:solidFill>
                <a:schemeClr val="accent2"/>
              </a:solidFill>
            </a:endParaRPr>
          </a:p>
          <a:p>
            <a:pPr algn="l" eaLnBrk="1" hangingPunct="1"/>
            <a:r>
              <a:rPr lang="en-US" altLang="sl-SI" sz="900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sl-SI" altLang="sl-SI">
                <a:solidFill>
                  <a:schemeClr val="accent2"/>
                </a:solidFill>
              </a:rPr>
              <a:t>kadar potujete med državami EU</a:t>
            </a:r>
            <a:r>
              <a:rPr lang="sl-SI" altLang="sl-SI" sz="900">
                <a:solidFill>
                  <a:schemeClr val="accent2"/>
                </a:solidFill>
                <a:latin typeface="Arial" panose="020B0604020202020204" pitchFamily="34" charset="0"/>
              </a:rPr>
              <a:t>,  </a:t>
            </a:r>
            <a:r>
              <a:rPr lang="sl-SI" altLang="sl-SI">
                <a:solidFill>
                  <a:schemeClr val="accent2"/>
                </a:solidFill>
              </a:rPr>
              <a:t>lahko kupite in s seboj prinesete blago za osebno rabo </a:t>
            </a:r>
            <a:endParaRPr lang="en-US" altLang="sl-SI">
              <a:solidFill>
                <a:schemeClr val="accent2"/>
              </a:solidFill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65A7EF98-0962-4908-98E4-59C718C43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019800"/>
            <a:ext cx="2286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fr-FR" altLang="sl-SI" sz="700"/>
          </a:p>
        </p:txBody>
      </p:sp>
      <p:sp>
        <p:nvSpPr>
          <p:cNvPr id="26630" name="Text Box 18">
            <a:extLst>
              <a:ext uri="{FF2B5EF4-FFF2-40B4-BE49-F238E27FC236}">
                <a16:creationId xmlns:a16="http://schemas.microsoft.com/office/drawing/2014/main" id="{10D097FD-F559-4244-BA10-01B9A586DA7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644776" y="6076950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sl-SI" sz="500">
                <a:solidFill>
                  <a:schemeClr val="accent2"/>
                </a:solidFill>
              </a:rPr>
              <a:t>© Corbis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courbe+gsm2">
            <a:extLst>
              <a:ext uri="{FF2B5EF4-FFF2-40B4-BE49-F238E27FC236}">
                <a16:creationId xmlns:a16="http://schemas.microsoft.com/office/drawing/2014/main" id="{26BF2B45-3B92-4F0B-82FD-0C8BB74C2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>
            <a:extLst>
              <a:ext uri="{FF2B5EF4-FFF2-40B4-BE49-F238E27FC236}">
                <a16:creationId xmlns:a16="http://schemas.microsoft.com/office/drawing/2014/main" id="{433DF234-FE1E-4359-B094-2240DF71B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2000" b="1">
                <a:solidFill>
                  <a:schemeClr val="bg1"/>
                </a:solidFill>
                <a:latin typeface="Verdana" panose="020B0604030504040204" pitchFamily="34" charset="0"/>
              </a:rPr>
              <a:t>Izobraževanje v tujini</a:t>
            </a:r>
            <a:endParaRPr lang="en-US" altLang="sl-SI" sz="2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8205721-EAC0-4ECF-B997-895D4B2A41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57600" y="2057400"/>
            <a:ext cx="5181600" cy="1155700"/>
          </a:xfrm>
        </p:spPr>
        <p:txBody>
          <a:bodyPr/>
          <a:lstStyle/>
          <a:p>
            <a:pPr algn="l" eaLnBrk="1" hangingPunct="1"/>
            <a:r>
              <a:rPr lang="sl-SI" altLang="sl-SI" sz="1400">
                <a:solidFill>
                  <a:schemeClr val="accent2"/>
                </a:solidFill>
              </a:rPr>
              <a:t>Več kot dva milijona mladih je študiralo ali se drugače izobraževalo v drugih evropskih državah s pomočjo programov </a:t>
            </a:r>
            <a:r>
              <a:rPr lang="fr-FR" altLang="sl-SI" sz="1400">
                <a:solidFill>
                  <a:schemeClr val="accent2"/>
                </a:solidFill>
              </a:rPr>
              <a:t>EU: </a:t>
            </a:r>
          </a:p>
          <a:p>
            <a:pPr algn="l" eaLnBrk="1" hangingPunct="1"/>
            <a:endParaRPr lang="fr-FR" altLang="sl-SI" sz="1400">
              <a:solidFill>
                <a:srgbClr val="0093D3"/>
              </a:solidFill>
            </a:endParaRPr>
          </a:p>
          <a:p>
            <a:pPr algn="l" eaLnBrk="1" hangingPunct="1">
              <a:lnSpc>
                <a:spcPct val="125000"/>
              </a:lnSpc>
            </a:pPr>
            <a:r>
              <a:rPr lang="en-US" altLang="sl-SI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fr-FR" altLang="sl-SI">
                <a:solidFill>
                  <a:srgbClr val="0093D3"/>
                </a:solidFill>
              </a:rPr>
              <a:t>Comenius:</a:t>
            </a:r>
            <a:r>
              <a:rPr lang="fr-FR" altLang="sl-SI">
                <a:solidFill>
                  <a:schemeClr val="accent2"/>
                </a:solidFill>
              </a:rPr>
              <a:t>  </a:t>
            </a:r>
            <a:r>
              <a:rPr lang="sl-SI" altLang="sl-SI">
                <a:solidFill>
                  <a:schemeClr val="accent2"/>
                </a:solidFill>
              </a:rPr>
              <a:t>predšolsko, osnovnošolsko in srednješolsko izobraževanje</a:t>
            </a:r>
            <a:r>
              <a:rPr lang="fr-FR" altLang="sl-SI">
                <a:solidFill>
                  <a:schemeClr val="accent2"/>
                </a:solidFill>
              </a:rPr>
              <a:t> </a:t>
            </a:r>
          </a:p>
          <a:p>
            <a:pPr algn="l" eaLnBrk="1" hangingPunct="1">
              <a:lnSpc>
                <a:spcPct val="125000"/>
              </a:lnSpc>
            </a:pPr>
            <a:r>
              <a:rPr lang="en-US" altLang="sl-SI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fr-FR" altLang="sl-SI">
                <a:solidFill>
                  <a:srgbClr val="0093D3"/>
                </a:solidFill>
              </a:rPr>
              <a:t>Erasmus:</a:t>
            </a:r>
            <a:r>
              <a:rPr lang="fr-FR" altLang="sl-SI">
                <a:solidFill>
                  <a:schemeClr val="accent2"/>
                </a:solidFill>
              </a:rPr>
              <a:t> </a:t>
            </a:r>
            <a:r>
              <a:rPr lang="sl-SI" altLang="sl-SI">
                <a:solidFill>
                  <a:schemeClr val="accent2"/>
                </a:solidFill>
              </a:rPr>
              <a:t>visokošolsko izobraževanje</a:t>
            </a:r>
            <a:r>
              <a:rPr lang="fr-FR" altLang="sl-SI">
                <a:solidFill>
                  <a:schemeClr val="accent2"/>
                </a:solidFill>
              </a:rPr>
              <a:t> </a:t>
            </a:r>
          </a:p>
          <a:p>
            <a:pPr algn="l" eaLnBrk="1" hangingPunct="1">
              <a:lnSpc>
                <a:spcPct val="125000"/>
              </a:lnSpc>
            </a:pPr>
            <a:r>
              <a:rPr lang="en-US" altLang="sl-SI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fr-FR" altLang="sl-SI">
                <a:solidFill>
                  <a:srgbClr val="0093D3"/>
                </a:solidFill>
              </a:rPr>
              <a:t>Leonardo da Vinci:</a:t>
            </a:r>
            <a:r>
              <a:rPr lang="fr-FR" altLang="sl-SI">
                <a:solidFill>
                  <a:schemeClr val="accent2"/>
                </a:solidFill>
              </a:rPr>
              <a:t> </a:t>
            </a:r>
            <a:r>
              <a:rPr lang="sl-SI" altLang="sl-SI">
                <a:solidFill>
                  <a:schemeClr val="accent2"/>
                </a:solidFill>
              </a:rPr>
              <a:t>poklicno izobraževanje</a:t>
            </a:r>
            <a:endParaRPr lang="fr-FR" altLang="sl-SI">
              <a:solidFill>
                <a:schemeClr val="accent2"/>
              </a:solidFill>
            </a:endParaRPr>
          </a:p>
          <a:p>
            <a:pPr algn="l" eaLnBrk="1" hangingPunct="1">
              <a:lnSpc>
                <a:spcPct val="125000"/>
              </a:lnSpc>
            </a:pPr>
            <a:r>
              <a:rPr lang="en-US" altLang="sl-SI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fr-FR" altLang="sl-SI">
                <a:solidFill>
                  <a:srgbClr val="0093D3"/>
                </a:solidFill>
              </a:rPr>
              <a:t>Grundtvig:</a:t>
            </a:r>
            <a:r>
              <a:rPr lang="fr-FR" altLang="sl-SI">
                <a:solidFill>
                  <a:schemeClr val="accent2"/>
                </a:solidFill>
              </a:rPr>
              <a:t> </a:t>
            </a:r>
            <a:r>
              <a:rPr lang="sl-SI" altLang="sl-SI">
                <a:solidFill>
                  <a:schemeClr val="accent2"/>
                </a:solidFill>
              </a:rPr>
              <a:t>izobraževanje odraslih</a:t>
            </a:r>
            <a:r>
              <a:rPr lang="fr-FR" altLang="sl-SI">
                <a:solidFill>
                  <a:schemeClr val="accent2"/>
                </a:solidFill>
              </a:rPr>
              <a:t> </a:t>
            </a:r>
          </a:p>
          <a:p>
            <a:pPr algn="l" eaLnBrk="1" hangingPunct="1">
              <a:lnSpc>
                <a:spcPct val="125000"/>
              </a:lnSpc>
            </a:pPr>
            <a:r>
              <a:rPr lang="en-US" altLang="sl-SI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sl-SI" altLang="sl-SI">
                <a:solidFill>
                  <a:srgbClr val="0093D3"/>
                </a:solidFill>
              </a:rPr>
              <a:t>Mladi v akciji:</a:t>
            </a:r>
            <a:r>
              <a:rPr lang="fr-FR" altLang="sl-SI">
                <a:solidFill>
                  <a:schemeClr val="accent2"/>
                </a:solidFill>
              </a:rPr>
              <a:t> </a:t>
            </a:r>
            <a:r>
              <a:rPr lang="sl-SI" altLang="sl-SI">
                <a:solidFill>
                  <a:schemeClr val="accent2"/>
                </a:solidFill>
              </a:rPr>
              <a:t>prostovoljno delo in neformalno izobraževanje</a:t>
            </a:r>
            <a:endParaRPr lang="fr-FR" altLang="sl-SI">
              <a:solidFill>
                <a:schemeClr val="accent2"/>
              </a:solidFill>
            </a:endParaRPr>
          </a:p>
        </p:txBody>
      </p:sp>
      <p:sp>
        <p:nvSpPr>
          <p:cNvPr id="27653" name="Text Box 7">
            <a:extLst>
              <a:ext uri="{FF2B5EF4-FFF2-40B4-BE49-F238E27FC236}">
                <a16:creationId xmlns:a16="http://schemas.microsoft.com/office/drawing/2014/main" id="{090E7BDB-BC85-4DE0-A16A-F458EDD1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019800"/>
            <a:ext cx="2286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fr-FR" altLang="sl-SI" sz="700"/>
          </a:p>
        </p:txBody>
      </p:sp>
      <p:sp>
        <p:nvSpPr>
          <p:cNvPr id="27654" name="Text Box 9">
            <a:extLst>
              <a:ext uri="{FF2B5EF4-FFF2-40B4-BE49-F238E27FC236}">
                <a16:creationId xmlns:a16="http://schemas.microsoft.com/office/drawing/2014/main" id="{B63CE3F4-7680-4A9C-9F8C-D071F86E0B4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34962" y="5930900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sl-SI" sz="500">
                <a:solidFill>
                  <a:schemeClr val="accent2"/>
                </a:solidFill>
              </a:rPr>
              <a:t>© Getty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414">
            <a:extLst>
              <a:ext uri="{FF2B5EF4-FFF2-40B4-BE49-F238E27FC236}">
                <a16:creationId xmlns:a16="http://schemas.microsoft.com/office/drawing/2014/main" id="{CD237C8C-EE4D-4012-86C8-1CA431540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349625"/>
            <a:ext cx="8967788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89DC06FE-9B70-4F09-9753-2AABE9601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Boljše zdravje in okolje</a:t>
            </a:r>
            <a:endParaRPr lang="en-US" altLang="sl-SI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D7214F39-321A-450C-9BD1-0574EEB74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0" y="1844675"/>
            <a:ext cx="6913563" cy="4679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sz="1600">
                <a:solidFill>
                  <a:schemeClr val="accent2"/>
                </a:solidFill>
              </a:rPr>
              <a:t>Onesnaževanje nima meja</a:t>
            </a:r>
            <a:r>
              <a:rPr lang="en-US" altLang="sl-SI" sz="1600">
                <a:solidFill>
                  <a:schemeClr val="accent2"/>
                </a:solidFill>
              </a:rPr>
              <a:t> – </a:t>
            </a:r>
            <a:r>
              <a:rPr lang="sl-SI" altLang="sl-SI" sz="1600">
                <a:solidFill>
                  <a:schemeClr val="accent2"/>
                </a:solidFill>
              </a:rPr>
              <a:t>potrebujemo skupne ukrepe </a:t>
            </a:r>
            <a:endParaRPr lang="en-GB" altLang="sl-SI" sz="160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GB" altLang="sl-SI" sz="1600">
              <a:solidFill>
                <a:srgbClr val="00D5F2"/>
              </a:solidFill>
            </a:endParaRPr>
          </a:p>
          <a:p>
            <a:pPr eaLnBrk="1" hangingPunct="1">
              <a:buFontTx/>
              <a:buNone/>
            </a:pPr>
            <a:r>
              <a:rPr lang="sl-SI" altLang="sl-SI">
                <a:solidFill>
                  <a:srgbClr val="00D5F2"/>
                </a:solidFill>
              </a:rPr>
              <a:t>Ukrepi E</a:t>
            </a:r>
            <a:r>
              <a:rPr lang="en-GB" altLang="sl-SI">
                <a:solidFill>
                  <a:srgbClr val="00D5F2"/>
                </a:solidFill>
              </a:rPr>
              <a:t>U</a:t>
            </a:r>
            <a:r>
              <a:rPr lang="sl-SI" altLang="sl-SI">
                <a:solidFill>
                  <a:srgbClr val="00D5F2"/>
                </a:solidFill>
              </a:rPr>
              <a:t> za</a:t>
            </a:r>
            <a:r>
              <a:rPr lang="en-GB" altLang="sl-SI">
                <a:solidFill>
                  <a:srgbClr val="00D5F2"/>
                </a:solidFill>
              </a:rPr>
              <a:t>: </a:t>
            </a:r>
          </a:p>
          <a:p>
            <a:pPr eaLnBrk="1" hangingPunct="1">
              <a:buFontTx/>
              <a:buNone/>
            </a:pPr>
            <a:endParaRPr lang="en-GB" altLang="sl-SI">
              <a:solidFill>
                <a:srgbClr val="00D5F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sl-SI" sz="900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sl-SI" altLang="sl-SI">
                <a:solidFill>
                  <a:schemeClr val="accent2"/>
                </a:solidFill>
              </a:rPr>
              <a:t>čistejše kopalne vode</a:t>
            </a:r>
            <a:endParaRPr lang="en-GB" altLang="sl-SI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sl-SI" sz="900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sl-SI" altLang="sl-SI">
                <a:solidFill>
                  <a:schemeClr val="accent2"/>
                </a:solidFill>
              </a:rPr>
              <a:t>manj kislega dežja</a:t>
            </a:r>
            <a:r>
              <a:rPr lang="en-GB" altLang="sl-SI">
                <a:solidFill>
                  <a:schemeClr val="accent2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sl-SI" sz="900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sl-SI" altLang="sl-SI">
                <a:solidFill>
                  <a:schemeClr val="accent2"/>
                </a:solidFill>
              </a:rPr>
              <a:t>neosvinčen bencin</a:t>
            </a:r>
            <a:r>
              <a:rPr lang="en-GB" altLang="sl-SI">
                <a:solidFill>
                  <a:schemeClr val="accent2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sl-SI" sz="900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sl-SI" altLang="sl-SI">
                <a:solidFill>
                  <a:schemeClr val="accent2"/>
                </a:solidFill>
              </a:rPr>
              <a:t>ravnanje z odpadno elektronsko opremo</a:t>
            </a:r>
            <a:endParaRPr lang="en-GB" altLang="sl-SI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sl-SI" sz="900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sl-SI" altLang="sl-SI">
                <a:solidFill>
                  <a:schemeClr val="accent2"/>
                </a:solidFill>
              </a:rPr>
              <a:t>varnost hrane „od vil do vilic“</a:t>
            </a:r>
            <a:r>
              <a:rPr lang="en-GB" altLang="sl-SI">
                <a:solidFill>
                  <a:schemeClr val="accent2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sl-SI" sz="900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sl-SI" altLang="sl-SI">
                <a:solidFill>
                  <a:schemeClr val="accent2"/>
                </a:solidFill>
              </a:rPr>
              <a:t>bolj ekološko in kakovostnejšo pridelavo hrane</a:t>
            </a:r>
            <a:endParaRPr lang="en-GB" altLang="sl-SI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sl-SI" sz="900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sl-SI" altLang="sl-SI">
                <a:solidFill>
                  <a:schemeClr val="accent2"/>
                </a:solidFill>
              </a:rPr>
              <a:t>učinkovitejša zdravstvena opozorila o kajenju</a:t>
            </a:r>
            <a:endParaRPr lang="en-GB" altLang="sl-SI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sl-SI" sz="900">
                <a:solidFill>
                  <a:schemeClr val="accent2"/>
                </a:solidFill>
                <a:latin typeface="Webdings" panose="05030102010509060703" pitchFamily="18" charset="2"/>
              </a:rPr>
              <a:t>4 </a:t>
            </a:r>
            <a:r>
              <a:rPr lang="sl-SI" altLang="sl-SI">
                <a:solidFill>
                  <a:schemeClr val="accent2"/>
                </a:solidFill>
              </a:rPr>
              <a:t>registracijo in nadzor nad kemikalijami</a:t>
            </a:r>
            <a:r>
              <a:rPr lang="en-GB" altLang="sl-SI">
                <a:solidFill>
                  <a:schemeClr val="accent2"/>
                </a:solidFill>
              </a:rPr>
              <a:t> (REACH)</a:t>
            </a:r>
          </a:p>
        </p:txBody>
      </p:sp>
      <p:sp>
        <p:nvSpPr>
          <p:cNvPr id="28677" name="Text Box 7">
            <a:extLst>
              <a:ext uri="{FF2B5EF4-FFF2-40B4-BE49-F238E27FC236}">
                <a16:creationId xmlns:a16="http://schemas.microsoft.com/office/drawing/2014/main" id="{BF7BD062-AF86-436A-972F-7C985735830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07974" y="5284787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sl-SI" sz="500">
                <a:solidFill>
                  <a:schemeClr val="accent2"/>
                </a:solidFill>
              </a:rPr>
              <a:t>© </a:t>
            </a:r>
            <a:r>
              <a:rPr lang="fr-FR" altLang="sl-SI" sz="500" b="1">
                <a:solidFill>
                  <a:schemeClr val="accent2"/>
                </a:solidFill>
              </a:rPr>
              <a:t>Van Parys Media</a:t>
            </a:r>
            <a:r>
              <a:rPr lang="fr-FR" altLang="sl-SI" sz="5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0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3000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3000"/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3000"/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F2928A7-6472-420B-9601-908C86FA6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7427912" cy="1143000"/>
          </a:xfrm>
        </p:spPr>
        <p:txBody>
          <a:bodyPr/>
          <a:lstStyle/>
          <a:p>
            <a:pPr eaLnBrk="1" hangingPunct="1"/>
            <a:r>
              <a:rPr lang="sl-SI" altLang="sl-SI"/>
              <a:t>Tri ključne institucije</a:t>
            </a:r>
            <a:endParaRPr lang="en-US" altLang="sl-SI"/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E4E56F1E-C1ED-40C7-9700-B3A27A0D0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844675"/>
            <a:ext cx="58324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1800" b="1">
                <a:solidFill>
                  <a:srgbClr val="667F1E"/>
                </a:solidFill>
                <a:latin typeface="Verdana" panose="020B0604030504040204" pitchFamily="34" charset="0"/>
              </a:rPr>
              <a:t>Evropski parlament</a:t>
            </a:r>
            <a:br>
              <a:rPr lang="en-US" altLang="sl-SI" sz="1800" b="1">
                <a:solidFill>
                  <a:srgbClr val="667F1E"/>
                </a:solidFill>
                <a:latin typeface="Verdana" panose="020B0604030504040204" pitchFamily="34" charset="0"/>
              </a:rPr>
            </a:br>
            <a:r>
              <a:rPr lang="en-US" altLang="sl-SI" sz="1800" b="1">
                <a:solidFill>
                  <a:srgbClr val="667F1E"/>
                </a:solidFill>
                <a:latin typeface="Verdana" panose="020B0604030504040204" pitchFamily="34" charset="0"/>
              </a:rPr>
              <a:t>- </a:t>
            </a:r>
            <a:r>
              <a:rPr lang="sl-SI" altLang="sl-SI" sz="1800" b="1">
                <a:solidFill>
                  <a:srgbClr val="667F1E"/>
                </a:solidFill>
                <a:latin typeface="Verdana" panose="020B0604030504040204" pitchFamily="34" charset="0"/>
              </a:rPr>
              <a:t>zastopanje državljanov</a:t>
            </a:r>
            <a:br>
              <a:rPr lang="en-US" altLang="sl-SI" sz="1400" b="1" i="1">
                <a:solidFill>
                  <a:schemeClr val="folHlink"/>
                </a:solidFill>
                <a:latin typeface="Verdana" panose="020B0604030504040204" pitchFamily="34" charset="0"/>
              </a:rPr>
            </a:br>
            <a:r>
              <a:rPr lang="en-US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Hans-Gert Pöttering, 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predsednik</a:t>
            </a:r>
            <a:r>
              <a:rPr lang="en-US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br>
              <a:rPr lang="en-US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Evropskega parlamenta</a:t>
            </a:r>
            <a:r>
              <a:rPr lang="en-US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br>
              <a:rPr lang="en-US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</a:br>
            <a:br>
              <a:rPr lang="en-US" altLang="sl-SI" sz="1500" b="1" i="1">
                <a:solidFill>
                  <a:srgbClr val="003366"/>
                </a:solidFill>
                <a:latin typeface="Verdana" panose="020B0604030504040204" pitchFamily="34" charset="0"/>
              </a:rPr>
            </a:br>
            <a:br>
              <a:rPr lang="en-US" altLang="sl-SI" sz="1500" b="1" i="1">
                <a:solidFill>
                  <a:srgbClr val="003366"/>
                </a:solidFill>
                <a:latin typeface="Verdana" panose="020B0604030504040204" pitchFamily="34" charset="0"/>
              </a:rPr>
            </a:br>
            <a:r>
              <a:rPr lang="sl-SI" altLang="sl-SI" sz="1800" b="1">
                <a:solidFill>
                  <a:srgbClr val="0093D3"/>
                </a:solidFill>
                <a:latin typeface="Verdana" panose="020B0604030504040204" pitchFamily="34" charset="0"/>
              </a:rPr>
              <a:t>Svet Evropske unije</a:t>
            </a:r>
            <a:br>
              <a:rPr lang="en-US" altLang="sl-SI" sz="1800" b="1">
                <a:solidFill>
                  <a:srgbClr val="0093D3"/>
                </a:solidFill>
                <a:latin typeface="Verdana" panose="020B0604030504040204" pitchFamily="34" charset="0"/>
              </a:rPr>
            </a:br>
            <a:r>
              <a:rPr lang="en-US" altLang="sl-SI" sz="1800" b="1">
                <a:solidFill>
                  <a:srgbClr val="0093D3"/>
                </a:solidFill>
                <a:latin typeface="Verdana" panose="020B0604030504040204" pitchFamily="34" charset="0"/>
              </a:rPr>
              <a:t>- </a:t>
            </a:r>
            <a:r>
              <a:rPr lang="sl-SI" altLang="sl-SI" sz="1800" b="1">
                <a:solidFill>
                  <a:srgbClr val="0093D3"/>
                </a:solidFill>
                <a:latin typeface="Verdana" panose="020B0604030504040204" pitchFamily="34" charset="0"/>
              </a:rPr>
              <a:t>zastopanje držav članic</a:t>
            </a:r>
            <a:br>
              <a:rPr lang="en-US" altLang="sl-SI" sz="1800" b="1">
                <a:solidFill>
                  <a:srgbClr val="0093D3"/>
                </a:solidFill>
                <a:latin typeface="Verdana" panose="020B0604030504040204" pitchFamily="34" charset="0"/>
              </a:rPr>
            </a:br>
            <a:r>
              <a:rPr lang="en-US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Javier Solana, 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generalni sekretar Sveta Evropske unije </a:t>
            </a:r>
          </a:p>
          <a:p>
            <a:pPr algn="l" eaLnBrk="1" hangingPunct="1"/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ter visoki predstavnik za zunanjo in varnostno politiko</a:t>
            </a:r>
            <a:r>
              <a:rPr lang="en-US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br>
              <a:rPr lang="en-US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</a:br>
            <a:br>
              <a:rPr lang="en-US" altLang="sl-SI" sz="1500" b="1" i="1">
                <a:solidFill>
                  <a:srgbClr val="003366"/>
                </a:solidFill>
                <a:latin typeface="Verdana" panose="020B0604030504040204" pitchFamily="34" charset="0"/>
              </a:rPr>
            </a:br>
            <a:br>
              <a:rPr lang="en-US" altLang="sl-SI" sz="1500" b="1" i="1">
                <a:solidFill>
                  <a:srgbClr val="003366"/>
                </a:solidFill>
                <a:latin typeface="Verdana" panose="020B0604030504040204" pitchFamily="34" charset="0"/>
              </a:rPr>
            </a:br>
            <a:r>
              <a:rPr lang="sl-SI" altLang="sl-SI" sz="1800" b="1">
                <a:solidFill>
                  <a:srgbClr val="EBA321"/>
                </a:solidFill>
                <a:latin typeface="Verdana" panose="020B0604030504040204" pitchFamily="34" charset="0"/>
              </a:rPr>
              <a:t>Evropska komisija</a:t>
            </a:r>
            <a:br>
              <a:rPr lang="en-US" altLang="sl-SI" sz="1800" b="1">
                <a:solidFill>
                  <a:srgbClr val="EBA321"/>
                </a:solidFill>
                <a:latin typeface="Verdana" panose="020B0604030504040204" pitchFamily="34" charset="0"/>
              </a:rPr>
            </a:br>
            <a:r>
              <a:rPr lang="en-US" altLang="sl-SI" sz="1800" b="1">
                <a:solidFill>
                  <a:srgbClr val="EBA321"/>
                </a:solidFill>
                <a:latin typeface="Verdana" panose="020B0604030504040204" pitchFamily="34" charset="0"/>
              </a:rPr>
              <a:t>- </a:t>
            </a:r>
            <a:r>
              <a:rPr lang="sl-SI" altLang="sl-SI" sz="1800" b="1">
                <a:solidFill>
                  <a:srgbClr val="EBA321"/>
                </a:solidFill>
                <a:latin typeface="Verdana" panose="020B0604030504040204" pitchFamily="34" charset="0"/>
              </a:rPr>
              <a:t>zastopanje skupnih interesov</a:t>
            </a:r>
            <a:br>
              <a:rPr lang="en-US" altLang="sl-SI" sz="1800" b="1">
                <a:solidFill>
                  <a:srgbClr val="EBA321"/>
                </a:solidFill>
                <a:latin typeface="Verdana" panose="020B0604030504040204" pitchFamily="34" charset="0"/>
              </a:rPr>
            </a:br>
            <a:r>
              <a:rPr lang="en-US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José Manuel Barroso, 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predsednik</a:t>
            </a:r>
            <a:br>
              <a:rPr lang="en-US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</a:b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Evropske komisije</a:t>
            </a:r>
            <a:br>
              <a:rPr lang="en-US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</a:br>
            <a:endParaRPr lang="en-US" altLang="sl-SI" sz="1500" b="1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pic>
        <p:nvPicPr>
          <p:cNvPr id="33796" name="Picture 17" descr="barrosso_2">
            <a:extLst>
              <a:ext uri="{FF2B5EF4-FFF2-40B4-BE49-F238E27FC236}">
                <a16:creationId xmlns:a16="http://schemas.microsoft.com/office/drawing/2014/main" id="{583A4F1D-EFD6-4BCE-AF33-27B169631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3" descr="solana_2">
            <a:extLst>
              <a:ext uri="{FF2B5EF4-FFF2-40B4-BE49-F238E27FC236}">
                <a16:creationId xmlns:a16="http://schemas.microsoft.com/office/drawing/2014/main" id="{2F6ADF97-8AB0-4A60-AA8D-7926AC974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19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8" descr="pottering_2">
            <a:extLst>
              <a:ext uri="{FF2B5EF4-FFF2-40B4-BE49-F238E27FC236}">
                <a16:creationId xmlns:a16="http://schemas.microsoft.com/office/drawing/2014/main" id="{60ECD8E9-CB0F-4C6F-9FA3-76F37C592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DA6C9D7C-B25B-4461-80BD-5F13B0B57B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3124200"/>
            <a:ext cx="2286000" cy="533400"/>
          </a:xfrm>
          <a:ln w="31750">
            <a:solidFill>
              <a:srgbClr val="0093D3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sl-SI" altLang="sl-SI">
                <a:solidFill>
                  <a:schemeClr val="accent2"/>
                </a:solidFill>
                <a:latin typeface="Arial" panose="020B0604020202020204" pitchFamily="34" charset="0"/>
              </a:rPr>
              <a:t>Evropski parlament</a:t>
            </a:r>
            <a:endParaRPr lang="en-GB" altLang="sl-SI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A43CC046-CA0D-44CA-95D2-ACB57F3F7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2000" b="1">
                <a:solidFill>
                  <a:schemeClr val="bg1"/>
                </a:solidFill>
                <a:latin typeface="Verdana" panose="020B0604030504040204" pitchFamily="34" charset="0"/>
              </a:rPr>
              <a:t>Institucije</a:t>
            </a:r>
            <a:r>
              <a:rPr lang="en-GB" altLang="sl-SI" sz="2000" b="1">
                <a:solidFill>
                  <a:schemeClr val="bg1"/>
                </a:solidFill>
                <a:latin typeface="Verdana" panose="020B0604030504040204" pitchFamily="34" charset="0"/>
              </a:rPr>
              <a:t> EU</a:t>
            </a:r>
            <a:endParaRPr lang="en-US" altLang="sl-SI" sz="2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8837D891-93E3-4456-87AA-DD341B2DE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038600"/>
            <a:ext cx="9906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sl-SI" altLang="sl-SI" sz="1200" b="1">
                <a:solidFill>
                  <a:schemeClr val="accent2"/>
                </a:solidFill>
              </a:rPr>
              <a:t>Sodišče</a:t>
            </a:r>
            <a:endParaRPr lang="en-GB" altLang="sl-SI" sz="1200" b="1">
              <a:solidFill>
                <a:schemeClr val="accent2"/>
              </a:solidFill>
            </a:endParaRPr>
          </a:p>
        </p:txBody>
      </p:sp>
      <p:sp>
        <p:nvSpPr>
          <p:cNvPr id="35845" name="Rectangle 6">
            <a:extLst>
              <a:ext uri="{FF2B5EF4-FFF2-40B4-BE49-F238E27FC236}">
                <a16:creationId xmlns:a16="http://schemas.microsoft.com/office/drawing/2014/main" id="{C7F1AAEF-D346-4639-B242-32BE2FF2A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38600"/>
            <a:ext cx="9906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sl-SI" altLang="sl-SI" sz="1200" b="1">
                <a:solidFill>
                  <a:schemeClr val="accent2"/>
                </a:solidFill>
              </a:rPr>
              <a:t>Računsko sodišče</a:t>
            </a:r>
            <a:endParaRPr lang="en-GB" altLang="sl-SI" sz="1200" b="1">
              <a:solidFill>
                <a:schemeClr val="accent2"/>
              </a:solidFill>
            </a:endParaRPr>
          </a:p>
        </p:txBody>
      </p:sp>
      <p:sp>
        <p:nvSpPr>
          <p:cNvPr id="35846" name="Rectangle 7">
            <a:extLst>
              <a:ext uri="{FF2B5EF4-FFF2-40B4-BE49-F238E27FC236}">
                <a16:creationId xmlns:a16="http://schemas.microsoft.com/office/drawing/2014/main" id="{345F42CC-3BA2-425F-89BD-5BCF9DC3D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038600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sl-SI" altLang="sl-SI" sz="1200" b="1">
                <a:solidFill>
                  <a:schemeClr val="accent2"/>
                </a:solidFill>
              </a:rPr>
              <a:t>Ekonomsko-socialni odbor</a:t>
            </a:r>
            <a:endParaRPr lang="en-GB" altLang="sl-SI" sz="1200" b="1">
              <a:solidFill>
                <a:schemeClr val="accent2"/>
              </a:solidFill>
            </a:endParaRPr>
          </a:p>
        </p:txBody>
      </p:sp>
      <p:sp>
        <p:nvSpPr>
          <p:cNvPr id="35847" name="Rectangle 8">
            <a:extLst>
              <a:ext uri="{FF2B5EF4-FFF2-40B4-BE49-F238E27FC236}">
                <a16:creationId xmlns:a16="http://schemas.microsoft.com/office/drawing/2014/main" id="{04DDC7BF-BE29-44B1-8DE6-64E8B9A58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38600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l-SI" altLang="sl-SI" sz="1200" b="1">
                <a:solidFill>
                  <a:schemeClr val="accent2"/>
                </a:solidFill>
              </a:rPr>
              <a:t>Odbor regij</a:t>
            </a:r>
            <a:endParaRPr lang="en-GB" altLang="sl-SI" sz="1200" b="1">
              <a:solidFill>
                <a:schemeClr val="accent2"/>
              </a:solidFill>
            </a:endParaRPr>
          </a:p>
        </p:txBody>
      </p:sp>
      <p:sp>
        <p:nvSpPr>
          <p:cNvPr id="35848" name="Rectangle 9">
            <a:extLst>
              <a:ext uri="{FF2B5EF4-FFF2-40B4-BE49-F238E27FC236}">
                <a16:creationId xmlns:a16="http://schemas.microsoft.com/office/drawing/2014/main" id="{E53B4304-A7FF-4FD1-9192-B6A8B112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124200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sl-SI" altLang="sl-SI" sz="1200" b="1">
                <a:solidFill>
                  <a:schemeClr val="accent2"/>
                </a:solidFill>
              </a:rPr>
              <a:t>Svet Evropske unije</a:t>
            </a:r>
            <a:endParaRPr lang="en-GB" altLang="sl-SI" sz="1200" b="1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GB" altLang="sl-SI" sz="1200" b="1">
                <a:solidFill>
                  <a:schemeClr val="accent2"/>
                </a:solidFill>
              </a:rPr>
              <a:t>(</a:t>
            </a:r>
            <a:r>
              <a:rPr lang="sl-SI" altLang="sl-SI" sz="1200" b="1">
                <a:solidFill>
                  <a:schemeClr val="accent2"/>
                </a:solidFill>
              </a:rPr>
              <a:t>Svet</a:t>
            </a:r>
            <a:r>
              <a:rPr lang="en-GB" altLang="sl-SI" sz="1200" b="1">
                <a:solidFill>
                  <a:schemeClr val="accent2"/>
                </a:solidFill>
              </a:rPr>
              <a:t> </a:t>
            </a:r>
            <a:r>
              <a:rPr lang="sl-SI" altLang="sl-SI" sz="1200" b="1">
                <a:solidFill>
                  <a:schemeClr val="accent2"/>
                </a:solidFill>
              </a:rPr>
              <a:t>ministrov</a:t>
            </a:r>
            <a:r>
              <a:rPr lang="en-GB" altLang="sl-SI" sz="1200" b="1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5849" name="Rectangle 10">
            <a:extLst>
              <a:ext uri="{FF2B5EF4-FFF2-40B4-BE49-F238E27FC236}">
                <a16:creationId xmlns:a16="http://schemas.microsoft.com/office/drawing/2014/main" id="{8B7C05F0-A770-4599-BE41-FA35728DC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124200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l-SI" altLang="sl-SI" sz="1200" b="1">
                <a:solidFill>
                  <a:schemeClr val="accent2"/>
                </a:solidFill>
              </a:rPr>
              <a:t>Evropska komisija</a:t>
            </a:r>
            <a:endParaRPr lang="en-GB" altLang="sl-SI" sz="1200" b="1">
              <a:solidFill>
                <a:schemeClr val="accent2"/>
              </a:solidFill>
            </a:endParaRPr>
          </a:p>
        </p:txBody>
      </p:sp>
      <p:sp>
        <p:nvSpPr>
          <p:cNvPr id="35850" name="Rectangle 11">
            <a:extLst>
              <a:ext uri="{FF2B5EF4-FFF2-40B4-BE49-F238E27FC236}">
                <a16:creationId xmlns:a16="http://schemas.microsoft.com/office/drawing/2014/main" id="{B1019556-BEBB-4DD0-9C88-63117C780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953000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l-SI" altLang="sl-SI" sz="1200" b="1">
                <a:solidFill>
                  <a:schemeClr val="accent2"/>
                </a:solidFill>
              </a:rPr>
              <a:t>Evropska investicijska banka</a:t>
            </a:r>
            <a:endParaRPr lang="en-GB" altLang="sl-SI" sz="1200" b="1">
              <a:solidFill>
                <a:schemeClr val="accent2"/>
              </a:solidFill>
            </a:endParaRPr>
          </a:p>
        </p:txBody>
      </p:sp>
      <p:sp>
        <p:nvSpPr>
          <p:cNvPr id="35851" name="Rectangle 12">
            <a:extLst>
              <a:ext uri="{FF2B5EF4-FFF2-40B4-BE49-F238E27FC236}">
                <a16:creationId xmlns:a16="http://schemas.microsoft.com/office/drawing/2014/main" id="{DBDEE00E-13BA-4BA9-AC64-776B68A19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53000"/>
            <a:ext cx="2286000" cy="533400"/>
          </a:xfrm>
          <a:prstGeom prst="rect">
            <a:avLst/>
          </a:prstGeom>
          <a:noFill/>
          <a:ln w="31750">
            <a:solidFill>
              <a:srgbClr val="0093D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l-SI" altLang="sl-SI" sz="1200" b="1">
                <a:solidFill>
                  <a:schemeClr val="accent2"/>
                </a:solidFill>
              </a:rPr>
              <a:t>Evropska centralna banka</a:t>
            </a:r>
            <a:endParaRPr lang="en-GB" altLang="sl-SI" sz="1200" b="1">
              <a:solidFill>
                <a:schemeClr val="accent2"/>
              </a:solidFill>
            </a:endParaRPr>
          </a:p>
        </p:txBody>
      </p:sp>
      <p:sp>
        <p:nvSpPr>
          <p:cNvPr id="35852" name="Oval 13">
            <a:extLst>
              <a:ext uri="{FF2B5EF4-FFF2-40B4-BE49-F238E27FC236}">
                <a16:creationId xmlns:a16="http://schemas.microsoft.com/office/drawing/2014/main" id="{47E41B67-FF2F-45EF-98BA-28A04838F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76800"/>
            <a:ext cx="1752600" cy="685800"/>
          </a:xfrm>
          <a:prstGeom prst="ellipse">
            <a:avLst/>
          </a:prstGeom>
          <a:noFill/>
          <a:ln w="31750">
            <a:solidFill>
              <a:srgbClr val="0093D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sl-SI"/>
          </a:p>
        </p:txBody>
      </p:sp>
      <p:sp>
        <p:nvSpPr>
          <p:cNvPr id="35853" name="Rectangle 14">
            <a:extLst>
              <a:ext uri="{FF2B5EF4-FFF2-40B4-BE49-F238E27FC236}">
                <a16:creationId xmlns:a16="http://schemas.microsoft.com/office/drawing/2014/main" id="{D9F130C8-9DD0-45EE-819C-AAE0A5D68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005388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sl-SI" sz="1200" b="1">
                <a:solidFill>
                  <a:schemeClr val="accent2"/>
                </a:solidFill>
              </a:rPr>
              <a:t>Agenci</a:t>
            </a:r>
            <a:r>
              <a:rPr lang="sl-SI" altLang="sl-SI" sz="1200" b="1">
                <a:solidFill>
                  <a:schemeClr val="accent2"/>
                </a:solidFill>
              </a:rPr>
              <a:t>je</a:t>
            </a:r>
            <a:endParaRPr lang="en-GB" altLang="sl-SI" sz="1200" b="1">
              <a:solidFill>
                <a:schemeClr val="accent2"/>
              </a:solidFill>
            </a:endParaRPr>
          </a:p>
        </p:txBody>
      </p:sp>
      <p:sp>
        <p:nvSpPr>
          <p:cNvPr id="35854" name="Rectangle 15">
            <a:extLst>
              <a:ext uri="{FF2B5EF4-FFF2-40B4-BE49-F238E27FC236}">
                <a16:creationId xmlns:a16="http://schemas.microsoft.com/office/drawing/2014/main" id="{7B481F9C-851B-4C3C-B30C-F7A0E6747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09800"/>
            <a:ext cx="2286000" cy="53340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l-SI" altLang="sl-SI" sz="1200" b="1">
                <a:solidFill>
                  <a:schemeClr val="accent2"/>
                </a:solidFill>
              </a:rPr>
              <a:t>Evropski svet</a:t>
            </a:r>
            <a:r>
              <a:rPr lang="en-GB" altLang="sl-SI" sz="1200" b="1">
                <a:solidFill>
                  <a:schemeClr val="accent2"/>
                </a:solidFill>
              </a:rPr>
              <a:t> </a:t>
            </a:r>
            <a:endParaRPr lang="sl-SI" altLang="sl-SI" sz="12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altLang="sl-SI" sz="1200" b="1">
                <a:solidFill>
                  <a:schemeClr val="accent2"/>
                </a:solidFill>
              </a:rPr>
              <a:t>(</a:t>
            </a:r>
            <a:r>
              <a:rPr lang="sl-SI" altLang="sl-SI" sz="1200" b="1">
                <a:solidFill>
                  <a:schemeClr val="accent2"/>
                </a:solidFill>
              </a:rPr>
              <a:t>zasedanja na vrhu</a:t>
            </a:r>
            <a:r>
              <a:rPr lang="en-GB" altLang="sl-SI" sz="1200" b="1">
                <a:solidFill>
                  <a:schemeClr val="accent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58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uiExpand="1" build="p" animBg="1"/>
      <p:bldP spid="35844" grpId="0" animBg="1"/>
      <p:bldP spid="35845" grpId="0" animBg="1"/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/>
      <p:bldP spid="358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C3DC7512-9B37-49B9-AD5D-48BACB472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2000" b="1">
                <a:solidFill>
                  <a:schemeClr val="bg1"/>
                </a:solidFill>
                <a:latin typeface="Verdana" panose="020B0604030504040204" pitchFamily="34" charset="0"/>
              </a:rPr>
              <a:t>Priprava zakonodaje</a:t>
            </a:r>
            <a:r>
              <a:rPr lang="en-GB" altLang="sl-SI" sz="2000" b="1">
                <a:solidFill>
                  <a:schemeClr val="bg1"/>
                </a:solidFill>
                <a:latin typeface="Verdana" panose="020B0604030504040204" pitchFamily="34" charset="0"/>
              </a:rPr>
              <a:t> EU </a:t>
            </a:r>
            <a:endParaRPr lang="en-US" altLang="sl-SI" sz="2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6867" name="Line 28">
            <a:extLst>
              <a:ext uri="{FF2B5EF4-FFF2-40B4-BE49-F238E27FC236}">
                <a16:creationId xmlns:a16="http://schemas.microsoft.com/office/drawing/2014/main" id="{434E446F-1D2F-4D46-AFB5-EF09AC164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0575" y="269240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6868" name="Oval 6">
            <a:extLst>
              <a:ext uri="{FF2B5EF4-FFF2-40B4-BE49-F238E27FC236}">
                <a16:creationId xmlns:a16="http://schemas.microsoft.com/office/drawing/2014/main" id="{3629FFD1-7650-40D7-83CF-BD127D438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928813"/>
            <a:ext cx="4876800" cy="585787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sl-SI"/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9A4F9B75-9EA4-4174-9A77-43AAD83C7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036763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l-SI" altLang="sl-SI" sz="1200" b="1">
                <a:solidFill>
                  <a:schemeClr val="accent2"/>
                </a:solidFill>
              </a:rPr>
              <a:t>Državljani, interesne skupine, strokovnjaki sodelujejo v razpravah in posvetovanjih</a:t>
            </a:r>
            <a:endParaRPr lang="en-GB" altLang="sl-SI" sz="1200" b="1">
              <a:solidFill>
                <a:schemeClr val="accent2"/>
              </a:solidFill>
            </a:endParaRPr>
          </a:p>
        </p:txBody>
      </p:sp>
      <p:sp>
        <p:nvSpPr>
          <p:cNvPr id="36870" name="Oval 13">
            <a:extLst>
              <a:ext uri="{FF2B5EF4-FFF2-40B4-BE49-F238E27FC236}">
                <a16:creationId xmlns:a16="http://schemas.microsoft.com/office/drawing/2014/main" id="{737052FA-648B-4666-81EC-D7B712D07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1940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sl-SI"/>
          </a:p>
        </p:txBody>
      </p:sp>
      <p:sp>
        <p:nvSpPr>
          <p:cNvPr id="36871" name="Rectangle 8">
            <a:extLst>
              <a:ext uri="{FF2B5EF4-FFF2-40B4-BE49-F238E27FC236}">
                <a16:creationId xmlns:a16="http://schemas.microsoft.com/office/drawing/2014/main" id="{8C0D3806-D49A-419B-A16F-DE8CEAECF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89560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l-SI" altLang="sl-SI" sz="1200" b="1">
                <a:solidFill>
                  <a:schemeClr val="accent2"/>
                </a:solidFill>
              </a:rPr>
              <a:t>Komisija</a:t>
            </a:r>
            <a:r>
              <a:rPr lang="fr-FR" altLang="sl-SI" sz="1200" b="1">
                <a:solidFill>
                  <a:schemeClr val="accent2"/>
                </a:solidFill>
              </a:rPr>
              <a:t> </a:t>
            </a:r>
            <a:r>
              <a:rPr lang="sl-SI" altLang="sl-SI" sz="1200" b="1">
                <a:solidFill>
                  <a:schemeClr val="accent2"/>
                </a:solidFill>
              </a:rPr>
              <a:t>pripravi uradni predlog</a:t>
            </a:r>
            <a:r>
              <a:rPr lang="fr-FR" altLang="sl-SI" sz="1200" b="1">
                <a:solidFill>
                  <a:schemeClr val="accent2"/>
                </a:solidFill>
              </a:rPr>
              <a:t> </a:t>
            </a:r>
            <a:endParaRPr lang="en-GB" altLang="sl-SI" sz="1200" b="1">
              <a:solidFill>
                <a:schemeClr val="accent2"/>
              </a:solidFill>
            </a:endParaRPr>
          </a:p>
        </p:txBody>
      </p:sp>
      <p:sp>
        <p:nvSpPr>
          <p:cNvPr id="36872" name="Oval 14">
            <a:extLst>
              <a:ext uri="{FF2B5EF4-FFF2-40B4-BE49-F238E27FC236}">
                <a16:creationId xmlns:a16="http://schemas.microsoft.com/office/drawing/2014/main" id="{29399759-3954-419B-A219-3A2402A9B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65760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sl-SI"/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62E90628-0215-4CBF-A901-007EEAAF2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73380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l-SI" altLang="sl-SI" sz="1200" b="1">
                <a:solidFill>
                  <a:schemeClr val="accent2"/>
                </a:solidFill>
              </a:rPr>
              <a:t>Parlament in Svet ministrov se skupaj odločita </a:t>
            </a:r>
            <a:endParaRPr lang="en-GB" altLang="sl-SI" sz="1200" b="1">
              <a:solidFill>
                <a:schemeClr val="accent2"/>
              </a:solidFill>
            </a:endParaRPr>
          </a:p>
        </p:txBody>
      </p:sp>
      <p:sp>
        <p:nvSpPr>
          <p:cNvPr id="36874" name="Rectangle 11">
            <a:extLst>
              <a:ext uri="{FF2B5EF4-FFF2-40B4-BE49-F238E27FC236}">
                <a16:creationId xmlns:a16="http://schemas.microsoft.com/office/drawing/2014/main" id="{F82BD04D-466E-4768-BCD6-54B5F1011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41020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l-SI" altLang="sl-SI" sz="1200" b="1">
                <a:solidFill>
                  <a:schemeClr val="accent2"/>
                </a:solidFill>
              </a:rPr>
              <a:t>Komisija in Sodišče nadzorujeta izvajanje</a:t>
            </a:r>
            <a:endParaRPr lang="en-GB" altLang="sl-SI" sz="1200" b="1">
              <a:solidFill>
                <a:schemeClr val="accent2"/>
              </a:solidFill>
            </a:endParaRPr>
          </a:p>
        </p:txBody>
      </p:sp>
      <p:sp>
        <p:nvSpPr>
          <p:cNvPr id="36875" name="Oval 16">
            <a:extLst>
              <a:ext uri="{FF2B5EF4-FFF2-40B4-BE49-F238E27FC236}">
                <a16:creationId xmlns:a16="http://schemas.microsoft.com/office/drawing/2014/main" id="{E223B6CC-0D7E-4D08-8188-A3A5AC296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48768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sl-SI"/>
          </a:p>
        </p:txBody>
      </p:sp>
      <p:sp>
        <p:nvSpPr>
          <p:cNvPr id="36876" name="Oval 15">
            <a:extLst>
              <a:ext uri="{FF2B5EF4-FFF2-40B4-BE49-F238E27FC236}">
                <a16:creationId xmlns:a16="http://schemas.microsoft.com/office/drawing/2014/main" id="{4F2940C5-6723-4545-ACF9-E4CDADD55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495800"/>
            <a:ext cx="4876800" cy="5334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sl-SI"/>
          </a:p>
        </p:txBody>
      </p:sp>
      <p:sp>
        <p:nvSpPr>
          <p:cNvPr id="36877" name="Rectangle 10">
            <a:extLst>
              <a:ext uri="{FF2B5EF4-FFF2-40B4-BE49-F238E27FC236}">
                <a16:creationId xmlns:a16="http://schemas.microsoft.com/office/drawing/2014/main" id="{14F2C878-4914-4736-BFBC-471F3F1F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72000"/>
            <a:ext cx="480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l-SI" altLang="sl-SI" sz="1200" b="1">
                <a:solidFill>
                  <a:schemeClr val="accent2"/>
                </a:solidFill>
              </a:rPr>
              <a:t>Nacionalni ali lokalni organi izvajajo</a:t>
            </a:r>
            <a:endParaRPr lang="en-GB" altLang="sl-SI" sz="1200" b="1">
              <a:solidFill>
                <a:schemeClr val="accent2"/>
              </a:solidFill>
            </a:endParaRPr>
          </a:p>
        </p:txBody>
      </p:sp>
      <p:sp>
        <p:nvSpPr>
          <p:cNvPr id="36878" name="Line 30">
            <a:extLst>
              <a:ext uri="{FF2B5EF4-FFF2-40B4-BE49-F238E27FC236}">
                <a16:creationId xmlns:a16="http://schemas.microsoft.com/office/drawing/2014/main" id="{A5ED7F19-BB4D-4F06-98B0-ABFC05A24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0575" y="352425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6879" name="Line 31">
            <a:extLst>
              <a:ext uri="{FF2B5EF4-FFF2-40B4-BE49-F238E27FC236}">
                <a16:creationId xmlns:a16="http://schemas.microsoft.com/office/drawing/2014/main" id="{8305BA7D-829D-4A4A-880A-7BF439A67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0575" y="437515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6880" name="Line 32">
            <a:extLst>
              <a:ext uri="{FF2B5EF4-FFF2-40B4-BE49-F238E27FC236}">
                <a16:creationId xmlns:a16="http://schemas.microsoft.com/office/drawing/2014/main" id="{1D3D030D-8E55-4603-9FF5-11673041F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0575" y="5213350"/>
            <a:ext cx="0" cy="762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30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3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3000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/>
      <p:bldP spid="36870" grpId="0" animBg="1"/>
      <p:bldP spid="36872" grpId="0" animBg="1"/>
      <p:bldP spid="36875" grpId="0" animBg="1"/>
      <p:bldP spid="36876" grpId="0" animBg="1"/>
      <p:bldP spid="368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F94A18C-BAEE-48AA-B5DE-B8681CE8A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Evropska unija</a:t>
            </a:r>
            <a:r>
              <a:rPr lang="en-US" altLang="sl-SI"/>
              <a:t>: </a:t>
            </a:r>
            <a:r>
              <a:rPr lang="sl-SI" altLang="sl-SI"/>
              <a:t>Osnovni podatki</a:t>
            </a:r>
            <a:endParaRPr lang="en-US" altLang="sl-SI"/>
          </a:p>
        </p:txBody>
      </p:sp>
      <p:pic>
        <p:nvPicPr>
          <p:cNvPr id="2051" name="Picture 27" descr="map_2_en_06_06_08">
            <a:extLst>
              <a:ext uri="{FF2B5EF4-FFF2-40B4-BE49-F238E27FC236}">
                <a16:creationId xmlns:a16="http://schemas.microsoft.com/office/drawing/2014/main" id="{DAE673F9-0E59-454B-9506-6AF6CCE37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341438"/>
            <a:ext cx="5689600" cy="5132387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B2823AC8-B73E-4403-B4EA-26632850E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9138"/>
            <a:ext cx="275590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sl-SI" altLang="sl-SI"/>
              <a:t>27 članic</a:t>
            </a:r>
          </a:p>
          <a:p>
            <a:pPr algn="l"/>
            <a:endParaRPr lang="sl-SI" altLang="sl-SI"/>
          </a:p>
          <a:p>
            <a:pPr algn="l"/>
            <a:r>
              <a:rPr lang="sl-SI" altLang="sl-SI"/>
              <a:t>4.336.790 km² </a:t>
            </a:r>
          </a:p>
          <a:p>
            <a:pPr algn="l"/>
            <a:endParaRPr lang="sl-SI" altLang="sl-SI"/>
          </a:p>
          <a:p>
            <a:pPr algn="l"/>
            <a:r>
              <a:rPr lang="sl-SI" altLang="sl-SI"/>
              <a:t>493 prebivalcev (2007)</a:t>
            </a:r>
          </a:p>
          <a:p>
            <a:pPr algn="l"/>
            <a:endParaRPr lang="sl-SI" altLang="sl-SI"/>
          </a:p>
          <a:p>
            <a:pPr algn="l"/>
            <a:r>
              <a:rPr lang="sl-SI" altLang="sl-SI" u="sng"/>
              <a:t>Geslo:</a:t>
            </a:r>
            <a:r>
              <a:rPr lang="sl-SI" altLang="sl-SI"/>
              <a:t> »Združeni v raznolikosti« </a:t>
            </a:r>
          </a:p>
          <a:p>
            <a:pPr algn="l"/>
            <a:endParaRPr lang="sl-SI" altLang="sl-SI"/>
          </a:p>
          <a:p>
            <a:pPr algn="l"/>
            <a:r>
              <a:rPr lang="sl-SI" altLang="sl-SI" u="sng"/>
              <a:t>Himna:</a:t>
            </a:r>
            <a:r>
              <a:rPr lang="sl-SI" altLang="sl-SI"/>
              <a:t> Oda radosti</a:t>
            </a:r>
          </a:p>
          <a:p>
            <a:pPr algn="l"/>
            <a:endParaRPr lang="sl-SI" altLang="sl-SI"/>
          </a:p>
          <a:p>
            <a:pPr algn="l"/>
            <a:r>
              <a:rPr lang="sl-SI" altLang="sl-SI" u="sng"/>
              <a:t>Zastava:</a:t>
            </a: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B6F66713-484B-4376-896D-772209063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550" y="0"/>
            <a:ext cx="298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sl-SI"/>
              <a:t>  </a:t>
            </a:r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0181DCC0-C569-47AE-903E-50D004F6E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550" y="0"/>
            <a:ext cx="298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sl-SI"/>
              <a:t>  </a:t>
            </a:r>
          </a:p>
        </p:txBody>
      </p:sp>
      <p:pic>
        <p:nvPicPr>
          <p:cNvPr id="2059" name="Picture 11" descr="800px-Flag_of_Europe_svg">
            <a:extLst>
              <a:ext uri="{FF2B5EF4-FFF2-40B4-BE49-F238E27FC236}">
                <a16:creationId xmlns:a16="http://schemas.microsoft.com/office/drawing/2014/main" id="{5083BA93-9578-40E1-B909-39B257A7E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084763"/>
            <a:ext cx="1793875" cy="11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0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0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0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20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AD269C9-93D2-483F-BBCA-2BCC46422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Zasedanje Evropskega sveta</a:t>
            </a:r>
            <a:endParaRPr lang="en-US" altLang="sl-SI"/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20B69C9B-A4FD-4D9C-8D86-EC69BC8E2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600200"/>
            <a:ext cx="73914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1500" b="1">
                <a:solidFill>
                  <a:schemeClr val="accent2"/>
                </a:solidFill>
                <a:latin typeface="Verdana" panose="020B0604030504040204" pitchFamily="34" charset="0"/>
              </a:rPr>
              <a:t>Srečanje na vrhu voditeljev držav in vlad vseh držav </a:t>
            </a:r>
            <a:r>
              <a:rPr lang="en-US" altLang="sl-SI" sz="1500" b="1">
                <a:solidFill>
                  <a:schemeClr val="accent2"/>
                </a:solidFill>
                <a:latin typeface="Verdana" panose="020B0604030504040204" pitchFamily="34" charset="0"/>
              </a:rPr>
              <a:t>EU </a:t>
            </a:r>
            <a:br>
              <a:rPr lang="en-US" altLang="sl-SI" sz="1500" b="1">
                <a:solidFill>
                  <a:schemeClr val="accent2"/>
                </a:solidFill>
                <a:latin typeface="Verdana" panose="020B0604030504040204" pitchFamily="34" charset="0"/>
              </a:rPr>
            </a:br>
            <a:br>
              <a:rPr lang="en-US" altLang="sl-SI" sz="1500" b="1">
                <a:solidFill>
                  <a:srgbClr val="003366"/>
                </a:solidFill>
                <a:latin typeface="Verdana" panose="020B0604030504040204" pitchFamily="34" charset="0"/>
              </a:rPr>
            </a:br>
            <a:r>
              <a:rPr lang="en-US" altLang="sl-SI" sz="1500" b="1">
                <a:solidFill>
                  <a:srgbClr val="0085C2"/>
                </a:solidFill>
                <a:latin typeface="Webdings" panose="05030102010509060703" pitchFamily="18" charset="2"/>
              </a:rPr>
              <a:t>4</a:t>
            </a:r>
            <a:r>
              <a:rPr lang="sl-SI" altLang="sl-SI" sz="1500" b="1">
                <a:solidFill>
                  <a:srgbClr val="0085C2"/>
                </a:solidFill>
                <a:latin typeface="Verdana" panose="020B0604030504040204" pitchFamily="34" charset="0"/>
              </a:rPr>
              <a:t>poteka vsaj trikrat na leto</a:t>
            </a:r>
            <a:br>
              <a:rPr lang="en-US" altLang="sl-SI" sz="1500" b="1">
                <a:solidFill>
                  <a:srgbClr val="0085C2"/>
                </a:solidFill>
                <a:latin typeface="Verdana" panose="020B0604030504040204" pitchFamily="34" charset="0"/>
              </a:rPr>
            </a:br>
            <a:r>
              <a:rPr lang="en-US" altLang="sl-SI" sz="1500" b="1">
                <a:solidFill>
                  <a:srgbClr val="003366"/>
                </a:solidFill>
                <a:latin typeface="Verdana" panose="020B0604030504040204" pitchFamily="34" charset="0"/>
              </a:rPr>
              <a:t> </a:t>
            </a:r>
            <a:r>
              <a:rPr lang="en-US" altLang="sl-SI" sz="1500" b="1">
                <a:solidFill>
                  <a:srgbClr val="0085C2"/>
                </a:solidFill>
                <a:latin typeface="Webdings" panose="05030102010509060703" pitchFamily="18" charset="2"/>
              </a:rPr>
              <a:t>4</a:t>
            </a:r>
            <a:r>
              <a:rPr lang="sl-SI" altLang="sl-SI" sz="1500" b="1">
                <a:solidFill>
                  <a:srgbClr val="0085C2"/>
                </a:solidFill>
                <a:latin typeface="Verdana" panose="020B0604030504040204" pitchFamily="34" charset="0"/>
              </a:rPr>
              <a:t>določa splošne smernice za politike </a:t>
            </a:r>
            <a:r>
              <a:rPr lang="en-US" altLang="sl-SI" sz="1500" b="1">
                <a:solidFill>
                  <a:srgbClr val="0085C2"/>
                </a:solidFill>
                <a:latin typeface="Verdana" panose="020B0604030504040204" pitchFamily="34" charset="0"/>
              </a:rPr>
              <a:t>EU</a:t>
            </a:r>
          </a:p>
        </p:txBody>
      </p:sp>
      <p:pic>
        <p:nvPicPr>
          <p:cNvPr id="41988" name="Picture 4" descr="Council-family-picture.jpg">
            <a:extLst>
              <a:ext uri="{FF2B5EF4-FFF2-40B4-BE49-F238E27FC236}">
                <a16:creationId xmlns:a16="http://schemas.microsoft.com/office/drawing/2014/main" id="{FB6B18FC-3D64-4227-BF36-0F170033D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63863"/>
            <a:ext cx="7500938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77E2041-1E04-4C78-AC94-95BC0CAFD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Evropska komisija</a:t>
            </a:r>
            <a:r>
              <a:rPr lang="en-GB" altLang="sl-SI"/>
              <a:t> – </a:t>
            </a:r>
            <a:r>
              <a:rPr lang="sl-SI" altLang="sl-SI"/>
              <a:t>zastopanje skupnih interesov</a:t>
            </a:r>
            <a:endParaRPr lang="en-US" altLang="sl-SI"/>
          </a:p>
        </p:txBody>
      </p:sp>
      <p:pic>
        <p:nvPicPr>
          <p:cNvPr id="43011" name="Picture 7" descr="background1-promoting">
            <a:extLst>
              <a:ext uri="{FF2B5EF4-FFF2-40B4-BE49-F238E27FC236}">
                <a16:creationId xmlns:a16="http://schemas.microsoft.com/office/drawing/2014/main" id="{65C4F29E-6145-46F0-97CB-153C401C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943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>
            <a:extLst>
              <a:ext uri="{FF2B5EF4-FFF2-40B4-BE49-F238E27FC236}">
                <a16:creationId xmlns:a16="http://schemas.microsoft.com/office/drawing/2014/main" id="{2BF3EEB1-23F6-421F-B862-D64B7BDDA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1219200"/>
            <a:ext cx="52863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sl-SI" sz="1800" b="1">
                <a:solidFill>
                  <a:schemeClr val="bg1"/>
                </a:solidFill>
                <a:latin typeface="Verdana" panose="020B0604030504040204" pitchFamily="34" charset="0"/>
              </a:rPr>
              <a:t>27 </a:t>
            </a:r>
            <a:r>
              <a:rPr lang="sl-SI" altLang="sl-SI" sz="1800" b="1">
                <a:solidFill>
                  <a:schemeClr val="bg1"/>
                </a:solidFill>
                <a:latin typeface="Verdana" panose="020B0604030504040204" pitchFamily="34" charset="0"/>
              </a:rPr>
              <a:t>neodvisnih članov, po eden iz vsake države</a:t>
            </a:r>
            <a:r>
              <a:rPr lang="en-US" altLang="sl-SI" sz="1800" b="1">
                <a:solidFill>
                  <a:schemeClr val="bg1"/>
                </a:solidFill>
                <a:latin typeface="Verdana" panose="020B0604030504040204" pitchFamily="34" charset="0"/>
              </a:rPr>
              <a:t> EU</a:t>
            </a:r>
            <a:br>
              <a:rPr lang="en-US" altLang="sl-SI" sz="1500" b="1">
                <a:solidFill>
                  <a:schemeClr val="bg1"/>
                </a:solidFill>
                <a:latin typeface="Verdana" panose="020B0604030504040204" pitchFamily="34" charset="0"/>
              </a:rPr>
            </a:br>
            <a:br>
              <a:rPr lang="en-US" altLang="sl-SI" sz="1500" b="1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altLang="sl-SI" sz="1400" b="1">
                <a:solidFill>
                  <a:srgbClr val="FFFFFF"/>
                </a:solidFill>
                <a:latin typeface="Webdings" panose="05030102010509060703" pitchFamily="18" charset="2"/>
              </a:rPr>
              <a:t>4</a:t>
            </a:r>
            <a:r>
              <a:rPr lang="sl-SI" altLang="sl-SI" sz="1400" b="1">
                <a:solidFill>
                  <a:srgbClr val="FFFFFF"/>
                </a:solidFill>
              </a:rPr>
              <a:t>p</a:t>
            </a:r>
            <a:r>
              <a:rPr lang="sl-SI" altLang="sl-SI" sz="1500" b="1">
                <a:solidFill>
                  <a:schemeClr val="bg1"/>
                </a:solidFill>
                <a:latin typeface="Verdana" panose="020B0604030504040204" pitchFamily="34" charset="0"/>
              </a:rPr>
              <a:t>redlaga novo zakonodajo</a:t>
            </a:r>
            <a:br>
              <a:rPr lang="en-US" altLang="sl-SI" sz="1500" b="1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altLang="sl-SI" sz="1400" b="1">
                <a:solidFill>
                  <a:srgbClr val="FFFFFF"/>
                </a:solidFill>
                <a:latin typeface="Webdings" panose="05030102010509060703" pitchFamily="18" charset="2"/>
              </a:rPr>
              <a:t>4</a:t>
            </a:r>
            <a:r>
              <a:rPr lang="sl-SI" altLang="sl-SI" sz="1500" b="1">
                <a:solidFill>
                  <a:schemeClr val="bg1"/>
                </a:solidFill>
                <a:latin typeface="Verdana" panose="020B0604030504040204" pitchFamily="34" charset="0"/>
              </a:rPr>
              <a:t>izvršni organ</a:t>
            </a:r>
            <a:r>
              <a:rPr lang="en-US" altLang="sl-SI" sz="15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br>
              <a:rPr lang="en-US" altLang="sl-SI" sz="1500" b="1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altLang="sl-SI" sz="1400" b="1">
                <a:solidFill>
                  <a:srgbClr val="FFFFFF"/>
                </a:solidFill>
                <a:latin typeface="Webdings" panose="05030102010509060703" pitchFamily="18" charset="2"/>
              </a:rPr>
              <a:t>4</a:t>
            </a:r>
            <a:r>
              <a:rPr lang="sl-SI" altLang="sl-SI" sz="1400" b="1">
                <a:solidFill>
                  <a:srgbClr val="FFFFFF"/>
                </a:solidFill>
              </a:rPr>
              <a:t>v</a:t>
            </a:r>
            <a:r>
              <a:rPr lang="sl-SI" altLang="sl-SI" sz="1500" b="1">
                <a:solidFill>
                  <a:schemeClr val="bg1"/>
                </a:solidFill>
                <a:latin typeface="Verdana" panose="020B0604030504040204" pitchFamily="34" charset="0"/>
              </a:rPr>
              <a:t>aruh pogodb</a:t>
            </a:r>
            <a:br>
              <a:rPr lang="en-US" altLang="sl-SI" sz="1500" b="1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lang="en-US" altLang="sl-SI" sz="1400" b="1">
                <a:solidFill>
                  <a:srgbClr val="FFFFFF"/>
                </a:solidFill>
                <a:latin typeface="Webdings" panose="05030102010509060703" pitchFamily="18" charset="2"/>
              </a:rPr>
              <a:t>4</a:t>
            </a:r>
            <a:r>
              <a:rPr lang="sl-SI" altLang="sl-SI" sz="1500" b="1">
                <a:solidFill>
                  <a:schemeClr val="bg1"/>
                </a:solidFill>
                <a:latin typeface="Verdana" panose="020B0604030504040204" pitchFamily="34" charset="0"/>
              </a:rPr>
              <a:t>zastopa </a:t>
            </a:r>
            <a:r>
              <a:rPr lang="en-US" altLang="sl-SI" sz="1500" b="1">
                <a:solidFill>
                  <a:schemeClr val="bg1"/>
                </a:solidFill>
                <a:latin typeface="Verdana" panose="020B0604030504040204" pitchFamily="34" charset="0"/>
              </a:rPr>
              <a:t>EU </a:t>
            </a:r>
            <a:r>
              <a:rPr lang="sl-SI" altLang="sl-SI" sz="1500" b="1">
                <a:solidFill>
                  <a:schemeClr val="bg1"/>
                </a:solidFill>
                <a:latin typeface="Verdana" panose="020B0604030504040204" pitchFamily="34" charset="0"/>
              </a:rPr>
              <a:t>na mednarodni ravni</a:t>
            </a:r>
            <a:endParaRPr lang="en-US" altLang="sl-SI" sz="1500" b="1" i="1">
              <a:solidFill>
                <a:srgbClr val="507DB8"/>
              </a:solidFill>
              <a:latin typeface="Verdana" panose="020B0604030504040204" pitchFamily="34" charset="0"/>
            </a:endParaRPr>
          </a:p>
        </p:txBody>
      </p:sp>
      <p:pic>
        <p:nvPicPr>
          <p:cNvPr id="43013" name="Picture 6">
            <a:extLst>
              <a:ext uri="{FF2B5EF4-FFF2-40B4-BE49-F238E27FC236}">
                <a16:creationId xmlns:a16="http://schemas.microsoft.com/office/drawing/2014/main" id="{A3C25885-0AE8-4075-8E1F-AE9BB1DF7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9" b="25760"/>
          <a:stretch>
            <a:fillRect/>
          </a:stretch>
        </p:blipFill>
        <p:spPr bwMode="auto">
          <a:xfrm>
            <a:off x="1984375" y="4214813"/>
            <a:ext cx="5614988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B430AEFC-7EC8-41E7-8BBB-EF57D2A93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 in literatura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55F39B79-A78B-48B4-85A4-9FD95F5AE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1600"/>
              <a:t>Viri:</a:t>
            </a:r>
          </a:p>
          <a:p>
            <a:r>
              <a:rPr lang="sl-SI" altLang="sl-SI"/>
              <a:t>EUROPA - Portal Evropske unije (2009). Pridobljeno dne 6. junij 2009 s svetovnega spleta: </a:t>
            </a:r>
            <a:r>
              <a:rPr lang="sl-SI" altLang="sl-SI">
                <a:hlinkClick r:id="rId2"/>
              </a:rPr>
              <a:t>http://europa.eu/index_sl.htm</a:t>
            </a:r>
            <a:endParaRPr lang="sl-SI" altLang="sl-SI"/>
          </a:p>
          <a:p>
            <a:r>
              <a:rPr lang="sl-SI" altLang="sl-SI"/>
              <a:t>Evropa.gov.si. Urad vlade RS za komuniciranje. Pridobljeno dne 6. junij 2009 s svetovnega spleta: </a:t>
            </a:r>
            <a:r>
              <a:rPr lang="sl-SI" altLang="sl-SI">
                <a:hlinkClick r:id="rId3"/>
              </a:rPr>
              <a:t>http://www.evropa.gov.si/</a:t>
            </a:r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pPr>
              <a:buFontTx/>
              <a:buNone/>
            </a:pPr>
            <a:r>
              <a:rPr lang="sl-SI" altLang="sl-SI" sz="1600"/>
              <a:t>Literatura:</a:t>
            </a:r>
          </a:p>
          <a:p>
            <a:r>
              <a:rPr lang="sl-SI" altLang="sl-SI"/>
              <a:t>Evropopotnica [besedilo: Alenka Čebular]. Ljubljana: Urad Vlade RS za informiranje (2000)</a:t>
            </a:r>
          </a:p>
          <a:p>
            <a:r>
              <a:rPr lang="sl-SI" altLang="sl-SI"/>
              <a:t>Evropska unija: Pravo, ekonomija, politike. Nicolas Moussis. Ljubljana: Littera picta (1999)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5C38105-C6EE-42E7-9583-E72E0839C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Simboli</a:t>
            </a:r>
            <a:r>
              <a:rPr lang="en-GB" altLang="sl-SI"/>
              <a:t> EU</a:t>
            </a:r>
            <a:endParaRPr lang="en-US" altLang="sl-SI"/>
          </a:p>
        </p:txBody>
      </p:sp>
      <p:pic>
        <p:nvPicPr>
          <p:cNvPr id="4099" name="Picture 3" descr="index1_en.jpg">
            <a:extLst>
              <a:ext uri="{FF2B5EF4-FFF2-40B4-BE49-F238E27FC236}">
                <a16:creationId xmlns:a16="http://schemas.microsoft.com/office/drawing/2014/main" id="{E3091229-06F0-44AB-9417-6E18D232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138" y="2141537"/>
            <a:ext cx="6400800" cy="3675596"/>
          </a:xfrm>
          <a:prstGeom prst="roundRect">
            <a:avLst>
              <a:gd name="adj" fmla="val 7545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4">
            <a:extLst>
              <a:ext uri="{FF2B5EF4-FFF2-40B4-BE49-F238E27FC236}">
                <a16:creationId xmlns:a16="http://schemas.microsoft.com/office/drawing/2014/main" id="{2D1B5A3B-E0C0-47C5-A59F-8AB50241C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438400"/>
            <a:ext cx="14589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1200" b="1">
                <a:solidFill>
                  <a:schemeClr val="bg1"/>
                </a:solidFill>
              </a:rPr>
              <a:t>Evropska zastava</a:t>
            </a:r>
            <a:endParaRPr lang="en-US" altLang="sl-SI" sz="1200" b="1">
              <a:solidFill>
                <a:schemeClr val="bg1"/>
              </a:solidFill>
            </a:endParaRPr>
          </a:p>
        </p:txBody>
      </p:sp>
      <p:sp>
        <p:nvSpPr>
          <p:cNvPr id="4101" name="TextBox 5">
            <a:extLst>
              <a:ext uri="{FF2B5EF4-FFF2-40B4-BE49-F238E27FC236}">
                <a16:creationId xmlns:a16="http://schemas.microsoft.com/office/drawing/2014/main" id="{26985DAC-8C52-447C-947E-665590FE2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2286000"/>
            <a:ext cx="1360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1200" b="1">
                <a:solidFill>
                  <a:schemeClr val="bg1"/>
                </a:solidFill>
              </a:rPr>
              <a:t>Evropska himna</a:t>
            </a:r>
            <a:endParaRPr lang="en-US" altLang="sl-SI" sz="1200" b="1">
              <a:solidFill>
                <a:schemeClr val="bg1"/>
              </a:solidFill>
            </a:endParaRPr>
          </a:p>
        </p:txBody>
      </p:sp>
      <p:sp>
        <p:nvSpPr>
          <p:cNvPr id="4102" name="TextBox 6">
            <a:extLst>
              <a:ext uri="{FF2B5EF4-FFF2-40B4-BE49-F238E27FC236}">
                <a16:creationId xmlns:a16="http://schemas.microsoft.com/office/drawing/2014/main" id="{5B196B46-B9D9-41AD-833C-9C678E518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214938"/>
            <a:ext cx="1590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1200" b="1">
                <a:solidFill>
                  <a:schemeClr val="bg1"/>
                </a:solidFill>
              </a:rPr>
              <a:t> </a:t>
            </a:r>
            <a:r>
              <a:rPr lang="en-IE" altLang="sl-SI" sz="1200" b="1">
                <a:solidFill>
                  <a:schemeClr val="bg1"/>
                </a:solidFill>
              </a:rPr>
              <a:t>9. maj, </a:t>
            </a:r>
            <a:r>
              <a:rPr lang="sl-SI" altLang="sl-SI" sz="1200" b="1">
                <a:solidFill>
                  <a:schemeClr val="bg1"/>
                </a:solidFill>
              </a:rPr>
              <a:t>Dan Evrope</a:t>
            </a:r>
            <a:endParaRPr lang="en-US" altLang="sl-SI" sz="1200" b="1">
              <a:solidFill>
                <a:schemeClr val="bg1"/>
              </a:solidFill>
            </a:endParaRPr>
          </a:p>
        </p:txBody>
      </p:sp>
      <p:sp>
        <p:nvSpPr>
          <p:cNvPr id="4103" name="TextBox 7">
            <a:extLst>
              <a:ext uri="{FF2B5EF4-FFF2-40B4-BE49-F238E27FC236}">
                <a16:creationId xmlns:a16="http://schemas.microsoft.com/office/drawing/2014/main" id="{99937C49-D375-449A-8885-3F5D188A6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075" y="5429250"/>
            <a:ext cx="2482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1200" b="1">
                <a:solidFill>
                  <a:schemeClr val="bg1"/>
                </a:solidFill>
              </a:rPr>
              <a:t>Slogan</a:t>
            </a:r>
            <a:r>
              <a:rPr lang="fr-BE" altLang="sl-SI" sz="1200" b="1">
                <a:solidFill>
                  <a:schemeClr val="bg1"/>
                </a:solidFill>
              </a:rPr>
              <a:t>: </a:t>
            </a:r>
            <a:r>
              <a:rPr lang="sl-SI" altLang="sl-SI" sz="1200" b="1">
                <a:solidFill>
                  <a:schemeClr val="bg1"/>
                </a:solidFill>
              </a:rPr>
              <a:t>Združen</a:t>
            </a:r>
            <a:r>
              <a:rPr lang="en-IE" altLang="sl-SI" sz="1200" b="1">
                <a:solidFill>
                  <a:schemeClr val="bg1"/>
                </a:solidFill>
              </a:rPr>
              <a:t>a</a:t>
            </a:r>
            <a:r>
              <a:rPr lang="sl-SI" altLang="sl-SI" sz="1200" b="1">
                <a:solidFill>
                  <a:schemeClr val="bg1"/>
                </a:solidFill>
              </a:rPr>
              <a:t> v raz</a:t>
            </a:r>
            <a:r>
              <a:rPr lang="en-IE" altLang="sl-SI" sz="1200" b="1">
                <a:solidFill>
                  <a:schemeClr val="bg1"/>
                </a:solidFill>
              </a:rPr>
              <a:t>no</a:t>
            </a:r>
            <a:r>
              <a:rPr lang="sl-SI" altLang="sl-SI" sz="1200" b="1">
                <a:solidFill>
                  <a:schemeClr val="bg1"/>
                </a:solidFill>
              </a:rPr>
              <a:t>li</a:t>
            </a:r>
            <a:r>
              <a:rPr lang="en-IE" altLang="sl-SI" sz="1200" b="1">
                <a:solidFill>
                  <a:schemeClr val="bg1"/>
                </a:solidFill>
              </a:rPr>
              <a:t>kosti</a:t>
            </a:r>
            <a:endParaRPr lang="en-US" altLang="sl-SI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93C3597-843A-4636-AE8A-9F44A5E8A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sl-SI"/>
              <a:t>23 </a:t>
            </a:r>
            <a:r>
              <a:rPr lang="sl-SI" altLang="sl-SI"/>
              <a:t>uradnih jezikov</a:t>
            </a:r>
            <a:endParaRPr lang="en-US" altLang="sl-SI"/>
          </a:p>
        </p:txBody>
      </p:sp>
      <p:pic>
        <p:nvPicPr>
          <p:cNvPr id="5123" name="Picture 35" descr="23 official languages_3">
            <a:extLst>
              <a:ext uri="{FF2B5EF4-FFF2-40B4-BE49-F238E27FC236}">
                <a16:creationId xmlns:a16="http://schemas.microsoft.com/office/drawing/2014/main" id="{3FF77A03-EBC4-4D1A-B054-CEC23E3FF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6275388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feather-foundation">
            <a:extLst>
              <a:ext uri="{FF2B5EF4-FFF2-40B4-BE49-F238E27FC236}">
                <a16:creationId xmlns:a16="http://schemas.microsoft.com/office/drawing/2014/main" id="{C560999E-FEC3-4FCE-9A4B-8E9F4856C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725"/>
            <a:ext cx="8736013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20775F69-4186-4814-A75D-45E8C4410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Ustanovitelji</a:t>
            </a:r>
            <a:endParaRPr lang="en-US" altLang="sl-SI"/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D50DEA37-8D3C-46BF-A05C-00AFCC500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788" y="1295400"/>
            <a:ext cx="568801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1500" b="1">
                <a:solidFill>
                  <a:schemeClr val="accent2"/>
                </a:solidFill>
                <a:latin typeface="Verdana" panose="020B0604030504040204" pitchFamily="34" charset="0"/>
              </a:rPr>
              <a:t>Nova vizija za trajni mir in blaginjo</a:t>
            </a:r>
            <a:r>
              <a:rPr lang="en-US" altLang="sl-SI" sz="1500" b="1">
                <a:solidFill>
                  <a:schemeClr val="accent2"/>
                </a:solidFill>
                <a:latin typeface="Verdana" panose="020B0604030504040204" pitchFamily="34" charset="0"/>
              </a:rPr>
              <a:t>…</a:t>
            </a:r>
            <a:endParaRPr lang="en-US" altLang="sl-SI" sz="1500" b="1" i="1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3077" name="Text Box 15">
            <a:extLst>
              <a:ext uri="{FF2B5EF4-FFF2-40B4-BE49-F238E27FC236}">
                <a16:creationId xmlns:a16="http://schemas.microsoft.com/office/drawing/2014/main" id="{FD598842-13F3-4A34-AF3F-1961123BF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452813"/>
            <a:ext cx="2016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sl-SI" sz="1200" b="1">
                <a:solidFill>
                  <a:schemeClr val="accent2"/>
                </a:solidFill>
              </a:rPr>
              <a:t>Konrad Adenauer</a:t>
            </a:r>
          </a:p>
        </p:txBody>
      </p:sp>
      <p:sp>
        <p:nvSpPr>
          <p:cNvPr id="3078" name="Text Box 16">
            <a:extLst>
              <a:ext uri="{FF2B5EF4-FFF2-40B4-BE49-F238E27FC236}">
                <a16:creationId xmlns:a16="http://schemas.microsoft.com/office/drawing/2014/main" id="{0800E841-2FD3-4248-8925-24C1C5511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87692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sl-SI" sz="1200" b="1">
                <a:solidFill>
                  <a:schemeClr val="accent2"/>
                </a:solidFill>
              </a:rPr>
              <a:t>Robert Schuman</a:t>
            </a:r>
          </a:p>
        </p:txBody>
      </p:sp>
      <p:sp>
        <p:nvSpPr>
          <p:cNvPr id="3079" name="Text Box 17">
            <a:extLst>
              <a:ext uri="{FF2B5EF4-FFF2-40B4-BE49-F238E27FC236}">
                <a16:creationId xmlns:a16="http://schemas.microsoft.com/office/drawing/2014/main" id="{DC4BBC9A-C13F-4F6F-B6C8-45333EBC7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67677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sl-SI" sz="1200" b="1">
                <a:solidFill>
                  <a:schemeClr val="accent2"/>
                </a:solidFill>
              </a:rPr>
              <a:t>Winston Churchill</a:t>
            </a:r>
          </a:p>
        </p:txBody>
      </p:sp>
      <p:sp>
        <p:nvSpPr>
          <p:cNvPr id="3080" name="Text Box 18">
            <a:extLst>
              <a:ext uri="{FF2B5EF4-FFF2-40B4-BE49-F238E27FC236}">
                <a16:creationId xmlns:a16="http://schemas.microsoft.com/office/drawing/2014/main" id="{EE4A579C-02DB-49C4-9987-5406FF8A7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452813"/>
            <a:ext cx="2016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sl-SI" sz="1200" b="1">
                <a:solidFill>
                  <a:schemeClr val="accent2"/>
                </a:solidFill>
              </a:rPr>
              <a:t>Alcide De Gasperi</a:t>
            </a:r>
          </a:p>
        </p:txBody>
      </p:sp>
      <p:sp>
        <p:nvSpPr>
          <p:cNvPr id="3081" name="Text Box 19">
            <a:extLst>
              <a:ext uri="{FF2B5EF4-FFF2-40B4-BE49-F238E27FC236}">
                <a16:creationId xmlns:a16="http://schemas.microsoft.com/office/drawing/2014/main" id="{1EE6C750-4405-47F0-A93A-04EA6C590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84517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sl-SI" sz="1200" b="1">
                <a:solidFill>
                  <a:schemeClr val="accent2"/>
                </a:solidFill>
              </a:rPr>
              <a:t>Jean Monnet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map.png">
            <a:extLst>
              <a:ext uri="{FF2B5EF4-FFF2-40B4-BE49-F238E27FC236}">
                <a16:creationId xmlns:a16="http://schemas.microsoft.com/office/drawing/2014/main" id="{C6AACEB4-318E-422D-B728-8675491E8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2303463"/>
            <a:ext cx="7069138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DC14AF6B-D045-4868-8071-88BFFBEC6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427913" cy="1081087"/>
          </a:xfrm>
        </p:spPr>
        <p:txBody>
          <a:bodyPr/>
          <a:lstStyle/>
          <a:p>
            <a:pPr eaLnBrk="1" hangingPunct="1"/>
            <a:r>
              <a:rPr lang="sl-SI" altLang="sl-SI"/>
              <a:t>Osem širitev</a:t>
            </a:r>
            <a:endParaRPr lang="en-US" altLang="sl-SI"/>
          </a:p>
        </p:txBody>
      </p:sp>
      <p:sp>
        <p:nvSpPr>
          <p:cNvPr id="6148" name="Text Box 15">
            <a:extLst>
              <a:ext uri="{FF2B5EF4-FFF2-40B4-BE49-F238E27FC236}">
                <a16:creationId xmlns:a16="http://schemas.microsoft.com/office/drawing/2014/main" id="{9E28485D-C424-4CAA-AAC5-0F1D3B6A7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362200"/>
            <a:ext cx="576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altLang="sl-SI" sz="1200" b="1">
                <a:solidFill>
                  <a:schemeClr val="accent2"/>
                </a:solidFill>
              </a:rPr>
              <a:t>1952</a:t>
            </a:r>
            <a:endParaRPr lang="en-US" altLang="sl-SI" sz="1200" b="1">
              <a:solidFill>
                <a:schemeClr val="accent2"/>
              </a:solidFill>
            </a:endParaRPr>
          </a:p>
        </p:txBody>
      </p:sp>
      <p:sp>
        <p:nvSpPr>
          <p:cNvPr id="6149" name="Text Box 16">
            <a:extLst>
              <a:ext uri="{FF2B5EF4-FFF2-40B4-BE49-F238E27FC236}">
                <a16:creationId xmlns:a16="http://schemas.microsoft.com/office/drawing/2014/main" id="{1688CD41-3471-4F3D-80C0-F982AFB63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62200"/>
            <a:ext cx="576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altLang="sl-SI" sz="1200" b="1">
                <a:solidFill>
                  <a:schemeClr val="accent2"/>
                </a:solidFill>
              </a:rPr>
              <a:t>1973</a:t>
            </a:r>
            <a:endParaRPr lang="en-US" altLang="sl-SI" sz="1200" b="1">
              <a:solidFill>
                <a:schemeClr val="accent2"/>
              </a:solidFill>
            </a:endParaRPr>
          </a:p>
        </p:txBody>
      </p:sp>
      <p:sp>
        <p:nvSpPr>
          <p:cNvPr id="6150" name="Text Box 17">
            <a:extLst>
              <a:ext uri="{FF2B5EF4-FFF2-40B4-BE49-F238E27FC236}">
                <a16:creationId xmlns:a16="http://schemas.microsoft.com/office/drawing/2014/main" id="{19F791DC-9AD8-4197-A47F-DCCAEF335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349500"/>
            <a:ext cx="576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altLang="sl-SI" sz="1200" b="1">
                <a:solidFill>
                  <a:schemeClr val="accent2"/>
                </a:solidFill>
              </a:rPr>
              <a:t>1981</a:t>
            </a:r>
            <a:endParaRPr lang="en-US" altLang="sl-SI" sz="1200" b="1">
              <a:solidFill>
                <a:schemeClr val="accent2"/>
              </a:solidFill>
            </a:endParaRPr>
          </a:p>
        </p:txBody>
      </p:sp>
      <p:sp>
        <p:nvSpPr>
          <p:cNvPr id="6151" name="Text Box 18">
            <a:extLst>
              <a:ext uri="{FF2B5EF4-FFF2-40B4-BE49-F238E27FC236}">
                <a16:creationId xmlns:a16="http://schemas.microsoft.com/office/drawing/2014/main" id="{5E7DDE92-8C7D-4118-B6D5-2A035D648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362200"/>
            <a:ext cx="576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altLang="sl-SI" sz="1200" b="1">
                <a:solidFill>
                  <a:schemeClr val="accent2"/>
                </a:solidFill>
              </a:rPr>
              <a:t>1986</a:t>
            </a:r>
            <a:endParaRPr lang="en-US" altLang="sl-SI" sz="1200" b="1">
              <a:solidFill>
                <a:schemeClr val="accent2"/>
              </a:solidFill>
            </a:endParaRPr>
          </a:p>
        </p:txBody>
      </p:sp>
      <p:sp>
        <p:nvSpPr>
          <p:cNvPr id="6152" name="Text Box 19">
            <a:extLst>
              <a:ext uri="{FF2B5EF4-FFF2-40B4-BE49-F238E27FC236}">
                <a16:creationId xmlns:a16="http://schemas.microsoft.com/office/drawing/2014/main" id="{C5967A06-3485-4C54-938E-04A4C75FC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92563"/>
            <a:ext cx="576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altLang="sl-SI" sz="1200" b="1">
                <a:solidFill>
                  <a:schemeClr val="accent2"/>
                </a:solidFill>
              </a:rPr>
              <a:t>1990</a:t>
            </a:r>
            <a:endParaRPr lang="en-US" altLang="sl-SI" sz="1200" b="1">
              <a:solidFill>
                <a:schemeClr val="accent2"/>
              </a:solidFill>
            </a:endParaRPr>
          </a:p>
        </p:txBody>
      </p:sp>
      <p:sp>
        <p:nvSpPr>
          <p:cNvPr id="6153" name="Text Box 20">
            <a:extLst>
              <a:ext uri="{FF2B5EF4-FFF2-40B4-BE49-F238E27FC236}">
                <a16:creationId xmlns:a16="http://schemas.microsoft.com/office/drawing/2014/main" id="{9CDD3B27-5B95-4FF3-B603-D82902915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63" y="3992563"/>
            <a:ext cx="576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altLang="sl-SI" sz="1200" b="1">
                <a:solidFill>
                  <a:schemeClr val="accent2"/>
                </a:solidFill>
              </a:rPr>
              <a:t>1995</a:t>
            </a:r>
            <a:endParaRPr lang="en-US" altLang="sl-SI" sz="1200" b="1">
              <a:solidFill>
                <a:schemeClr val="accent2"/>
              </a:solidFill>
            </a:endParaRPr>
          </a:p>
        </p:txBody>
      </p:sp>
      <p:sp>
        <p:nvSpPr>
          <p:cNvPr id="6154" name="Text Box 21">
            <a:extLst>
              <a:ext uri="{FF2B5EF4-FFF2-40B4-BE49-F238E27FC236}">
                <a16:creationId xmlns:a16="http://schemas.microsoft.com/office/drawing/2014/main" id="{55D3FB1C-A7A1-41A3-9784-8C27FDFD4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813" y="3992563"/>
            <a:ext cx="576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altLang="sl-SI" sz="1200" b="1">
                <a:solidFill>
                  <a:schemeClr val="accent2"/>
                </a:solidFill>
              </a:rPr>
              <a:t>2004</a:t>
            </a:r>
            <a:endParaRPr lang="en-US" altLang="sl-SI" sz="1200" b="1">
              <a:solidFill>
                <a:schemeClr val="accent2"/>
              </a:solidFill>
            </a:endParaRPr>
          </a:p>
        </p:txBody>
      </p:sp>
      <p:sp>
        <p:nvSpPr>
          <p:cNvPr id="6155" name="Text Box 22">
            <a:extLst>
              <a:ext uri="{FF2B5EF4-FFF2-40B4-BE49-F238E27FC236}">
                <a16:creationId xmlns:a16="http://schemas.microsoft.com/office/drawing/2014/main" id="{BD3F6492-D88D-4553-BEDE-D403FB14A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138" y="3992563"/>
            <a:ext cx="576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altLang="sl-SI" sz="1200" b="1">
                <a:solidFill>
                  <a:schemeClr val="accent2"/>
                </a:solidFill>
              </a:rPr>
              <a:t>2007</a:t>
            </a:r>
            <a:endParaRPr lang="en-US" altLang="sl-SI" sz="1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1" grpId="0"/>
      <p:bldP spid="6152" grpId="0"/>
      <p:bldP spid="6153" grpId="0"/>
      <p:bldP spid="6154" grpId="0"/>
      <p:bldP spid="6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44AC28E-E8EC-42A4-B968-7D67EC5EE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Največja širitev</a:t>
            </a:r>
            <a:r>
              <a:rPr lang="en-GB" altLang="sl-SI"/>
              <a:t>: </a:t>
            </a:r>
            <a:br>
              <a:rPr lang="en-GB" altLang="sl-SI"/>
            </a:br>
            <a:r>
              <a:rPr lang="sl-SI" altLang="sl-SI"/>
              <a:t>ponovna združitev Evrope</a:t>
            </a:r>
            <a:r>
              <a:rPr lang="en-US" altLang="sl-SI"/>
              <a:t> </a:t>
            </a:r>
          </a:p>
        </p:txBody>
      </p:sp>
      <p:sp>
        <p:nvSpPr>
          <p:cNvPr id="7171" name="Text Box 20">
            <a:extLst>
              <a:ext uri="{FF2B5EF4-FFF2-40B4-BE49-F238E27FC236}">
                <a16:creationId xmlns:a16="http://schemas.microsoft.com/office/drawing/2014/main" id="{DF9605E4-86EE-4924-A2CE-FACD186E2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743075"/>
            <a:ext cx="4191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Padec berlinskega zidu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 – 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konec komunizma</a:t>
            </a:r>
            <a:endParaRPr lang="en-GB" altLang="sl-SI" sz="12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algn="l" eaLnBrk="1" hangingPunct="1"/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EU začne z gospodarsko pomočjo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: 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program 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Phare</a:t>
            </a:r>
            <a:endParaRPr lang="fr-FR" altLang="sl-SI" sz="1200" b="1">
              <a:solidFill>
                <a:schemeClr val="accent2"/>
              </a:solidFill>
            </a:endParaRPr>
          </a:p>
        </p:txBody>
      </p:sp>
      <p:sp>
        <p:nvSpPr>
          <p:cNvPr id="7172" name="Text Box 22">
            <a:extLst>
              <a:ext uri="{FF2B5EF4-FFF2-40B4-BE49-F238E27FC236}">
                <a16:creationId xmlns:a16="http://schemas.microsoft.com/office/drawing/2014/main" id="{9C362A0B-3411-4631-A628-2C0BE9658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52675"/>
            <a:ext cx="396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Določitev meril za pristop k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 EU:</a:t>
            </a:r>
          </a:p>
          <a:p>
            <a:pPr algn="l" eaLnBrk="1" hangingPunct="1"/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• 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demokracija in pravna država</a:t>
            </a:r>
            <a:endParaRPr lang="en-GB" altLang="sl-SI" sz="12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algn="l" eaLnBrk="1" hangingPunct="1"/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• 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delujoče tržno gospodarstvo</a:t>
            </a:r>
            <a:endParaRPr lang="en-GB" altLang="sl-SI" sz="12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algn="l" eaLnBrk="1" hangingPunct="1"/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• 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sposobnost izvajanja zakonodaje 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EU</a:t>
            </a:r>
            <a:endParaRPr lang="fr-FR" altLang="sl-SI" sz="1200" b="1">
              <a:solidFill>
                <a:schemeClr val="accent2"/>
              </a:solidFill>
            </a:endParaRPr>
          </a:p>
        </p:txBody>
      </p:sp>
      <p:sp>
        <p:nvSpPr>
          <p:cNvPr id="7173" name="Text Box 24">
            <a:extLst>
              <a:ext uri="{FF2B5EF4-FFF2-40B4-BE49-F238E27FC236}">
                <a16:creationId xmlns:a16="http://schemas.microsoft.com/office/drawing/2014/main" id="{A8806C50-016C-425E-94A8-962429C36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314700"/>
            <a:ext cx="4724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Uradno se začnejo pristopna pogajanja</a:t>
            </a:r>
            <a:endParaRPr lang="fr-FR" altLang="sl-SI" sz="12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7174" name="Text Box 26">
            <a:extLst>
              <a:ext uri="{FF2B5EF4-FFF2-40B4-BE49-F238E27FC236}">
                <a16:creationId xmlns:a16="http://schemas.microsoft.com/office/drawing/2014/main" id="{2CA6EAB7-CE9F-45C7-9756-6FE2FF4C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03650"/>
            <a:ext cx="434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Evropski vrh v K</a:t>
            </a:r>
            <a:r>
              <a:rPr lang="en-US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ø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benhavnu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odobri širitev</a:t>
            </a:r>
            <a:endParaRPr lang="fr-FR" altLang="sl-SI" sz="12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7175" name="Text Box 28">
            <a:extLst>
              <a:ext uri="{FF2B5EF4-FFF2-40B4-BE49-F238E27FC236}">
                <a16:creationId xmlns:a16="http://schemas.microsoft.com/office/drawing/2014/main" id="{628640CA-7F4C-4DBC-AE4F-54396AA54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341813"/>
            <a:ext cx="3962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10 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novih držav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članic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: C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iper, Češka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, Estoni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j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a, Latvi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j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a, Lit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va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Madžarska,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 Malta, Pol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jska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, Slova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ška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, Sloveni</a:t>
            </a:r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j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a</a:t>
            </a:r>
            <a:endParaRPr lang="fr-FR" altLang="sl-SI" sz="12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7176" name="Text Box 19">
            <a:extLst>
              <a:ext uri="{FF2B5EF4-FFF2-40B4-BE49-F238E27FC236}">
                <a16:creationId xmlns:a16="http://schemas.microsoft.com/office/drawing/2014/main" id="{1591CA7B-3DE7-46C3-83BB-0EBB4D127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31963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sl-SI" sz="1800" b="1">
                <a:solidFill>
                  <a:srgbClr val="C42127"/>
                </a:solidFill>
                <a:latin typeface="Webdings" panose="05030102010509060703" pitchFamily="18" charset="2"/>
              </a:rPr>
              <a:t>4</a:t>
            </a:r>
            <a:r>
              <a:rPr lang="en-GB" altLang="sl-SI" sz="1800" b="1">
                <a:solidFill>
                  <a:srgbClr val="C42127"/>
                </a:solidFill>
              </a:rPr>
              <a:t>1989</a:t>
            </a:r>
            <a:endParaRPr lang="en-US" altLang="sl-SI" sz="1800" b="1">
              <a:solidFill>
                <a:srgbClr val="2528B1"/>
              </a:solidFill>
            </a:endParaRPr>
          </a:p>
        </p:txBody>
      </p:sp>
      <p:sp>
        <p:nvSpPr>
          <p:cNvPr id="7177" name="Text Box 21">
            <a:extLst>
              <a:ext uri="{FF2B5EF4-FFF2-40B4-BE49-F238E27FC236}">
                <a16:creationId xmlns:a16="http://schemas.microsoft.com/office/drawing/2014/main" id="{402ABC60-6393-44B3-9477-06CDF0591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341563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sl-SI" sz="1800" b="1">
                <a:solidFill>
                  <a:srgbClr val="C42127"/>
                </a:solidFill>
                <a:latin typeface="Webdings" panose="05030102010509060703" pitchFamily="18" charset="2"/>
              </a:rPr>
              <a:t>4</a:t>
            </a:r>
            <a:r>
              <a:rPr lang="en-GB" altLang="sl-SI" sz="1800" b="1">
                <a:solidFill>
                  <a:srgbClr val="C42127"/>
                </a:solidFill>
              </a:rPr>
              <a:t>1992</a:t>
            </a:r>
            <a:endParaRPr lang="en-US" altLang="sl-SI" sz="1800" b="1">
              <a:solidFill>
                <a:srgbClr val="C42127"/>
              </a:solidFill>
            </a:endParaRPr>
          </a:p>
        </p:txBody>
      </p:sp>
      <p:sp>
        <p:nvSpPr>
          <p:cNvPr id="7178" name="Text Box 23">
            <a:extLst>
              <a:ext uri="{FF2B5EF4-FFF2-40B4-BE49-F238E27FC236}">
                <a16:creationId xmlns:a16="http://schemas.microsoft.com/office/drawing/2014/main" id="{FC80DDA4-F662-4517-B378-93044846D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92475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sl-SI" sz="1800" b="1">
                <a:solidFill>
                  <a:srgbClr val="C42127"/>
                </a:solidFill>
                <a:latin typeface="Webdings" panose="05030102010509060703" pitchFamily="18" charset="2"/>
              </a:rPr>
              <a:t>4</a:t>
            </a:r>
            <a:r>
              <a:rPr lang="en-GB" altLang="sl-SI" sz="1800" b="1">
                <a:solidFill>
                  <a:srgbClr val="C42127"/>
                </a:solidFill>
              </a:rPr>
              <a:t>1998</a:t>
            </a:r>
            <a:endParaRPr lang="en-US" altLang="sl-SI" sz="1800" b="1">
              <a:solidFill>
                <a:srgbClr val="C42127"/>
              </a:solidFill>
            </a:endParaRPr>
          </a:p>
        </p:txBody>
      </p:sp>
      <p:sp>
        <p:nvSpPr>
          <p:cNvPr id="7179" name="Text Box 25">
            <a:extLst>
              <a:ext uri="{FF2B5EF4-FFF2-40B4-BE49-F238E27FC236}">
                <a16:creationId xmlns:a16="http://schemas.microsoft.com/office/drawing/2014/main" id="{8F2B2ACA-1969-4E8C-BD7A-67BD94D49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786188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sl-SI" sz="1800" b="1">
                <a:solidFill>
                  <a:srgbClr val="C42127"/>
                </a:solidFill>
                <a:latin typeface="Webdings" panose="05030102010509060703" pitchFamily="18" charset="2"/>
              </a:rPr>
              <a:t>4</a:t>
            </a:r>
            <a:r>
              <a:rPr lang="en-GB" altLang="sl-SI" sz="1800" b="1">
                <a:solidFill>
                  <a:srgbClr val="C42127"/>
                </a:solidFill>
              </a:rPr>
              <a:t>2002</a:t>
            </a:r>
            <a:endParaRPr lang="en-US" altLang="sl-SI" sz="1800" b="1">
              <a:solidFill>
                <a:srgbClr val="C42127"/>
              </a:solidFill>
            </a:endParaRPr>
          </a:p>
        </p:txBody>
      </p:sp>
      <p:sp>
        <p:nvSpPr>
          <p:cNvPr id="7180" name="Text Box 27">
            <a:extLst>
              <a:ext uri="{FF2B5EF4-FFF2-40B4-BE49-F238E27FC236}">
                <a16:creationId xmlns:a16="http://schemas.microsoft.com/office/drawing/2014/main" id="{3008C6AB-B806-46EB-9A6A-F599E1DB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005263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sl-SI" sz="1800">
                <a:solidFill>
                  <a:srgbClr val="C42127"/>
                </a:solidFill>
              </a:rPr>
              <a:t>    </a:t>
            </a:r>
            <a:endParaRPr lang="en-GB" altLang="sl-SI" sz="1800" b="1">
              <a:solidFill>
                <a:srgbClr val="C42127"/>
              </a:solidFill>
            </a:endParaRPr>
          </a:p>
          <a:p>
            <a:pPr algn="l" eaLnBrk="1" hangingPunct="1"/>
            <a:r>
              <a:rPr lang="en-GB" altLang="sl-SI" sz="1800" b="1">
                <a:solidFill>
                  <a:srgbClr val="C42127"/>
                </a:solidFill>
                <a:latin typeface="Webdings" panose="05030102010509060703" pitchFamily="18" charset="2"/>
              </a:rPr>
              <a:t>4</a:t>
            </a:r>
            <a:r>
              <a:rPr lang="en-GB" altLang="sl-SI" sz="1800" b="1">
                <a:solidFill>
                  <a:srgbClr val="C42127"/>
                </a:solidFill>
              </a:rPr>
              <a:t>2004</a:t>
            </a:r>
          </a:p>
        </p:txBody>
      </p:sp>
      <p:sp>
        <p:nvSpPr>
          <p:cNvPr id="7181" name="Text Box 29">
            <a:extLst>
              <a:ext uri="{FF2B5EF4-FFF2-40B4-BE49-F238E27FC236}">
                <a16:creationId xmlns:a16="http://schemas.microsoft.com/office/drawing/2014/main" id="{A40132D9-C9A1-4A2A-8943-DB99A08F9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076825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sl-SI" sz="1800" b="1">
                <a:solidFill>
                  <a:srgbClr val="C42127"/>
                </a:solidFill>
                <a:latin typeface="Webdings" panose="05030102010509060703" pitchFamily="18" charset="2"/>
              </a:rPr>
              <a:t>4</a:t>
            </a:r>
            <a:r>
              <a:rPr lang="en-GB" altLang="sl-SI" sz="1800" b="1">
                <a:solidFill>
                  <a:srgbClr val="C42127"/>
                </a:solidFill>
              </a:rPr>
              <a:t>2007</a:t>
            </a:r>
            <a:endParaRPr lang="en-US" altLang="sl-SI" sz="1800" b="1">
              <a:solidFill>
                <a:srgbClr val="C42127"/>
              </a:solidFill>
            </a:endParaRPr>
          </a:p>
        </p:txBody>
      </p:sp>
      <p:sp>
        <p:nvSpPr>
          <p:cNvPr id="7182" name="Text Box 30">
            <a:extLst>
              <a:ext uri="{FF2B5EF4-FFF2-40B4-BE49-F238E27FC236}">
                <a16:creationId xmlns:a16="http://schemas.microsoft.com/office/drawing/2014/main" id="{C27E8C45-B13D-46C4-92C8-952860E17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089525"/>
            <a:ext cx="4191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Bolgarija in Romunija se pridružita</a:t>
            </a:r>
            <a:r>
              <a:rPr lang="en-GB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 EU</a:t>
            </a:r>
          </a:p>
          <a:p>
            <a:pPr algn="l" eaLnBrk="1" hangingPunct="1"/>
            <a:endParaRPr lang="en-GB" altLang="sl-SI" sz="1200" b="1">
              <a:solidFill>
                <a:schemeClr val="accent2"/>
              </a:solidFill>
            </a:endParaRPr>
          </a:p>
          <a:p>
            <a:pPr algn="l" eaLnBrk="1" hangingPunct="1"/>
            <a:endParaRPr lang="en-GB" altLang="sl-SI" sz="1200" b="1">
              <a:solidFill>
                <a:schemeClr val="accent2"/>
              </a:solidFill>
            </a:endParaRPr>
          </a:p>
          <a:p>
            <a:pPr algn="l" eaLnBrk="1" hangingPunct="1"/>
            <a:endParaRPr lang="fr-FR" altLang="sl-SI" sz="1200">
              <a:solidFill>
                <a:schemeClr val="accent2"/>
              </a:solidFill>
            </a:endParaRPr>
          </a:p>
        </p:txBody>
      </p:sp>
      <p:sp>
        <p:nvSpPr>
          <p:cNvPr id="7183" name="Text Box 33">
            <a:extLst>
              <a:ext uri="{FF2B5EF4-FFF2-40B4-BE49-F238E27FC236}">
                <a16:creationId xmlns:a16="http://schemas.microsoft.com/office/drawing/2014/main" id="{D01BF929-4489-46AB-B2BC-1DE439BA1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198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1200" b="1">
                <a:solidFill>
                  <a:schemeClr val="accent2"/>
                </a:solidFill>
                <a:latin typeface="Verdana" panose="020B0604030504040204" pitchFamily="34" charset="0"/>
              </a:rPr>
              <a:t>Države kandidatke</a:t>
            </a:r>
            <a:endParaRPr lang="en-GB" altLang="sl-SI" sz="12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algn="l" eaLnBrk="1" hangingPunct="1"/>
            <a:r>
              <a:rPr lang="sl-SI" altLang="sl-SI" sz="1200">
                <a:solidFill>
                  <a:schemeClr val="accent2"/>
                </a:solidFill>
                <a:latin typeface="Verdana" panose="020B0604030504040204" pitchFamily="34" charset="0"/>
              </a:rPr>
              <a:t>Hrvaška, Nekdanja jugoslovanska republika Makedonija</a:t>
            </a:r>
            <a:r>
              <a:rPr lang="en-GB" altLang="sl-SI" sz="1200">
                <a:solidFill>
                  <a:schemeClr val="accent2"/>
                </a:solidFill>
                <a:latin typeface="Verdana" panose="020B0604030504040204" pitchFamily="34" charset="0"/>
              </a:rPr>
              <a:t>, Tur</a:t>
            </a:r>
            <a:r>
              <a:rPr lang="sl-SI" altLang="sl-SI" sz="1200">
                <a:solidFill>
                  <a:schemeClr val="accent2"/>
                </a:solidFill>
                <a:latin typeface="Verdana" panose="020B0604030504040204" pitchFamily="34" charset="0"/>
              </a:rPr>
              <a:t>čija</a:t>
            </a:r>
            <a:endParaRPr lang="fr-FR" altLang="sl-SI" sz="1200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pic>
        <p:nvPicPr>
          <p:cNvPr id="7184" name="Picture 38" descr="Mur">
            <a:extLst>
              <a:ext uri="{FF2B5EF4-FFF2-40B4-BE49-F238E27FC236}">
                <a16:creationId xmlns:a16="http://schemas.microsoft.com/office/drawing/2014/main" id="{F36E82E7-2713-434C-9914-7EDB5FDF9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1236663"/>
            <a:ext cx="2141538" cy="50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39">
            <a:extLst>
              <a:ext uri="{FF2B5EF4-FFF2-40B4-BE49-F238E27FC236}">
                <a16:creationId xmlns:a16="http://schemas.microsoft.com/office/drawing/2014/main" id="{1312423F-F050-4A1D-A6F9-8E417CEA896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332788" y="5500687"/>
            <a:ext cx="1143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fr-FR" altLang="sl-SI" sz="500">
                <a:solidFill>
                  <a:schemeClr val="accent2"/>
                </a:solidFill>
              </a:rPr>
              <a:t>© Reuders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2000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000"/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4" descr="treaties_3">
            <a:extLst>
              <a:ext uri="{FF2B5EF4-FFF2-40B4-BE49-F238E27FC236}">
                <a16:creationId xmlns:a16="http://schemas.microsoft.com/office/drawing/2014/main" id="{DBCAD645-B965-48B7-9489-4D0C7E907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7056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F2F044B3-049B-48DA-AE7A-E30BB57FD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Pogodbe</a:t>
            </a:r>
            <a:r>
              <a:rPr lang="en-GB" altLang="sl-SI"/>
              <a:t> – </a:t>
            </a:r>
            <a:r>
              <a:rPr lang="sl-SI" altLang="sl-SI"/>
              <a:t>temelj za sodelovanje na podlagi demokracije in pravne države</a:t>
            </a:r>
            <a:endParaRPr lang="en-US" altLang="sl-SI"/>
          </a:p>
        </p:txBody>
      </p:sp>
      <p:sp>
        <p:nvSpPr>
          <p:cNvPr id="8196" name="Text Box 20">
            <a:extLst>
              <a:ext uri="{FF2B5EF4-FFF2-40B4-BE49-F238E27FC236}">
                <a16:creationId xmlns:a16="http://schemas.microsoft.com/office/drawing/2014/main" id="{7D2E4A3E-EB9B-48ED-82E6-A2FDF5F4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54175"/>
            <a:ext cx="3097213" cy="55562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BE" altLang="sl-SI" sz="2000" b="1">
                <a:solidFill>
                  <a:srgbClr val="FF0000"/>
                </a:solidFill>
              </a:rPr>
              <a:t>1952</a:t>
            </a:r>
            <a:br>
              <a:rPr lang="fr-BE" altLang="sl-SI" sz="1000" b="1">
                <a:solidFill>
                  <a:srgbClr val="FF0000"/>
                </a:solidFill>
              </a:rPr>
            </a:br>
            <a:r>
              <a:rPr lang="sl-SI" altLang="sl-SI" sz="1000" b="1">
                <a:solidFill>
                  <a:schemeClr val="accent2"/>
                </a:solidFill>
              </a:rPr>
              <a:t>Evropska skupnost za premog in jeklo</a:t>
            </a:r>
            <a:endParaRPr lang="en-US" altLang="sl-SI" sz="1000">
              <a:solidFill>
                <a:schemeClr val="accent2"/>
              </a:solidFill>
            </a:endParaRPr>
          </a:p>
        </p:txBody>
      </p:sp>
      <p:sp>
        <p:nvSpPr>
          <p:cNvPr id="8197" name="Text Box 21">
            <a:extLst>
              <a:ext uri="{FF2B5EF4-FFF2-40B4-BE49-F238E27FC236}">
                <a16:creationId xmlns:a16="http://schemas.microsoft.com/office/drawing/2014/main" id="{B56986FF-129C-4A70-83E0-8E2EB6722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600200"/>
            <a:ext cx="2951163" cy="101282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sl-SI" sz="2000" b="1">
                <a:solidFill>
                  <a:srgbClr val="FF0000"/>
                </a:solidFill>
              </a:rPr>
              <a:t>1958</a:t>
            </a:r>
            <a:br>
              <a:rPr lang="en-GB" altLang="sl-SI" sz="1000" b="1">
                <a:solidFill>
                  <a:srgbClr val="FF0000"/>
                </a:solidFill>
              </a:rPr>
            </a:br>
            <a:r>
              <a:rPr lang="sl-SI" altLang="sl-SI" sz="1000" b="1">
                <a:solidFill>
                  <a:schemeClr val="accent2"/>
                </a:solidFill>
              </a:rPr>
              <a:t>Rimski pogodbi</a:t>
            </a:r>
            <a:r>
              <a:rPr lang="en-GB" altLang="sl-SI" sz="1000" b="1">
                <a:solidFill>
                  <a:schemeClr val="accent2"/>
                </a:solidFill>
              </a:rPr>
              <a:t>: </a:t>
            </a:r>
          </a:p>
          <a:p>
            <a:pPr algn="ctr" eaLnBrk="1" hangingPunct="1"/>
            <a:r>
              <a:rPr lang="sl-SI" altLang="sl-SI" sz="1000" b="1">
                <a:solidFill>
                  <a:schemeClr val="accent2"/>
                </a:solidFill>
              </a:rPr>
              <a:t>Evropska gospodarska skupnost</a:t>
            </a:r>
            <a:endParaRPr lang="en-GB" altLang="sl-SI" sz="1000" b="1">
              <a:solidFill>
                <a:schemeClr val="accent2"/>
              </a:solidFill>
            </a:endParaRPr>
          </a:p>
          <a:p>
            <a:pPr algn="ctr" eaLnBrk="1" hangingPunct="1"/>
            <a:r>
              <a:rPr lang="sl-SI" altLang="sl-SI" sz="1000" b="1">
                <a:solidFill>
                  <a:schemeClr val="accent2"/>
                </a:solidFill>
              </a:rPr>
              <a:t>Evropska skupnost za atomsko energijo</a:t>
            </a:r>
            <a:endParaRPr lang="en-US" altLang="sl-SI" sz="1000">
              <a:solidFill>
                <a:schemeClr val="accent2"/>
              </a:solidFill>
            </a:endParaRPr>
          </a:p>
          <a:p>
            <a:pPr algn="ctr" eaLnBrk="1" hangingPunct="1"/>
            <a:r>
              <a:rPr lang="fr-BE" altLang="sl-SI" sz="1000" b="1">
                <a:solidFill>
                  <a:schemeClr val="accent2"/>
                </a:solidFill>
              </a:rPr>
              <a:t>(EURATOM)</a:t>
            </a:r>
            <a:endParaRPr lang="en-US" altLang="sl-SI" sz="1000" b="1">
              <a:solidFill>
                <a:srgbClr val="1A4E26"/>
              </a:solidFill>
            </a:endParaRPr>
          </a:p>
        </p:txBody>
      </p:sp>
      <p:sp>
        <p:nvSpPr>
          <p:cNvPr id="8198" name="Text Box 22">
            <a:extLst>
              <a:ext uri="{FF2B5EF4-FFF2-40B4-BE49-F238E27FC236}">
                <a16:creationId xmlns:a16="http://schemas.microsoft.com/office/drawing/2014/main" id="{5A1BE72B-ECDF-4F7F-B333-A75AE4F2A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657600"/>
            <a:ext cx="1905000" cy="78422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sl-SI" sz="2000" b="1">
                <a:solidFill>
                  <a:srgbClr val="FF0000"/>
                </a:solidFill>
              </a:rPr>
              <a:t>1987</a:t>
            </a:r>
            <a:br>
              <a:rPr lang="en-GB" altLang="sl-SI" sz="1000" b="1">
                <a:solidFill>
                  <a:srgbClr val="FF0000"/>
                </a:solidFill>
              </a:rPr>
            </a:br>
            <a:r>
              <a:rPr lang="sl-SI" altLang="sl-SI" sz="1000" b="1">
                <a:solidFill>
                  <a:schemeClr val="accent2"/>
                </a:solidFill>
              </a:rPr>
              <a:t>Evropski enotni akt:</a:t>
            </a:r>
            <a:r>
              <a:rPr lang="en-GB" altLang="sl-SI" sz="1000" b="1">
                <a:solidFill>
                  <a:schemeClr val="accent2"/>
                </a:solidFill>
              </a:rPr>
              <a:t> </a:t>
            </a:r>
            <a:endParaRPr lang="sl-SI" altLang="sl-SI" sz="1000" b="1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sl-SI" altLang="sl-SI" sz="1000" b="1">
                <a:solidFill>
                  <a:schemeClr val="accent2"/>
                </a:solidFill>
              </a:rPr>
              <a:t>enotni trg</a:t>
            </a:r>
            <a:r>
              <a:rPr lang="en-GB" altLang="sl-SI" sz="1000" b="1">
                <a:solidFill>
                  <a:schemeClr val="accent2"/>
                </a:solidFill>
              </a:rPr>
              <a:t> </a:t>
            </a:r>
            <a:endParaRPr lang="en-US" altLang="sl-SI" sz="1000" b="1">
              <a:solidFill>
                <a:srgbClr val="1A4E26"/>
              </a:solidFill>
            </a:endParaRPr>
          </a:p>
        </p:txBody>
      </p:sp>
      <p:sp>
        <p:nvSpPr>
          <p:cNvPr id="8199" name="Text Box 23">
            <a:extLst>
              <a:ext uri="{FF2B5EF4-FFF2-40B4-BE49-F238E27FC236}">
                <a16:creationId xmlns:a16="http://schemas.microsoft.com/office/drawing/2014/main" id="{8973AF4D-51C2-407C-A902-F2516823B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5486400"/>
            <a:ext cx="2232025" cy="70802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sl-SI" sz="2000" b="1">
                <a:solidFill>
                  <a:srgbClr val="FF0000"/>
                </a:solidFill>
              </a:rPr>
              <a:t>1993</a:t>
            </a:r>
            <a:br>
              <a:rPr lang="en-GB" altLang="sl-SI" sz="1000" b="1">
                <a:solidFill>
                  <a:srgbClr val="FF0000"/>
                </a:solidFill>
              </a:rPr>
            </a:br>
            <a:r>
              <a:rPr lang="sl-SI" altLang="sl-SI" sz="1000" b="1">
                <a:solidFill>
                  <a:schemeClr val="accent2"/>
                </a:solidFill>
              </a:rPr>
              <a:t>Pogodba o Evropski uniji</a:t>
            </a:r>
            <a:r>
              <a:rPr lang="en-GB" altLang="sl-SI" sz="1000" b="1">
                <a:solidFill>
                  <a:schemeClr val="accent2"/>
                </a:solidFill>
              </a:rPr>
              <a:t> </a:t>
            </a:r>
            <a:br>
              <a:rPr lang="en-GB" altLang="sl-SI" sz="1000" b="1">
                <a:solidFill>
                  <a:schemeClr val="accent2"/>
                </a:solidFill>
              </a:rPr>
            </a:br>
            <a:r>
              <a:rPr lang="en-GB" altLang="sl-SI" sz="1000" b="1">
                <a:solidFill>
                  <a:schemeClr val="accent2"/>
                </a:solidFill>
              </a:rPr>
              <a:t>– Maastricht</a:t>
            </a:r>
            <a:endParaRPr lang="en-US" altLang="sl-SI" sz="1000" b="1">
              <a:solidFill>
                <a:srgbClr val="1A4E26"/>
              </a:solidFill>
            </a:endParaRPr>
          </a:p>
        </p:txBody>
      </p:sp>
      <p:sp>
        <p:nvSpPr>
          <p:cNvPr id="8200" name="Text Box 24">
            <a:extLst>
              <a:ext uri="{FF2B5EF4-FFF2-40B4-BE49-F238E27FC236}">
                <a16:creationId xmlns:a16="http://schemas.microsoft.com/office/drawing/2014/main" id="{7C409E5B-8D34-40AC-B3E1-E3E07E926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29275"/>
            <a:ext cx="1944688" cy="55562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sl-SI" sz="2000" b="1">
                <a:solidFill>
                  <a:srgbClr val="FF0000"/>
                </a:solidFill>
              </a:rPr>
              <a:t>1999</a:t>
            </a:r>
            <a:br>
              <a:rPr lang="en-GB" altLang="sl-SI" sz="1000" b="1">
                <a:solidFill>
                  <a:srgbClr val="FF0000"/>
                </a:solidFill>
              </a:rPr>
            </a:br>
            <a:r>
              <a:rPr lang="sl-SI" altLang="sl-SI" sz="1000" b="1">
                <a:solidFill>
                  <a:schemeClr val="accent2"/>
                </a:solidFill>
              </a:rPr>
              <a:t>Amsterdamska pogodba</a:t>
            </a:r>
            <a:endParaRPr lang="en-US" altLang="sl-SI" sz="1000">
              <a:solidFill>
                <a:srgbClr val="1A4E26"/>
              </a:solidFill>
            </a:endParaRPr>
          </a:p>
        </p:txBody>
      </p:sp>
      <p:sp>
        <p:nvSpPr>
          <p:cNvPr id="8201" name="Text Box 25">
            <a:extLst>
              <a:ext uri="{FF2B5EF4-FFF2-40B4-BE49-F238E27FC236}">
                <a16:creationId xmlns:a16="http://schemas.microsoft.com/office/drawing/2014/main" id="{54B7043B-4061-4A6E-B06B-353C2EFF1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5622925"/>
            <a:ext cx="2160587" cy="55562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sl-SI" sz="2000" b="1">
                <a:solidFill>
                  <a:srgbClr val="FF0000"/>
                </a:solidFill>
              </a:rPr>
              <a:t>2003</a:t>
            </a:r>
            <a:br>
              <a:rPr lang="en-GB" altLang="sl-SI" sz="1000" b="1">
                <a:solidFill>
                  <a:srgbClr val="FF0000"/>
                </a:solidFill>
              </a:rPr>
            </a:br>
            <a:r>
              <a:rPr lang="sl-SI" altLang="sl-SI" sz="1000" b="1">
                <a:solidFill>
                  <a:schemeClr val="accent2"/>
                </a:solidFill>
              </a:rPr>
              <a:t>Pogodba iz Nice</a:t>
            </a:r>
            <a:endParaRPr lang="en-US" altLang="sl-SI" sz="1000">
              <a:solidFill>
                <a:srgbClr val="1A4E26"/>
              </a:solidFill>
            </a:endParaRPr>
          </a:p>
        </p:txBody>
      </p:sp>
      <p:sp>
        <p:nvSpPr>
          <p:cNvPr id="8202" name="Text Box 31">
            <a:extLst>
              <a:ext uri="{FF2B5EF4-FFF2-40B4-BE49-F238E27FC236}">
                <a16:creationId xmlns:a16="http://schemas.microsoft.com/office/drawing/2014/main" id="{1B85DD64-BDA6-4553-9A5D-4216F4ED3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57600"/>
            <a:ext cx="2133600" cy="55562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sl-SI" sz="2000" b="1">
                <a:solidFill>
                  <a:srgbClr val="FF0000"/>
                </a:solidFill>
              </a:rPr>
              <a:t>2007</a:t>
            </a:r>
            <a:br>
              <a:rPr lang="en-GB" altLang="sl-SI" sz="1000" b="1">
                <a:solidFill>
                  <a:srgbClr val="FF0000"/>
                </a:solidFill>
              </a:rPr>
            </a:br>
            <a:r>
              <a:rPr lang="sl-SI" altLang="sl-SI" sz="1000" b="1">
                <a:solidFill>
                  <a:schemeClr val="accent2"/>
                </a:solidFill>
              </a:rPr>
              <a:t>Lizbonska pogodba</a:t>
            </a:r>
            <a:r>
              <a:rPr lang="en-GB" altLang="sl-SI" sz="1000" b="1">
                <a:solidFill>
                  <a:schemeClr val="accent2"/>
                </a:solidFill>
              </a:rPr>
              <a:t> (</a:t>
            </a:r>
            <a:r>
              <a:rPr lang="sl-SI" altLang="sl-SI" sz="1000" b="1">
                <a:solidFill>
                  <a:schemeClr val="accent2"/>
                </a:solidFill>
              </a:rPr>
              <a:t>podpis</a:t>
            </a:r>
            <a:r>
              <a:rPr lang="en-GB" altLang="sl-SI" sz="1000" b="1">
                <a:solidFill>
                  <a:schemeClr val="accent2"/>
                </a:solidFill>
              </a:rPr>
              <a:t>)</a:t>
            </a:r>
            <a:endParaRPr lang="en-US" altLang="sl-SI" sz="1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28615992-758E-4605-99BA-FD985847F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sz="2000" b="1">
                <a:solidFill>
                  <a:schemeClr val="bg1"/>
                </a:solidFill>
                <a:latin typeface="Verdana" panose="020B0604030504040204" pitchFamily="34" charset="0"/>
              </a:rPr>
              <a:t>Lizbonska pogodba</a:t>
            </a:r>
            <a:r>
              <a:rPr lang="en-GB" altLang="sl-SI" sz="2000" b="1">
                <a:solidFill>
                  <a:schemeClr val="bg1"/>
                </a:solidFill>
                <a:latin typeface="Verdana" panose="020B0604030504040204" pitchFamily="34" charset="0"/>
              </a:rPr>
              <a:t> – </a:t>
            </a:r>
            <a:r>
              <a:rPr lang="sl-SI" altLang="sl-SI" sz="2000" b="1">
                <a:solidFill>
                  <a:schemeClr val="bg1"/>
                </a:solidFill>
                <a:latin typeface="Verdana" panose="020B0604030504040204" pitchFamily="34" charset="0"/>
              </a:rPr>
              <a:t>za Evropo 21. stoletja</a:t>
            </a:r>
            <a:endParaRPr lang="en-US" altLang="sl-SI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6">
            <a:extLst>
              <a:ext uri="{FF2B5EF4-FFF2-40B4-BE49-F238E27FC236}">
                <a16:creationId xmlns:a16="http://schemas.microsoft.com/office/drawing/2014/main" id="{D0AEBC74-C733-40F5-A4DB-9ECE858D4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76400"/>
            <a:ext cx="69342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sl-SI" altLang="sl-SI" b="1">
                <a:solidFill>
                  <a:srgbClr val="00D5F2"/>
                </a:solidFill>
                <a:latin typeface="Verdana" panose="020B0604030504040204" pitchFamily="34" charset="0"/>
              </a:rPr>
              <a:t>S Pogodbo bo Evropska unija</a:t>
            </a:r>
            <a:r>
              <a:rPr lang="en-IE" altLang="sl-SI" b="1">
                <a:solidFill>
                  <a:srgbClr val="00D5F2"/>
                </a:solidFill>
                <a:latin typeface="Verdana" panose="020B0604030504040204" pitchFamily="34" charset="0"/>
              </a:rPr>
              <a:t>:</a:t>
            </a:r>
            <a:endParaRPr lang="en-IE" altLang="sl-SI" sz="14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algn="l" eaLnBrk="1" hangingPunct="1"/>
            <a:endParaRPr lang="en-IE" altLang="sl-SI" sz="14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algn="l" eaLnBrk="1" hangingPunct="1"/>
            <a:r>
              <a:rPr lang="sl-SI" altLang="sl-SI" sz="1400" b="1">
                <a:solidFill>
                  <a:srgbClr val="00DBFF"/>
                </a:solidFill>
                <a:latin typeface="Verdana" panose="020B0604030504040204" pitchFamily="34" charset="0"/>
              </a:rPr>
              <a:t>učinkovitejša</a:t>
            </a:r>
            <a:r>
              <a:rPr lang="en-IE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 	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Enostavnejši postopki, funkcija predsednika 			Sveta</a:t>
            </a:r>
            <a:r>
              <a:rPr lang="en-IE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itd</a:t>
            </a:r>
            <a:r>
              <a:rPr lang="en-IE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.  </a:t>
            </a:r>
          </a:p>
          <a:p>
            <a:pPr algn="l" eaLnBrk="1" hangingPunct="1"/>
            <a:r>
              <a:rPr lang="sl-SI" altLang="sl-SI" sz="1400" b="1">
                <a:solidFill>
                  <a:srgbClr val="00D5F2"/>
                </a:solidFill>
                <a:latin typeface="Verdana" panose="020B0604030504040204" pitchFamily="34" charset="0"/>
              </a:rPr>
              <a:t>demokratičnejša</a:t>
            </a:r>
            <a:r>
              <a:rPr lang="en-IE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   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Večja vloga Evropskega parlamenta in 			nacionalnih parlamentov</a:t>
            </a:r>
            <a:r>
              <a:rPr lang="en-IE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„državljanska 			pobuda“</a:t>
            </a:r>
            <a:r>
              <a:rPr lang="en-IE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, 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Listina o temeljnih pravicah itd.</a:t>
            </a:r>
            <a:r>
              <a:rPr lang="en-IE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 </a:t>
            </a:r>
          </a:p>
          <a:p>
            <a:pPr algn="l" eaLnBrk="1" hangingPunct="1"/>
            <a:r>
              <a:rPr lang="sl-SI" altLang="sl-SI" sz="1400" b="1">
                <a:solidFill>
                  <a:srgbClr val="00D5F2"/>
                </a:solidFill>
                <a:latin typeface="Verdana" panose="020B0604030504040204" pitchFamily="34" charset="0"/>
              </a:rPr>
              <a:t>preglednejša</a:t>
            </a:r>
            <a:r>
              <a:rPr lang="en-IE" altLang="sl-SI" sz="1400" b="1">
                <a:solidFill>
                  <a:srgbClr val="00D5F2"/>
                </a:solidFill>
                <a:latin typeface="Verdana" panose="020B0604030504040204" pitchFamily="34" charset="0"/>
              </a:rPr>
              <a:t> </a:t>
            </a:r>
            <a:r>
              <a:rPr lang="en-IE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	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Pogodba določa funkcije, javnost ima boljši 			dostop do dokumentov in gradiva s sestankov 		itd</a:t>
            </a:r>
            <a:r>
              <a:rPr lang="en-IE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.</a:t>
            </a:r>
          </a:p>
          <a:p>
            <a:pPr algn="l" eaLnBrk="1" hangingPunct="1"/>
            <a:r>
              <a:rPr lang="sl-SI" altLang="sl-SI" sz="1400" b="1">
                <a:solidFill>
                  <a:srgbClr val="00D5F2"/>
                </a:solidFill>
                <a:latin typeface="Verdana" panose="020B0604030504040204" pitchFamily="34" charset="0"/>
              </a:rPr>
              <a:t>enotnejša </a:t>
            </a:r>
            <a:r>
              <a:rPr lang="en-IE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	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Visoki predstavnik za skupno zunanjo politiko 		itd</a:t>
            </a:r>
            <a:r>
              <a:rPr lang="en-IE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. </a:t>
            </a:r>
          </a:p>
          <a:p>
            <a:pPr algn="l" eaLnBrk="1" hangingPunct="1"/>
            <a:r>
              <a:rPr lang="sl-SI" altLang="sl-SI" sz="1400" b="1">
                <a:solidFill>
                  <a:srgbClr val="00D5F2"/>
                </a:solidFill>
                <a:latin typeface="Verdana" panose="020B0604030504040204" pitchFamily="34" charset="0"/>
              </a:rPr>
              <a:t>varnejša	</a:t>
            </a:r>
            <a:r>
              <a:rPr lang="en-IE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	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Nove možnosti za boj proti podnebnim 			spremembam in terorizmu, zanesljiva oskrba z 		energijo itd.</a:t>
            </a:r>
            <a:endParaRPr lang="en-IE" altLang="sl-SI" sz="14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algn="l" eaLnBrk="1" hangingPunct="1"/>
            <a:endParaRPr lang="en-IE" altLang="sl-SI" sz="1400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algn="l" eaLnBrk="1" hangingPunct="1"/>
            <a:endParaRPr lang="en-GB" altLang="sl-SI" sz="1400" b="1">
              <a:solidFill>
                <a:schemeClr val="accent2"/>
              </a:solidFill>
              <a:latin typeface="Verdana" panose="020B0604030504040204" pitchFamily="34" charset="0"/>
            </a:endParaRPr>
          </a:p>
          <a:p>
            <a:pPr algn="l" eaLnBrk="1" hangingPunct="1"/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Podpis Pogodbe decembra</a:t>
            </a:r>
            <a:r>
              <a:rPr lang="en-GB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 2007 – 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začetek veljavnosti po ratifikaciji v vseh </a:t>
            </a:r>
            <a:r>
              <a:rPr lang="en-GB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27 </a:t>
            </a:r>
            <a:r>
              <a:rPr lang="sl-SI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državah </a:t>
            </a:r>
            <a:r>
              <a:rPr lang="en-GB" altLang="sl-SI" sz="1400" b="1">
                <a:solidFill>
                  <a:schemeClr val="accent2"/>
                </a:solidFill>
                <a:latin typeface="Verdana" panose="020B0604030504040204" pitchFamily="34" charset="0"/>
              </a:rPr>
              <a:t>EU.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1-PUB">
  <a:themeElements>
    <a:clrScheme name="template1-P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1-PU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1-P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plate1-PUB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template1-PUB</Template>
  <TotalTime>0</TotalTime>
  <Words>863</Words>
  <Application>Microsoft Office PowerPoint</Application>
  <PresentationFormat>On-screen Show (4:3)</PresentationFormat>
  <Paragraphs>212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Times New Roman</vt:lpstr>
      <vt:lpstr>Verdana</vt:lpstr>
      <vt:lpstr>Webdings</vt:lpstr>
      <vt:lpstr>template1-PUB</vt:lpstr>
      <vt:lpstr>Seminarska naloga</vt:lpstr>
      <vt:lpstr>Evropska unija: Osnovni podatki</vt:lpstr>
      <vt:lpstr>Simboli EU</vt:lpstr>
      <vt:lpstr>23 uradnih jezikov</vt:lpstr>
      <vt:lpstr>Ustanovitelji</vt:lpstr>
      <vt:lpstr>Osem širitev</vt:lpstr>
      <vt:lpstr>Največja širitev:  ponovna združitev Evrope </vt:lpstr>
      <vt:lpstr>Pogodbe – temelj za sodelovanje na podlagi demokracije in pravne države</vt:lpstr>
      <vt:lpstr>PowerPoint Presentation</vt:lpstr>
      <vt:lpstr>Podnebne spremembe – svetovni izziv</vt:lpstr>
      <vt:lpstr>Delovna mesta in gospodarska rast </vt:lpstr>
      <vt:lpstr>Evro – enotna valuta za evropske državljane</vt:lpstr>
      <vt:lpstr>Enotni trg: svobodna izbira</vt:lpstr>
      <vt:lpstr>PowerPoint Presentation</vt:lpstr>
      <vt:lpstr>PowerPoint Presentation</vt:lpstr>
      <vt:lpstr>Boljše zdravje in okolje</vt:lpstr>
      <vt:lpstr>Tri ključne institucije</vt:lpstr>
      <vt:lpstr>PowerPoint Presentation</vt:lpstr>
      <vt:lpstr>PowerPoint Presentation</vt:lpstr>
      <vt:lpstr>Zasedanje Evropskega sveta</vt:lpstr>
      <vt:lpstr>Evropska komisija – zastopanje skupnih interesov</vt:lpstr>
      <vt:lpstr>Viri in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2019-05-31T08:39:37Z</dcterms:created>
  <dcterms:modified xsi:type="dcterms:W3CDTF">2019-05-31T08:39:37Z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