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3004800" cy="9753600"/>
  <p:notesSz cx="6858000" cy="9144000"/>
  <p:defaultTextStyle>
    <a:defPPr>
      <a:defRPr lang="sl-SI"/>
    </a:defPPr>
    <a:lvl1pPr algn="l" defTabSz="584200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venir Light"/>
        <a:ea typeface="Avenir Light"/>
        <a:cs typeface="Avenir Light"/>
        <a:sym typeface="Avenir Light"/>
      </a:defRPr>
    </a:lvl1pPr>
    <a:lvl2pPr marL="457200" indent="-228600" algn="l" defTabSz="584200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venir Light"/>
        <a:ea typeface="Avenir Light"/>
        <a:cs typeface="Avenir Light"/>
        <a:sym typeface="Avenir Light"/>
      </a:defRPr>
    </a:lvl2pPr>
    <a:lvl3pPr marL="914400" indent="-457200" algn="l" defTabSz="584200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venir Light"/>
        <a:ea typeface="Avenir Light"/>
        <a:cs typeface="Avenir Light"/>
        <a:sym typeface="Avenir Light"/>
      </a:defRPr>
    </a:lvl3pPr>
    <a:lvl4pPr marL="1371600" indent="-685800" algn="l" defTabSz="584200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venir Light"/>
        <a:ea typeface="Avenir Light"/>
        <a:cs typeface="Avenir Light"/>
        <a:sym typeface="Avenir Light"/>
      </a:defRPr>
    </a:lvl4pPr>
    <a:lvl5pPr marL="1828800" indent="-914400" algn="l" defTabSz="584200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venir Light"/>
        <a:ea typeface="Avenir Light"/>
        <a:cs typeface="Avenir Light"/>
        <a:sym typeface="Avenir Light"/>
      </a:defRPr>
    </a:lvl5pPr>
    <a:lvl6pPr marL="2286000" algn="l" defTabSz="914400" rtl="0" eaLnBrk="1" latinLnBrk="0" hangingPunct="1">
      <a:defRPr sz="4000" kern="1200">
        <a:solidFill>
          <a:srgbClr val="FFFFFF"/>
        </a:solidFill>
        <a:latin typeface="Avenir Light"/>
        <a:ea typeface="Avenir Light"/>
        <a:cs typeface="Avenir Light"/>
        <a:sym typeface="Avenir Light"/>
      </a:defRPr>
    </a:lvl6pPr>
    <a:lvl7pPr marL="2743200" algn="l" defTabSz="914400" rtl="0" eaLnBrk="1" latinLnBrk="0" hangingPunct="1">
      <a:defRPr sz="4000" kern="1200">
        <a:solidFill>
          <a:srgbClr val="FFFFFF"/>
        </a:solidFill>
        <a:latin typeface="Avenir Light"/>
        <a:ea typeface="Avenir Light"/>
        <a:cs typeface="Avenir Light"/>
        <a:sym typeface="Avenir Light"/>
      </a:defRPr>
    </a:lvl7pPr>
    <a:lvl8pPr marL="3200400" algn="l" defTabSz="914400" rtl="0" eaLnBrk="1" latinLnBrk="0" hangingPunct="1">
      <a:defRPr sz="4000" kern="1200">
        <a:solidFill>
          <a:srgbClr val="FFFFFF"/>
        </a:solidFill>
        <a:latin typeface="Avenir Light"/>
        <a:ea typeface="Avenir Light"/>
        <a:cs typeface="Avenir Light"/>
        <a:sym typeface="Avenir Light"/>
      </a:defRPr>
    </a:lvl8pPr>
    <a:lvl9pPr marL="3657600" algn="l" defTabSz="914400" rtl="0" eaLnBrk="1" latinLnBrk="0" hangingPunct="1">
      <a:defRPr sz="4000" kern="1200">
        <a:solidFill>
          <a:srgbClr val="FFFFFF"/>
        </a:solidFill>
        <a:latin typeface="Avenir Light"/>
        <a:ea typeface="Avenir Light"/>
        <a:cs typeface="Avenir Light"/>
        <a:sym typeface="Avenir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596" y="12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33">
            <a:extLst>
              <a:ext uri="{FF2B5EF4-FFF2-40B4-BE49-F238E27FC236}">
                <a16:creationId xmlns:a16="http://schemas.microsoft.com/office/drawing/2014/main" id="{F3820320-EA5A-431F-A169-55115D636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7" name="Shape 34">
            <a:extLst>
              <a:ext uri="{FF2B5EF4-FFF2-40B4-BE49-F238E27FC236}">
                <a16:creationId xmlns:a16="http://schemas.microsoft.com/office/drawing/2014/main" id="{92BCEA51-887C-489A-94B2-587CCED7A3B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>
              <a:sym typeface="Avenir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Book"/>
        <a:ea typeface="Avenir Book"/>
        <a:cs typeface="Avenir Book"/>
        <a:sym typeface="Avenir Book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Book"/>
        <a:ea typeface="Avenir Book"/>
        <a:cs typeface="Avenir Book"/>
        <a:sym typeface="Avenir Book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Book"/>
        <a:ea typeface="Avenir Book"/>
        <a:cs typeface="Avenir Book"/>
        <a:sym typeface="Avenir Book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Book"/>
        <a:ea typeface="Avenir Book"/>
        <a:cs typeface="Avenir Book"/>
        <a:sym typeface="Avenir Book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/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9739757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8821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57748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41788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43461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839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/>
            <a: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24346800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/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7249539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pPr lvl="0"/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5648383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/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041407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0867996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666917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/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38446803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960532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AC4C1164-EE3C-4EBC-8DDC-50B0BEC1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normAutofit/>
          </a:bodyPr>
          <a:lstStyle/>
          <a:p>
            <a:pPr lvl="0"/>
            <a:r>
              <a:t>Title Text</a:t>
            </a:r>
          </a:p>
        </p:txBody>
      </p:sp>
      <p:sp>
        <p:nvSpPr>
          <p:cNvPr id="1027" name="Shape 3">
            <a:extLst>
              <a:ext uri="{FF2B5EF4-FFF2-40B4-BE49-F238E27FC236}">
                <a16:creationId xmlns:a16="http://schemas.microsoft.com/office/drawing/2014/main" id="{0E5EB82C-CE2C-4728-B2C5-E39A08EA6B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0400" y="2019300"/>
            <a:ext cx="116840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>
                <a:sym typeface="Avenir Light"/>
              </a:rPr>
              <a:t>Body Level One</a:t>
            </a:r>
          </a:p>
          <a:p>
            <a:pPr lvl="1"/>
            <a:r>
              <a:rPr lang="sl-SI" altLang="sl-SI">
                <a:sym typeface="Avenir Light"/>
              </a:rPr>
              <a:t>Body Level Two</a:t>
            </a:r>
          </a:p>
          <a:p>
            <a:pPr lvl="2"/>
            <a:r>
              <a:rPr lang="sl-SI" altLang="sl-SI">
                <a:sym typeface="Avenir Light"/>
              </a:rPr>
              <a:t>Body Level Three</a:t>
            </a:r>
          </a:p>
          <a:p>
            <a:pPr lvl="3"/>
            <a:r>
              <a:rPr lang="sl-SI" altLang="sl-SI">
                <a:sym typeface="Avenir Light"/>
              </a:rPr>
              <a:t>Body Level Four</a:t>
            </a:r>
          </a:p>
          <a:p>
            <a:pPr lvl="4"/>
            <a:r>
              <a:rPr lang="sl-SI" altLang="sl-SI">
                <a:sym typeface="Avenir Light"/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11430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1371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600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828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469900" indent="-469900" algn="l" defTabSz="584200" rtl="0" eaLnBrk="0" fontAlgn="base" hangingPunct="0">
        <a:spcBef>
          <a:spcPts val="4200"/>
        </a:spcBef>
        <a:spcAft>
          <a:spcPct val="0"/>
        </a:spcAft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939800" indent="-469900" algn="l" defTabSz="584200" rtl="0" eaLnBrk="0" fontAlgn="base" hangingPunct="0">
        <a:spcBef>
          <a:spcPts val="4200"/>
        </a:spcBef>
        <a:spcAft>
          <a:spcPct val="0"/>
        </a:spcAft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1409700" indent="-469900" algn="l" defTabSz="584200" rtl="0" eaLnBrk="0" fontAlgn="base" hangingPunct="0">
        <a:spcBef>
          <a:spcPts val="4200"/>
        </a:spcBef>
        <a:spcAft>
          <a:spcPct val="0"/>
        </a:spcAft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879600" indent="-469900" algn="l" defTabSz="584200" rtl="0" eaLnBrk="0" fontAlgn="base" hangingPunct="0">
        <a:spcBef>
          <a:spcPts val="4200"/>
        </a:spcBef>
        <a:spcAft>
          <a:spcPct val="0"/>
        </a:spcAft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2349500" indent="-469900" algn="l" defTabSz="584200" rtl="0" eaLnBrk="0" fontAlgn="base" hangingPunct="0">
        <a:spcBef>
          <a:spcPts val="4200"/>
        </a:spcBef>
        <a:spcAft>
          <a:spcPct val="0"/>
        </a:spcAft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Evropska_unija" TargetMode="External"/><Relationship Id="rId2" Type="http://schemas.openxmlformats.org/officeDocument/2006/relationships/hyperlink" Target="http://europa.eu/about-eu/institutions-bodies/index_sl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vropa.gov.si/si/kratka-predstavitev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dertech.com/trading/euro2.gif" TargetMode="External"/><Relationship Id="rId3" Type="http://schemas.openxmlformats.org/officeDocument/2006/relationships/hyperlink" Target="http://www.ukrep.be/files/2013/06/The-European-Union.jpg" TargetMode="External"/><Relationship Id="rId7" Type="http://schemas.openxmlformats.org/officeDocument/2006/relationships/hyperlink" Target="http://kibaaro.com/wp-content/uploads/2013/01/jose-Manuel-Barroso.jpg" TargetMode="External"/><Relationship Id="rId2" Type="http://schemas.openxmlformats.org/officeDocument/2006/relationships/hyperlink" Target="http://ak3.picdn.net/shutterstock/videos/2070131/preview/stock-footage-european-union-flag-d-stars-loop-pal-animation-of-a-stylized-d-eu-flag-with-d-stars-an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4/4b/Ioannes_Claudius_Juncker_die_7_Martis_2014.jpg" TargetMode="External"/><Relationship Id="rId5" Type="http://schemas.openxmlformats.org/officeDocument/2006/relationships/hyperlink" Target="http://www.nato-pa.int/images/userimages/doc/3641/donald-tusk.jpg" TargetMode="External"/><Relationship Id="rId4" Type="http://schemas.openxmlformats.org/officeDocument/2006/relationships/hyperlink" Target="http://one-europe.info/user/files/Casper%20Ravnsted-Larsen/eu_parliament_building_20121016145758.jpg" TargetMode="External"/><Relationship Id="rId9" Type="http://schemas.openxmlformats.org/officeDocument/2006/relationships/hyperlink" Target="http://www.davidicke.com/wordpress/wp-content/uploads/legacy_images/stories/July20125/catherine_ashton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tock-footage-european-union-flag-d-stars-loop-pal-animation-of-a-stylized-d-eu-flag-with-d-stars-and-filtered.jpeg">
            <a:extLst>
              <a:ext uri="{FF2B5EF4-FFF2-40B4-BE49-F238E27FC236}">
                <a16:creationId xmlns:a16="http://schemas.microsoft.com/office/drawing/2014/main" id="{977E9770-2157-48C6-84D1-1026DBCFF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7" name="Shape 37">
            <a:extLst>
              <a:ext uri="{FF2B5EF4-FFF2-40B4-BE49-F238E27FC236}">
                <a16:creationId xmlns:a16="http://schemas.microsoft.com/office/drawing/2014/main" id="{2532C03D-D143-4D06-9A9F-DBA75607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575" y="4354513"/>
            <a:ext cx="11455400" cy="1044575"/>
          </a:xfrm>
        </p:spPr>
        <p:txBody>
          <a:bodyPr/>
          <a:lstStyle>
            <a:lvl1pPr defTabSz="461518">
              <a:defRPr sz="4819" spc="771"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  eVROPSKA UNIJA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>
            <a:extLst>
              <a:ext uri="{FF2B5EF4-FFF2-40B4-BE49-F238E27FC236}">
                <a16:creationId xmlns:a16="http://schemas.microsoft.com/office/drawing/2014/main" id="{E6BD3757-84BE-4E2E-A92D-B570B933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Sodišče evropskih skupnosti</a:t>
            </a:r>
          </a:p>
        </p:txBody>
      </p:sp>
      <p:sp>
        <p:nvSpPr>
          <p:cNvPr id="11267" name="Shape 72">
            <a:extLst>
              <a:ext uri="{FF2B5EF4-FFF2-40B4-BE49-F238E27FC236}">
                <a16:creationId xmlns:a16="http://schemas.microsoft.com/office/drawing/2014/main" id="{9B49941E-CA52-486B-A13F-BE3E6D4D0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Sestavlja ga 27 sodnikov (6 let)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8 pravobranilcev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Opravlja sodni nadzor nad vsemi akti evropske komisije in Sveta EU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>
            <a:extLst>
              <a:ext uri="{FF2B5EF4-FFF2-40B4-BE49-F238E27FC236}">
                <a16:creationId xmlns:a16="http://schemas.microsoft.com/office/drawing/2014/main" id="{688A4C24-A7B6-436B-BABB-4DAD9F72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Računsko sodišče</a:t>
            </a:r>
          </a:p>
        </p:txBody>
      </p:sp>
      <p:sp>
        <p:nvSpPr>
          <p:cNvPr id="12291" name="Shape 75">
            <a:extLst>
              <a:ext uri="{FF2B5EF4-FFF2-40B4-BE49-F238E27FC236}">
                <a16:creationId xmlns:a16="http://schemas.microsoft.com/office/drawing/2014/main" id="{B486AEBD-EFE0-4918-8BFF-DBB59A062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Izvaja nadzor and porabo evropskih sredstev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Sestavlja ga 25 sodnikov (6 let)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Sedež v Bruslju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0A2017D5-79D2-40D6-A278-23EA7AB3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Evropska centralna banka</a:t>
            </a:r>
          </a:p>
        </p:txBody>
      </p:sp>
      <p:sp>
        <p:nvSpPr>
          <p:cNvPr id="13315" name="Shape 78">
            <a:extLst>
              <a:ext uri="{FF2B5EF4-FFF2-40B4-BE49-F238E27FC236}">
                <a16:creationId xmlns:a16="http://schemas.microsoft.com/office/drawing/2014/main" id="{F0FB5BAE-BEED-45E0-A247-6347DBDBB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2115800" cy="3868738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Vodi denarno politiko skupne denarne valute EU - eur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Sedež v Frankfurtu</a:t>
            </a:r>
          </a:p>
        </p:txBody>
      </p:sp>
      <p:pic>
        <p:nvPicPr>
          <p:cNvPr id="13316" name="euro2.gif">
            <a:extLst>
              <a:ext uri="{FF2B5EF4-FFF2-40B4-BE49-F238E27FC236}">
                <a16:creationId xmlns:a16="http://schemas.microsoft.com/office/drawing/2014/main" id="{E4175CDB-0BE8-48FE-A366-1D933428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4997450"/>
            <a:ext cx="5502275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>
            <a:extLst>
              <a:ext uri="{FF2B5EF4-FFF2-40B4-BE49-F238E27FC236}">
                <a16:creationId xmlns:a16="http://schemas.microsoft.com/office/drawing/2014/main" id="{610CED94-44D6-4371-A73E-D76987DA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Odbor regij</a:t>
            </a:r>
          </a:p>
        </p:txBody>
      </p:sp>
      <p:sp>
        <p:nvSpPr>
          <p:cNvPr id="14339" name="Shape 82">
            <a:extLst>
              <a:ext uri="{FF2B5EF4-FFF2-40B4-BE49-F238E27FC236}">
                <a16:creationId xmlns:a16="http://schemas.microsoft.com/office/drawing/2014/main" id="{63C18886-1135-4B41-9B4B-2F3D68820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Svetuje Svetu EU in Evropski komisiji na področju regionalnik in lokalnih zadev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244 članov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Sedež v Bruslju</a:t>
            </a:r>
          </a:p>
        </p:txBody>
      </p:sp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>
            <a:extLst>
              <a:ext uri="{FF2B5EF4-FFF2-40B4-BE49-F238E27FC236}">
                <a16:creationId xmlns:a16="http://schemas.microsoft.com/office/drawing/2014/main" id="{D949187D-195F-4847-9034-59376C71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varuh človekovih pravic</a:t>
            </a:r>
          </a:p>
        </p:txBody>
      </p:sp>
      <p:sp>
        <p:nvSpPr>
          <p:cNvPr id="15363" name="Shape 85">
            <a:extLst>
              <a:ext uri="{FF2B5EF4-FFF2-40B4-BE49-F238E27FC236}">
                <a16:creationId xmlns:a16="http://schemas.microsoft.com/office/drawing/2014/main" id="{41A3018E-E7A7-45BC-A07D-7DD0257A4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Ima nalogo zaščititi Evropejce pred nedelovanjem in zlorabami administracije ustanov EU</a:t>
            </a:r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>
            <a:extLst>
              <a:ext uri="{FF2B5EF4-FFF2-40B4-BE49-F238E27FC236}">
                <a16:creationId xmlns:a16="http://schemas.microsoft.com/office/drawing/2014/main" id="{02F79D8A-DC02-4C27-BF96-497CFACD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eKONOMSKO SOCIALNI ODBOR</a:t>
            </a:r>
          </a:p>
        </p:txBody>
      </p:sp>
      <p:sp>
        <p:nvSpPr>
          <p:cNvPr id="16387" name="Shape 88">
            <a:extLst>
              <a:ext uri="{FF2B5EF4-FFF2-40B4-BE49-F238E27FC236}">
                <a16:creationId xmlns:a16="http://schemas.microsoft.com/office/drawing/2014/main" id="{234E8793-C666-4489-A75B-2E62BFB86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Posvetovalni organ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Omogoča ustanovam EU pri pripravi različnih odločitev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344 članov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Sedež v Bruslju</a:t>
            </a:r>
          </a:p>
        </p:txBody>
      </p:sp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>
            <a:extLst>
              <a:ext uri="{FF2B5EF4-FFF2-40B4-BE49-F238E27FC236}">
                <a16:creationId xmlns:a16="http://schemas.microsoft.com/office/drawing/2014/main" id="{7034D280-8C04-44F0-98A5-410EFEEB4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defTabSz="578358">
              <a:defRPr sz="4455" spc="712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Evropska investicijska banka</a:t>
            </a:r>
          </a:p>
        </p:txBody>
      </p:sp>
      <p:sp>
        <p:nvSpPr>
          <p:cNvPr id="17411" name="Shape 91">
            <a:extLst>
              <a:ext uri="{FF2B5EF4-FFF2-40B4-BE49-F238E27FC236}">
                <a16:creationId xmlns:a16="http://schemas.microsoft.com/office/drawing/2014/main" id="{CB23AAB4-24DE-447A-8F17-80CB8B346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Financira evropske investicije 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Neodvisen organ EU in banka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Največja institucija mednarodnih kreditov na svetu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Sedež v Luksemburgu</a:t>
            </a:r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>
            <a:extLst>
              <a:ext uri="{FF2B5EF4-FFF2-40B4-BE49-F238E27FC236}">
                <a16:creationId xmlns:a16="http://schemas.microsoft.com/office/drawing/2014/main" id="{A59D97AF-8E43-4CB1-A3CE-50DFB4D9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defTabSz="496570">
              <a:defRPr sz="3825" spc="612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evropska služba za zunanje zadeve</a:t>
            </a:r>
          </a:p>
        </p:txBody>
      </p:sp>
      <p:sp>
        <p:nvSpPr>
          <p:cNvPr id="18435" name="Shape 94">
            <a:extLst>
              <a:ext uri="{FF2B5EF4-FFF2-40B4-BE49-F238E27FC236}">
                <a16:creationId xmlns:a16="http://schemas.microsoft.com/office/drawing/2014/main" id="{044AA398-CF0A-49A0-B502-295BF9A01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2103100" cy="3381375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Pomoč visoki predstavnici za ZZVP - Catherine Ashton pri skrbi za usklajenost zunanjepolitičnih ukrepov EU</a:t>
            </a:r>
          </a:p>
        </p:txBody>
      </p:sp>
      <p:pic>
        <p:nvPicPr>
          <p:cNvPr id="18436" name="catherine_ashton.jpg">
            <a:extLst>
              <a:ext uri="{FF2B5EF4-FFF2-40B4-BE49-F238E27FC236}">
                <a16:creationId xmlns:a16="http://schemas.microsoft.com/office/drawing/2014/main" id="{F5D379E7-4F0A-4F8D-BE0C-623A15A1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4659313"/>
            <a:ext cx="3154362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>
            <a:extLst>
              <a:ext uri="{FF2B5EF4-FFF2-40B4-BE49-F238E27FC236}">
                <a16:creationId xmlns:a16="http://schemas.microsoft.com/office/drawing/2014/main" id="{CE25DA4B-18A4-485F-9B16-2022ED90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defTabSz="496570">
              <a:defRPr sz="3825" spc="612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evropski ekonomsko-socialni odbor</a:t>
            </a:r>
          </a:p>
        </p:txBody>
      </p:sp>
      <p:sp>
        <p:nvSpPr>
          <p:cNvPr id="19459" name="Shape 98">
            <a:extLst>
              <a:ext uri="{FF2B5EF4-FFF2-40B4-BE49-F238E27FC236}">
                <a16:creationId xmlns:a16="http://schemas.microsoft.com/office/drawing/2014/main" id="{E5D0265C-C331-4D62-91F2-F78B9136A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Zastopa civilno družbo, delodajalce in delojemalce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>
            <a:extLst>
              <a:ext uri="{FF2B5EF4-FFF2-40B4-BE49-F238E27FC236}">
                <a16:creationId xmlns:a16="http://schemas.microsoft.com/office/drawing/2014/main" id="{8C8A97F1-3AEF-4E8E-B2F0-1F731C76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defTabSz="496570">
              <a:defRPr sz="3825" spc="612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evropski nadzornik za varstvo podatkov</a:t>
            </a:r>
          </a:p>
        </p:txBody>
      </p:sp>
      <p:sp>
        <p:nvSpPr>
          <p:cNvPr id="20483" name="Shape 101">
            <a:extLst>
              <a:ext uri="{FF2B5EF4-FFF2-40B4-BE49-F238E27FC236}">
                <a16:creationId xmlns:a16="http://schemas.microsoft.com/office/drawing/2014/main" id="{CB036A02-184A-4707-B424-3C1CA6B9F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Varuje varnost osebnih podatkov posameznikov</a:t>
            </a: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he-European-Union.jpg">
            <a:extLst>
              <a:ext uri="{FF2B5EF4-FFF2-40B4-BE49-F238E27FC236}">
                <a16:creationId xmlns:a16="http://schemas.microsoft.com/office/drawing/2014/main" id="{9B17A475-7F4B-4469-B094-B23FA2EB9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5" t="3918" r="30524" b="3918"/>
          <a:stretch>
            <a:fillRect/>
          </a:stretch>
        </p:blipFill>
        <p:spPr bwMode="auto">
          <a:xfrm>
            <a:off x="6989763" y="107950"/>
            <a:ext cx="6032500" cy="97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075" name="Shape 41">
            <a:extLst>
              <a:ext uri="{FF2B5EF4-FFF2-40B4-BE49-F238E27FC236}">
                <a16:creationId xmlns:a16="http://schemas.microsoft.com/office/drawing/2014/main" id="{50F15294-6D00-43E3-AEEF-D1A5AF43D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8" y="373063"/>
            <a:ext cx="6875462" cy="9226550"/>
          </a:xfrm>
        </p:spPr>
        <p:txBody>
          <a:bodyPr/>
          <a:lstStyle/>
          <a:p>
            <a:pPr eaLnBrk="1" hangingPunct="1"/>
            <a:r>
              <a:rPr lang="sl-SI" altLang="sl-SI"/>
              <a:t>Državna zveza 28ih evropskih držav </a:t>
            </a:r>
          </a:p>
          <a:p>
            <a:pPr eaLnBrk="1" hangingPunct="1"/>
            <a:r>
              <a:rPr lang="sl-SI" altLang="sl-SI"/>
              <a:t>1. november 1993 na Nizozemskem</a:t>
            </a:r>
          </a:p>
          <a:p>
            <a:pPr eaLnBrk="1" hangingPunct="1"/>
            <a:r>
              <a:rPr lang="sl-SI" altLang="sl-SI"/>
              <a:t>Mir med državami članicami</a:t>
            </a:r>
          </a:p>
          <a:p>
            <a:pPr eaLnBrk="1" hangingPunct="1"/>
            <a:r>
              <a:rPr lang="sl-SI" altLang="sl-SI"/>
              <a:t>demokratično sodelovanje</a:t>
            </a:r>
          </a:p>
          <a:p>
            <a:pPr eaLnBrk="1" hangingPunct="1"/>
            <a:r>
              <a:rPr lang="sl-SI" altLang="sl-SI"/>
              <a:t>Bruselj, Strasburg in Luksemburg</a:t>
            </a:r>
          </a:p>
          <a:p>
            <a:pPr eaLnBrk="1" hangingPunct="1"/>
            <a:r>
              <a:rPr lang="sl-SI" altLang="sl-SI"/>
              <a:t>Herman Van Rompuy</a:t>
            </a:r>
          </a:p>
          <a:p>
            <a:pPr eaLnBrk="1" hangingPunct="1"/>
            <a:r>
              <a:rPr lang="sl-SI" altLang="sl-SI"/>
              <a:t>24 uradnih jezikov</a:t>
            </a:r>
          </a:p>
          <a:p>
            <a:pPr eaLnBrk="1" hangingPunct="1"/>
            <a:r>
              <a:rPr lang="sl-SI" altLang="sl-SI"/>
              <a:t>1. maj 2004 - Slovenija</a:t>
            </a:r>
          </a:p>
          <a:p>
            <a:pPr eaLnBrk="1" hangingPunct="1"/>
            <a:r>
              <a:rPr lang="sl-SI" altLang="sl-SI"/>
              <a:t>Euro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>
            <a:extLst>
              <a:ext uri="{FF2B5EF4-FFF2-40B4-BE49-F238E27FC236}">
                <a16:creationId xmlns:a16="http://schemas.microsoft.com/office/drawing/2014/main" id="{2EB0BBEB-523A-48F4-973A-D4FA6785E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urad za publikacije</a:t>
            </a:r>
          </a:p>
        </p:txBody>
      </p:sp>
      <p:sp>
        <p:nvSpPr>
          <p:cNvPr id="21507" name="Shape 104">
            <a:extLst>
              <a:ext uri="{FF2B5EF4-FFF2-40B4-BE49-F238E27FC236}">
                <a16:creationId xmlns:a16="http://schemas.microsoft.com/office/drawing/2014/main" id="{435A1539-4823-4355-B6B8-9FED2DAE6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Objavlja gradivo o EU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>
            <a:extLst>
              <a:ext uri="{FF2B5EF4-FFF2-40B4-BE49-F238E27FC236}">
                <a16:creationId xmlns:a16="http://schemas.microsoft.com/office/drawing/2014/main" id="{8AB27C96-CAF8-462D-8F60-BB8C205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defTabSz="566674">
              <a:defRPr sz="4365" spc="698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evropski urad za izbor osebja</a:t>
            </a:r>
          </a:p>
        </p:txBody>
      </p:sp>
      <p:sp>
        <p:nvSpPr>
          <p:cNvPr id="22531" name="Shape 107">
            <a:extLst>
              <a:ext uri="{FF2B5EF4-FFF2-40B4-BE49-F238E27FC236}">
                <a16:creationId xmlns:a16="http://schemas.microsoft.com/office/drawing/2014/main" id="{E4E6985F-BBC0-42A8-8587-15AFD575D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Skrbi za zaposlovanje osebja za institucije in druge organe EU</a:t>
            </a: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>
            <a:extLst>
              <a:ext uri="{FF2B5EF4-FFF2-40B4-BE49-F238E27FC236}">
                <a16:creationId xmlns:a16="http://schemas.microsoft.com/office/drawing/2014/main" id="{2940BD16-BEE8-419D-9648-ACF9484D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t>EVROPSKA ŠOLA ZA UPRAVO</a:t>
            </a:r>
          </a:p>
        </p:txBody>
      </p:sp>
      <p:sp>
        <p:nvSpPr>
          <p:cNvPr id="23555" name="Shape 110">
            <a:extLst>
              <a:ext uri="{FF2B5EF4-FFF2-40B4-BE49-F238E27FC236}">
                <a16:creationId xmlns:a16="http://schemas.microsoft.com/office/drawing/2014/main" id="{707B7FFB-0AF2-4F13-9DBA-862D70B47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Skrbi za usposabljanje članov osebja EU na različnih področij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>
            <a:extLst>
              <a:ext uri="{FF2B5EF4-FFF2-40B4-BE49-F238E27FC236}">
                <a16:creationId xmlns:a16="http://schemas.microsoft.com/office/drawing/2014/main" id="{4FCB580F-AFE4-4CDB-A1F5-719ADC15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t>viri</a:t>
            </a:r>
          </a:p>
        </p:txBody>
      </p:sp>
      <p:sp>
        <p:nvSpPr>
          <p:cNvPr id="24579" name="Shape 113">
            <a:extLst>
              <a:ext uri="{FF2B5EF4-FFF2-40B4-BE49-F238E27FC236}">
                <a16:creationId xmlns:a16="http://schemas.microsoft.com/office/drawing/2014/main" id="{712020DC-9762-4514-B095-570FB4870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u="sng">
                <a:hlinkClick r:id="rId2"/>
              </a:rPr>
              <a:t>http://europa.eu/about-eu/institutions-bodies/index_sl.htm</a:t>
            </a:r>
            <a:endParaRPr lang="sl-SI" altLang="sl-SI"/>
          </a:p>
          <a:p>
            <a:pPr eaLnBrk="1" hangingPunct="1"/>
            <a:r>
              <a:rPr lang="sl-SI" altLang="sl-SI" u="sng">
                <a:hlinkClick r:id="rId3"/>
              </a:rPr>
              <a:t>http://sl.wikipedia.org/wiki/Evropska_unija</a:t>
            </a:r>
            <a:endParaRPr lang="sl-SI" altLang="sl-SI"/>
          </a:p>
          <a:p>
            <a:pPr eaLnBrk="1" hangingPunct="1"/>
            <a:r>
              <a:rPr lang="sl-SI" altLang="sl-SI" u="sng">
                <a:hlinkClick r:id="rId4"/>
              </a:rPr>
              <a:t>http://www.evropa.gov.si/si/kratka-predstavitev/</a:t>
            </a:r>
          </a:p>
        </p:txBody>
      </p:sp>
    </p:spTree>
  </p:cSld>
  <p:clrMapOvr>
    <a:masterClrMapping/>
  </p:clrMapOvr>
  <p:transition spd="slow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>
            <a:extLst>
              <a:ext uri="{FF2B5EF4-FFF2-40B4-BE49-F238E27FC236}">
                <a16:creationId xmlns:a16="http://schemas.microsoft.com/office/drawing/2014/main" id="{A00A26FA-16AE-4155-B619-C0271FCC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viri slik</a:t>
            </a:r>
          </a:p>
        </p:txBody>
      </p:sp>
      <p:sp>
        <p:nvSpPr>
          <p:cNvPr id="116" name="Shape 116">
            <a:extLst>
              <a:ext uri="{FF2B5EF4-FFF2-40B4-BE49-F238E27FC236}">
                <a16:creationId xmlns:a16="http://schemas.microsoft.com/office/drawing/2014/main" id="{8B4B9EDD-4623-461B-9D86-D2F59195F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2541" indent="-272541" defTabSz="338835" eaLnBrk="1" fontAlgn="auto" hangingPunct="1">
              <a:spcBef>
                <a:spcPts val="24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088" u="sng">
                <a:hlinkClick r:id="rId2"/>
              </a:rPr>
              <a:t>http://ak3.picdn.net/shutterstock/videos/2070131/preview/stock-footage-european-union-flag-d-stars-loop-pal-animation-of-a-stylized-d-eu-flag-with-d-stars-and.jpg</a:t>
            </a:r>
            <a:endParaRPr sz="2088"/>
          </a:p>
          <a:p>
            <a:pPr marL="272541" indent="-272541" defTabSz="338835" eaLnBrk="1" fontAlgn="auto" hangingPunct="1">
              <a:spcBef>
                <a:spcPts val="24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088" u="sng">
                <a:hlinkClick r:id="rId3"/>
              </a:rPr>
              <a:t>http://www.ukrep.be/files/2013/06/The-European-Union.jpg</a:t>
            </a:r>
            <a:endParaRPr sz="2088"/>
          </a:p>
          <a:p>
            <a:pPr marL="272541" indent="-272541" defTabSz="338835" eaLnBrk="1" fontAlgn="auto" hangingPunct="1">
              <a:spcBef>
                <a:spcPts val="24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088" u="sng">
                <a:hlinkClick r:id="rId4"/>
              </a:rPr>
              <a:t>http://one-europe.info/user/files/Casper%20Ravnsted-Larsen/eu_parliament_building_20121016145758.jpg</a:t>
            </a:r>
            <a:endParaRPr sz="2088"/>
          </a:p>
          <a:p>
            <a:pPr marL="272541" indent="-272541" defTabSz="338835" eaLnBrk="1" fontAlgn="auto" hangingPunct="1">
              <a:spcBef>
                <a:spcPts val="24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088" u="sng">
                <a:hlinkClick r:id="rId5"/>
              </a:rPr>
              <a:t>http://www.nato-pa.int/images/userimages/doc/3641/donald-tusk.jpg</a:t>
            </a:r>
            <a:endParaRPr sz="2088"/>
          </a:p>
          <a:p>
            <a:pPr marL="272541" indent="-272541" defTabSz="338835" eaLnBrk="1" fontAlgn="auto" hangingPunct="1">
              <a:spcBef>
                <a:spcPts val="24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088" u="sng">
                <a:hlinkClick r:id="rId6"/>
              </a:rPr>
              <a:t>http://upload.wikimedia.org/wikipedia/commons/4/4b/Ioannes_Claudius_Juncker_die_7_Martis_2014.jpg</a:t>
            </a:r>
            <a:endParaRPr sz="2088"/>
          </a:p>
          <a:p>
            <a:pPr marL="272541" indent="-272541" defTabSz="338835" eaLnBrk="1" fontAlgn="auto" hangingPunct="1">
              <a:spcBef>
                <a:spcPts val="24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088" u="sng">
                <a:hlinkClick r:id="rId7"/>
              </a:rPr>
              <a:t>http://kibaaro.com/wp-content/uploads/2013/01/jose-Manuel-Barroso.jpg</a:t>
            </a:r>
            <a:endParaRPr sz="2088"/>
          </a:p>
          <a:p>
            <a:pPr marL="272541" indent="-272541" defTabSz="338835" eaLnBrk="1" fontAlgn="auto" hangingPunct="1">
              <a:spcBef>
                <a:spcPts val="24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088" u="sng">
                <a:hlinkClick r:id="rId8"/>
              </a:rPr>
              <a:t>http://www.tradertech.com/trading/euro2.gif</a:t>
            </a:r>
            <a:endParaRPr sz="2088"/>
          </a:p>
          <a:p>
            <a:pPr marL="272541" indent="-272541" defTabSz="338835" eaLnBrk="1" fontAlgn="auto" hangingPunct="1">
              <a:spcBef>
                <a:spcPts val="24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088" u="sng">
                <a:hlinkClick r:id="rId9"/>
              </a:rPr>
              <a:t>http://www.davidicke.com/wordpress/wp-content/uploads/legacy_images/stories/July20125/catherine_ashton.jpg</a:t>
            </a: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eu-parliament.jpg">
            <a:extLst>
              <a:ext uri="{FF2B5EF4-FFF2-40B4-BE49-F238E27FC236}">
                <a16:creationId xmlns:a16="http://schemas.microsoft.com/office/drawing/2014/main" id="{75574492-D2E9-404C-A32D-B9C7A1E97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8768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099" name="33a66c14f9cfc12d602d7fa2269fe6d6.jpg">
            <a:extLst>
              <a:ext uri="{FF2B5EF4-FFF2-40B4-BE49-F238E27FC236}">
                <a16:creationId xmlns:a16="http://schemas.microsoft.com/office/drawing/2014/main" id="{77196189-F179-43ED-BBB7-3FC2709BD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 b="15349"/>
          <a:stretch>
            <a:fillRect/>
          </a:stretch>
        </p:blipFill>
        <p:spPr bwMode="auto">
          <a:xfrm>
            <a:off x="6502400" y="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100" name="donald-tusk.jpg">
            <a:extLst>
              <a:ext uri="{FF2B5EF4-FFF2-40B4-BE49-F238E27FC236}">
                <a16:creationId xmlns:a16="http://schemas.microsoft.com/office/drawing/2014/main" id="{D9E88E8B-F0A6-4F39-B2F1-12B66F979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024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6" name="Shape 46">
            <a:extLst>
              <a:ext uri="{FF2B5EF4-FFF2-40B4-BE49-F238E27FC236}">
                <a16:creationId xmlns:a16="http://schemas.microsoft.com/office/drawing/2014/main" id="{DA8CA5CD-94E6-4D8B-A76A-3B1693227677}"/>
              </a:ext>
            </a:extLst>
          </p:cNvPr>
          <p:cNvSpPr/>
          <p:nvPr/>
        </p:nvSpPr>
        <p:spPr>
          <a:xfrm>
            <a:off x="3201988" y="7803763"/>
            <a:ext cx="3257550" cy="276999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>
            <a:lvl1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 kern="0">
                <a:solidFill>
                  <a:schemeClr val="tx1"/>
                </a:solidFill>
              </a:rPr>
              <a:t>Donald Tusk</a:t>
            </a:r>
          </a:p>
        </p:txBody>
      </p:sp>
      <p:sp>
        <p:nvSpPr>
          <p:cNvPr id="47" name="Shape 47">
            <a:extLst>
              <a:ext uri="{FF2B5EF4-FFF2-40B4-BE49-F238E27FC236}">
                <a16:creationId xmlns:a16="http://schemas.microsoft.com/office/drawing/2014/main" id="{F8124C67-B30A-401D-97D1-C7AA9A758E3A}"/>
              </a:ext>
            </a:extLst>
          </p:cNvPr>
          <p:cNvSpPr/>
          <p:nvPr/>
        </p:nvSpPr>
        <p:spPr>
          <a:xfrm>
            <a:off x="6724650" y="4179500"/>
            <a:ext cx="6057900" cy="276999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>
            <a:lvl1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 kern="0">
                <a:solidFill>
                  <a:schemeClr val="tx1"/>
                </a:solidFill>
              </a:rPr>
              <a:t>Herman Van Rompuy</a:t>
            </a:r>
          </a:p>
        </p:txBody>
      </p:sp>
      <p:sp>
        <p:nvSpPr>
          <p:cNvPr id="48" name="Shape 48">
            <a:extLst>
              <a:ext uri="{FF2B5EF4-FFF2-40B4-BE49-F238E27FC236}">
                <a16:creationId xmlns:a16="http://schemas.microsoft.com/office/drawing/2014/main" id="{0308D5E4-9227-4883-844A-9ADEAFCC8A0F}"/>
              </a:ext>
            </a:extLst>
          </p:cNvPr>
          <p:cNvSpPr/>
          <p:nvPr/>
        </p:nvSpPr>
        <p:spPr>
          <a:xfrm>
            <a:off x="7435850" y="9140438"/>
            <a:ext cx="5373688" cy="276999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>
            <a:lvl1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 kern="0">
                <a:solidFill>
                  <a:schemeClr val="tx1"/>
                </a:solidFill>
              </a:rPr>
              <a:t>Sedež EU v Bruslju</a:t>
            </a:r>
          </a:p>
        </p:txBody>
      </p:sp>
    </p:spTree>
  </p:cSld>
  <p:clrMapOvr>
    <a:masterClrMapping/>
  </p:clrMapOvr>
  <p:transition spd="med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>
            <a:extLst>
              <a:ext uri="{FF2B5EF4-FFF2-40B4-BE49-F238E27FC236}">
                <a16:creationId xmlns:a16="http://schemas.microsoft.com/office/drawing/2014/main" id="{B2582074-80A1-476C-8F74-306BC1DB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Simboli</a:t>
            </a:r>
          </a:p>
        </p:txBody>
      </p:sp>
      <p:sp>
        <p:nvSpPr>
          <p:cNvPr id="5123" name="Shape 51">
            <a:extLst>
              <a:ext uri="{FF2B5EF4-FFF2-40B4-BE49-F238E27FC236}">
                <a16:creationId xmlns:a16="http://schemas.microsoft.com/office/drawing/2014/main" id="{0F8C8998-6EDC-4C91-BF3A-2721F3B18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7413625" cy="6718300"/>
          </a:xfrm>
        </p:spPr>
        <p:txBody>
          <a:bodyPr/>
          <a:lstStyle/>
          <a:p>
            <a:pPr eaLnBrk="1" hangingPunct="1"/>
            <a:r>
              <a:rPr lang="sl-SI" altLang="sl-SI" dirty="0">
                <a:solidFill>
                  <a:schemeClr val="tx1"/>
                </a:solidFill>
              </a:rPr>
              <a:t>Modra zastava z 12-imi zvezdami</a:t>
            </a:r>
          </a:p>
          <a:p>
            <a:pPr eaLnBrk="1" hangingPunct="1"/>
            <a:r>
              <a:rPr lang="sl-SI" altLang="sl-SI" dirty="0">
                <a:solidFill>
                  <a:schemeClr val="tx1"/>
                </a:solidFill>
              </a:rPr>
              <a:t>Himna: Oda radosti</a:t>
            </a:r>
          </a:p>
          <a:p>
            <a:pPr eaLnBrk="1" hangingPunct="1"/>
            <a:r>
              <a:rPr lang="sl-SI" altLang="sl-SI" dirty="0">
                <a:solidFill>
                  <a:schemeClr val="tx1"/>
                </a:solidFill>
              </a:rPr>
              <a:t>Dan Evrope: 9.maj</a:t>
            </a:r>
          </a:p>
          <a:p>
            <a:pPr eaLnBrk="1" hangingPunct="1"/>
            <a:r>
              <a:rPr lang="sl-SI" altLang="sl-SI" dirty="0">
                <a:solidFill>
                  <a:schemeClr val="tx1"/>
                </a:solidFill>
              </a:rPr>
              <a:t>Slogan: Združeni v različnosti</a:t>
            </a:r>
          </a:p>
        </p:txBody>
      </p:sp>
      <p:pic>
        <p:nvPicPr>
          <p:cNvPr id="52" name="european_flag.jpg">
            <a:extLst>
              <a:ext uri="{FF2B5EF4-FFF2-40B4-BE49-F238E27FC236}">
                <a16:creationId xmlns:a16="http://schemas.microsoft.com/office/drawing/2014/main" id="{6378E888-1CE6-490B-BBC8-CD2A86213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165600"/>
            <a:ext cx="409892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>
            <a:extLst>
              <a:ext uri="{FF2B5EF4-FFF2-40B4-BE49-F238E27FC236}">
                <a16:creationId xmlns:a16="http://schemas.microsoft.com/office/drawing/2014/main" id="{60181E90-05F4-4FB1-A6EC-28BD2124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87338"/>
            <a:ext cx="11684000" cy="14224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 dirty="0" err="1">
                <a:solidFill>
                  <a:schemeClr val="tx1"/>
                </a:solidFill>
              </a:rPr>
              <a:t>države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članice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5" name="Shape 55">
            <a:extLst>
              <a:ext uri="{FF2B5EF4-FFF2-40B4-BE49-F238E27FC236}">
                <a16:creationId xmlns:a16="http://schemas.microsoft.com/office/drawing/2014/main" id="{35C23644-BBA4-4F6B-8D4B-1F2BE4093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663" y="1627188"/>
            <a:ext cx="12674600" cy="8001000"/>
          </a:xfrm>
        </p:spPr>
        <p:txBody>
          <a:bodyPr>
            <a:normAutofit/>
          </a:bodyPr>
          <a:lstStyle/>
          <a:p>
            <a:pPr marL="328929" indent="-328929" defTabSz="408940" eaLnBrk="1" fontAlgn="auto" hangingPunct="1">
              <a:spcBef>
                <a:spcPts val="2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520" dirty="0" err="1">
                <a:solidFill>
                  <a:schemeClr val="tx1"/>
                </a:solidFill>
              </a:rPr>
              <a:t>Prvih</a:t>
            </a:r>
            <a:r>
              <a:rPr sz="2520" dirty="0">
                <a:solidFill>
                  <a:schemeClr val="tx1"/>
                </a:solidFill>
              </a:rPr>
              <a:t> 6 </a:t>
            </a:r>
            <a:r>
              <a:rPr sz="2520" dirty="0" err="1">
                <a:solidFill>
                  <a:schemeClr val="tx1"/>
                </a:solidFill>
              </a:rPr>
              <a:t>držav</a:t>
            </a:r>
            <a:r>
              <a:rPr sz="2520" dirty="0">
                <a:solidFill>
                  <a:schemeClr val="tx1"/>
                </a:solidFill>
              </a:rPr>
              <a:t> se </a:t>
            </a:r>
            <a:r>
              <a:rPr sz="2520" dirty="0" err="1">
                <a:solidFill>
                  <a:schemeClr val="tx1"/>
                </a:solidFill>
              </a:rPr>
              <a:t>priključi</a:t>
            </a:r>
            <a:r>
              <a:rPr sz="2520" dirty="0">
                <a:solidFill>
                  <a:schemeClr val="tx1"/>
                </a:solidFill>
              </a:rPr>
              <a:t> 25. </a:t>
            </a:r>
            <a:r>
              <a:rPr sz="2520" dirty="0" err="1">
                <a:solidFill>
                  <a:schemeClr val="tx1"/>
                </a:solidFill>
              </a:rPr>
              <a:t>marca</a:t>
            </a:r>
            <a:r>
              <a:rPr sz="2520" dirty="0">
                <a:solidFill>
                  <a:schemeClr val="tx1"/>
                </a:solidFill>
              </a:rPr>
              <a:t> 1957 :                                                                                     (</a:t>
            </a:r>
            <a:r>
              <a:rPr sz="2520" dirty="0" err="1">
                <a:solidFill>
                  <a:schemeClr val="tx1"/>
                </a:solidFill>
              </a:rPr>
              <a:t>Belgija</a:t>
            </a:r>
            <a:r>
              <a:rPr sz="2520" dirty="0">
                <a:solidFill>
                  <a:schemeClr val="tx1"/>
                </a:solidFill>
              </a:rPr>
              <a:t>, </a:t>
            </a:r>
            <a:r>
              <a:rPr sz="2520" dirty="0" err="1">
                <a:solidFill>
                  <a:schemeClr val="tx1"/>
                </a:solidFill>
              </a:rPr>
              <a:t>Francija</a:t>
            </a:r>
            <a:r>
              <a:rPr sz="2520" dirty="0">
                <a:solidFill>
                  <a:schemeClr val="tx1"/>
                </a:solidFill>
              </a:rPr>
              <a:t>, </a:t>
            </a:r>
            <a:r>
              <a:rPr sz="2520" dirty="0" err="1">
                <a:solidFill>
                  <a:schemeClr val="tx1"/>
                </a:solidFill>
              </a:rPr>
              <a:t>Zahodna</a:t>
            </a:r>
            <a:r>
              <a:rPr sz="2520" dirty="0">
                <a:solidFill>
                  <a:schemeClr val="tx1"/>
                </a:solidFill>
              </a:rPr>
              <a:t> </a:t>
            </a:r>
            <a:r>
              <a:rPr sz="2520" dirty="0" err="1">
                <a:solidFill>
                  <a:schemeClr val="tx1"/>
                </a:solidFill>
              </a:rPr>
              <a:t>Nemčija</a:t>
            </a:r>
            <a:r>
              <a:rPr sz="2520" dirty="0">
                <a:solidFill>
                  <a:schemeClr val="tx1"/>
                </a:solidFill>
              </a:rPr>
              <a:t>, </a:t>
            </a:r>
            <a:r>
              <a:rPr sz="2520" dirty="0" err="1">
                <a:solidFill>
                  <a:schemeClr val="tx1"/>
                </a:solidFill>
              </a:rPr>
              <a:t>Italija</a:t>
            </a:r>
            <a:r>
              <a:rPr sz="2520" dirty="0">
                <a:solidFill>
                  <a:schemeClr val="tx1"/>
                </a:solidFill>
              </a:rPr>
              <a:t>, </a:t>
            </a:r>
            <a:r>
              <a:rPr sz="2520" dirty="0" err="1">
                <a:solidFill>
                  <a:schemeClr val="tx1"/>
                </a:solidFill>
              </a:rPr>
              <a:t>Luksemburg</a:t>
            </a:r>
            <a:r>
              <a:rPr sz="2520" dirty="0">
                <a:solidFill>
                  <a:schemeClr val="tx1"/>
                </a:solidFill>
              </a:rPr>
              <a:t> in  </a:t>
            </a:r>
            <a:r>
              <a:rPr sz="2520" dirty="0" err="1">
                <a:solidFill>
                  <a:schemeClr val="tx1"/>
                </a:solidFill>
              </a:rPr>
              <a:t>Nizozemska</a:t>
            </a:r>
            <a:r>
              <a:rPr sz="2520" dirty="0">
                <a:solidFill>
                  <a:schemeClr val="tx1"/>
                </a:solidFill>
              </a:rPr>
              <a:t>)</a:t>
            </a:r>
          </a:p>
          <a:p>
            <a:pPr marL="328929" indent="-328929" defTabSz="408940" eaLnBrk="1" fontAlgn="auto" hangingPunct="1">
              <a:spcBef>
                <a:spcPts val="2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520" dirty="0">
                <a:solidFill>
                  <a:schemeClr val="tx1"/>
                </a:solidFill>
              </a:rPr>
              <a:t>1.1.1973 - </a:t>
            </a:r>
            <a:r>
              <a:rPr sz="2520" dirty="0" err="1">
                <a:solidFill>
                  <a:schemeClr val="tx1"/>
                </a:solidFill>
              </a:rPr>
              <a:t>Danska</a:t>
            </a:r>
            <a:r>
              <a:rPr sz="2520" dirty="0">
                <a:solidFill>
                  <a:schemeClr val="tx1"/>
                </a:solidFill>
              </a:rPr>
              <a:t>, </a:t>
            </a:r>
            <a:r>
              <a:rPr sz="2520" dirty="0" err="1">
                <a:solidFill>
                  <a:schemeClr val="tx1"/>
                </a:solidFill>
              </a:rPr>
              <a:t>Irska</a:t>
            </a:r>
            <a:r>
              <a:rPr sz="2520" dirty="0">
                <a:solidFill>
                  <a:schemeClr val="tx1"/>
                </a:solidFill>
              </a:rPr>
              <a:t>, UK</a:t>
            </a:r>
          </a:p>
          <a:p>
            <a:pPr marL="328929" indent="-328929" defTabSz="408940" eaLnBrk="1" fontAlgn="auto" hangingPunct="1">
              <a:spcBef>
                <a:spcPts val="2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520" dirty="0">
                <a:solidFill>
                  <a:schemeClr val="tx1"/>
                </a:solidFill>
              </a:rPr>
              <a:t>1.1.1981 - </a:t>
            </a:r>
            <a:r>
              <a:rPr sz="2520" dirty="0" err="1">
                <a:solidFill>
                  <a:schemeClr val="tx1"/>
                </a:solidFill>
              </a:rPr>
              <a:t>Grčija</a:t>
            </a:r>
            <a:endParaRPr sz="2520" dirty="0">
              <a:solidFill>
                <a:schemeClr val="tx1"/>
              </a:solidFill>
            </a:endParaRPr>
          </a:p>
          <a:p>
            <a:pPr marL="328929" indent="-328929" defTabSz="408940" eaLnBrk="1" fontAlgn="auto" hangingPunct="1">
              <a:spcBef>
                <a:spcPts val="2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520" dirty="0">
                <a:solidFill>
                  <a:schemeClr val="tx1"/>
                </a:solidFill>
              </a:rPr>
              <a:t>1.1.1986 - </a:t>
            </a:r>
            <a:r>
              <a:rPr sz="2520" dirty="0" err="1">
                <a:solidFill>
                  <a:schemeClr val="tx1"/>
                </a:solidFill>
              </a:rPr>
              <a:t>Portugalska</a:t>
            </a:r>
            <a:r>
              <a:rPr sz="2520" dirty="0">
                <a:solidFill>
                  <a:schemeClr val="tx1"/>
                </a:solidFill>
              </a:rPr>
              <a:t>, </a:t>
            </a:r>
            <a:r>
              <a:rPr sz="2520" dirty="0" err="1">
                <a:solidFill>
                  <a:schemeClr val="tx1"/>
                </a:solidFill>
              </a:rPr>
              <a:t>Španija</a:t>
            </a:r>
            <a:endParaRPr sz="2520" dirty="0">
              <a:solidFill>
                <a:schemeClr val="tx1"/>
              </a:solidFill>
            </a:endParaRPr>
          </a:p>
          <a:p>
            <a:pPr marL="328929" indent="-328929" defTabSz="408940" eaLnBrk="1" fontAlgn="auto" hangingPunct="1">
              <a:spcBef>
                <a:spcPts val="2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520" dirty="0">
                <a:solidFill>
                  <a:schemeClr val="tx1"/>
                </a:solidFill>
              </a:rPr>
              <a:t>3.10.1990 - </a:t>
            </a:r>
            <a:r>
              <a:rPr sz="2520" dirty="0" err="1">
                <a:solidFill>
                  <a:schemeClr val="tx1"/>
                </a:solidFill>
              </a:rPr>
              <a:t>Vzhodna</a:t>
            </a:r>
            <a:r>
              <a:rPr sz="2520" dirty="0">
                <a:solidFill>
                  <a:schemeClr val="tx1"/>
                </a:solidFill>
              </a:rPr>
              <a:t> </a:t>
            </a:r>
            <a:r>
              <a:rPr sz="2520" dirty="0" err="1">
                <a:solidFill>
                  <a:schemeClr val="tx1"/>
                </a:solidFill>
              </a:rPr>
              <a:t>Nemčija</a:t>
            </a:r>
            <a:r>
              <a:rPr sz="2520" dirty="0">
                <a:solidFill>
                  <a:schemeClr val="tx1"/>
                </a:solidFill>
              </a:rPr>
              <a:t> se </a:t>
            </a:r>
            <a:r>
              <a:rPr sz="2520" dirty="0" err="1">
                <a:solidFill>
                  <a:schemeClr val="tx1"/>
                </a:solidFill>
              </a:rPr>
              <a:t>priključi</a:t>
            </a:r>
            <a:endParaRPr sz="2520" dirty="0">
              <a:solidFill>
                <a:schemeClr val="tx1"/>
              </a:solidFill>
            </a:endParaRPr>
          </a:p>
          <a:p>
            <a:pPr marL="328929" indent="-328929" defTabSz="408940" eaLnBrk="1" fontAlgn="auto" hangingPunct="1">
              <a:spcBef>
                <a:spcPts val="2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520" dirty="0">
                <a:solidFill>
                  <a:schemeClr val="tx1"/>
                </a:solidFill>
              </a:rPr>
              <a:t>1.1.1995 - </a:t>
            </a:r>
            <a:r>
              <a:rPr sz="2520" dirty="0" err="1">
                <a:solidFill>
                  <a:schemeClr val="tx1"/>
                </a:solidFill>
              </a:rPr>
              <a:t>Avstrija</a:t>
            </a:r>
            <a:r>
              <a:rPr sz="2520" dirty="0">
                <a:solidFill>
                  <a:schemeClr val="tx1"/>
                </a:solidFill>
              </a:rPr>
              <a:t>, </a:t>
            </a:r>
            <a:r>
              <a:rPr sz="2520" dirty="0" err="1">
                <a:solidFill>
                  <a:schemeClr val="tx1"/>
                </a:solidFill>
              </a:rPr>
              <a:t>Finska</a:t>
            </a:r>
            <a:r>
              <a:rPr sz="2520" dirty="0">
                <a:solidFill>
                  <a:schemeClr val="tx1"/>
                </a:solidFill>
              </a:rPr>
              <a:t>, </a:t>
            </a:r>
            <a:r>
              <a:rPr sz="2520" dirty="0" err="1">
                <a:solidFill>
                  <a:schemeClr val="tx1"/>
                </a:solidFill>
              </a:rPr>
              <a:t>Švedska</a:t>
            </a:r>
            <a:endParaRPr sz="2520" dirty="0">
              <a:solidFill>
                <a:schemeClr val="tx1"/>
              </a:solidFill>
            </a:endParaRPr>
          </a:p>
          <a:p>
            <a:pPr marL="328929" indent="-328929" defTabSz="408940" eaLnBrk="1" fontAlgn="auto" hangingPunct="1">
              <a:spcBef>
                <a:spcPts val="2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520" dirty="0">
                <a:solidFill>
                  <a:schemeClr val="tx1"/>
                </a:solidFill>
              </a:rPr>
              <a:t>1.5.2004 - </a:t>
            </a:r>
            <a:r>
              <a:rPr sz="2520" dirty="0" err="1">
                <a:solidFill>
                  <a:schemeClr val="tx1"/>
                </a:solidFill>
              </a:rPr>
              <a:t>Ciper</a:t>
            </a:r>
            <a:r>
              <a:rPr sz="2520" dirty="0">
                <a:solidFill>
                  <a:schemeClr val="tx1"/>
                </a:solidFill>
              </a:rPr>
              <a:t>, </a:t>
            </a:r>
            <a:r>
              <a:rPr sz="2520" dirty="0" err="1">
                <a:solidFill>
                  <a:schemeClr val="tx1"/>
                </a:solidFill>
              </a:rPr>
              <a:t>Češka</a:t>
            </a:r>
            <a:r>
              <a:rPr sz="2520" dirty="0">
                <a:solidFill>
                  <a:schemeClr val="tx1"/>
                </a:solidFill>
              </a:rPr>
              <a:t>, </a:t>
            </a:r>
            <a:r>
              <a:rPr sz="2520" dirty="0" err="1">
                <a:solidFill>
                  <a:schemeClr val="tx1"/>
                </a:solidFill>
              </a:rPr>
              <a:t>Estonija</a:t>
            </a:r>
            <a:r>
              <a:rPr sz="2520" dirty="0">
                <a:solidFill>
                  <a:schemeClr val="tx1"/>
                </a:solidFill>
              </a:rPr>
              <a:t>, </a:t>
            </a:r>
            <a:r>
              <a:rPr sz="2520" dirty="0" err="1">
                <a:solidFill>
                  <a:schemeClr val="tx1"/>
                </a:solidFill>
              </a:rPr>
              <a:t>Latvija</a:t>
            </a:r>
            <a:r>
              <a:rPr sz="2520" dirty="0">
                <a:solidFill>
                  <a:schemeClr val="tx1"/>
                </a:solidFill>
              </a:rPr>
              <a:t>, </a:t>
            </a:r>
            <a:r>
              <a:rPr sz="2520" dirty="0" err="1">
                <a:solidFill>
                  <a:schemeClr val="tx1"/>
                </a:solidFill>
              </a:rPr>
              <a:t>Litva</a:t>
            </a:r>
            <a:r>
              <a:rPr sz="2520" dirty="0">
                <a:solidFill>
                  <a:schemeClr val="tx1"/>
                </a:solidFill>
              </a:rPr>
              <a:t>, </a:t>
            </a:r>
            <a:r>
              <a:rPr sz="2520" dirty="0" err="1">
                <a:solidFill>
                  <a:schemeClr val="tx1"/>
                </a:solidFill>
              </a:rPr>
              <a:t>Madžarska</a:t>
            </a:r>
            <a:r>
              <a:rPr sz="2520" dirty="0">
                <a:solidFill>
                  <a:schemeClr val="tx1"/>
                </a:solidFill>
              </a:rPr>
              <a:t>, Malta, </a:t>
            </a:r>
            <a:r>
              <a:rPr sz="2520" dirty="0" err="1">
                <a:solidFill>
                  <a:schemeClr val="tx1"/>
                </a:solidFill>
              </a:rPr>
              <a:t>Poljska</a:t>
            </a:r>
            <a:r>
              <a:rPr sz="2520" dirty="0">
                <a:solidFill>
                  <a:schemeClr val="tx1"/>
                </a:solidFill>
              </a:rPr>
              <a:t>, </a:t>
            </a:r>
            <a:r>
              <a:rPr sz="2520" dirty="0" err="1">
                <a:solidFill>
                  <a:schemeClr val="tx1"/>
                </a:solidFill>
              </a:rPr>
              <a:t>Slovaška</a:t>
            </a:r>
            <a:r>
              <a:rPr sz="2520" dirty="0">
                <a:solidFill>
                  <a:schemeClr val="tx1"/>
                </a:solidFill>
              </a:rPr>
              <a:t>, SLOVENIJA</a:t>
            </a:r>
          </a:p>
          <a:p>
            <a:pPr marL="328929" indent="-328929" defTabSz="408940" eaLnBrk="1" fontAlgn="auto" hangingPunct="1">
              <a:spcBef>
                <a:spcPts val="2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520" dirty="0">
                <a:solidFill>
                  <a:schemeClr val="tx1"/>
                </a:solidFill>
              </a:rPr>
              <a:t>1.1.2007 - </a:t>
            </a:r>
            <a:r>
              <a:rPr sz="2520" dirty="0" err="1">
                <a:solidFill>
                  <a:schemeClr val="tx1"/>
                </a:solidFill>
              </a:rPr>
              <a:t>Bulgarija</a:t>
            </a:r>
            <a:r>
              <a:rPr sz="2520" dirty="0">
                <a:solidFill>
                  <a:schemeClr val="tx1"/>
                </a:solidFill>
              </a:rPr>
              <a:t>, </a:t>
            </a:r>
            <a:r>
              <a:rPr sz="2520" dirty="0" err="1">
                <a:solidFill>
                  <a:schemeClr val="tx1"/>
                </a:solidFill>
              </a:rPr>
              <a:t>Romunija</a:t>
            </a:r>
            <a:endParaRPr sz="2520" dirty="0">
              <a:solidFill>
                <a:schemeClr val="tx1"/>
              </a:solidFill>
            </a:endParaRPr>
          </a:p>
          <a:p>
            <a:pPr marL="328929" indent="-328929" defTabSz="408940" eaLnBrk="1" fontAlgn="auto" hangingPunct="1">
              <a:spcBef>
                <a:spcPts val="2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520" dirty="0">
                <a:solidFill>
                  <a:schemeClr val="tx1"/>
                </a:solidFill>
              </a:rPr>
              <a:t>1.7.2013 - </a:t>
            </a:r>
            <a:r>
              <a:rPr sz="2520" dirty="0" err="1">
                <a:solidFill>
                  <a:schemeClr val="tx1"/>
                </a:solidFill>
              </a:rPr>
              <a:t>Hrvaška</a:t>
            </a:r>
            <a:endParaRPr sz="252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>
            <a:extLst>
              <a:ext uri="{FF2B5EF4-FFF2-40B4-BE49-F238E27FC236}">
                <a16:creationId xmlns:a16="http://schemas.microsoft.com/office/drawing/2014/main" id="{E463FA6C-1D26-41A0-A482-9BD432D1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evropska komisija</a:t>
            </a:r>
          </a:p>
        </p:txBody>
      </p:sp>
      <p:sp>
        <p:nvSpPr>
          <p:cNvPr id="7171" name="Shape 58">
            <a:extLst>
              <a:ext uri="{FF2B5EF4-FFF2-40B4-BE49-F238E27FC236}">
                <a16:creationId xmlns:a16="http://schemas.microsoft.com/office/drawing/2014/main" id="{0D7608D4-7717-4361-9AD9-651D4F125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Osrednja institucija EU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Izvajanje sprejete zakonodaje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27 komisarjev in predsednik (5 let)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Sedež v Bruslju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Jose Manuel Barosso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Jean - Claude Juncker</a:t>
            </a:r>
          </a:p>
        </p:txBody>
      </p:sp>
      <p:pic>
        <p:nvPicPr>
          <p:cNvPr id="7172" name="Ioannes_Claudius_Juncker_die_7_Martis_2014.jpg">
            <a:extLst>
              <a:ext uri="{FF2B5EF4-FFF2-40B4-BE49-F238E27FC236}">
                <a16:creationId xmlns:a16="http://schemas.microsoft.com/office/drawing/2014/main" id="{18F453D0-2301-4DC2-AAF7-0B9AC025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5554663"/>
            <a:ext cx="25209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173" name="jose-Manuel-Barroso.jpg">
            <a:extLst>
              <a:ext uri="{FF2B5EF4-FFF2-40B4-BE49-F238E27FC236}">
                <a16:creationId xmlns:a16="http://schemas.microsoft.com/office/drawing/2014/main" id="{52E58164-8754-4EEE-A90D-ED5C2F553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1117600"/>
            <a:ext cx="3071812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>
            <a:extLst>
              <a:ext uri="{FF2B5EF4-FFF2-40B4-BE49-F238E27FC236}">
                <a16:creationId xmlns:a16="http://schemas.microsoft.com/office/drawing/2014/main" id="{4D8B4181-149A-450F-9739-7FE4AEA6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 dirty="0" err="1">
                <a:solidFill>
                  <a:schemeClr val="tx1"/>
                </a:solidFill>
              </a:rPr>
              <a:t>evropski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svet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195" name="Shape 63">
            <a:extLst>
              <a:ext uri="{FF2B5EF4-FFF2-40B4-BE49-F238E27FC236}">
                <a16:creationId xmlns:a16="http://schemas.microsoft.com/office/drawing/2014/main" id="{3A11A0CF-528A-4A38-85FD-070B376A2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Sestavljajo ga predsedniki držav ali predstavniki vlad držav članic in predsednik evropske komisije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Usmerjanje političnega razvoja EU in reševanje spornik vprašanj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Predsednik z 2,5 letnik mandatom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>
            <a:extLst>
              <a:ext uri="{FF2B5EF4-FFF2-40B4-BE49-F238E27FC236}">
                <a16:creationId xmlns:a16="http://schemas.microsoft.com/office/drawing/2014/main" id="{2830CB51-ADC4-43B7-8CD9-B6EB5135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svet evropske unije</a:t>
            </a:r>
          </a:p>
        </p:txBody>
      </p:sp>
      <p:sp>
        <p:nvSpPr>
          <p:cNvPr id="9219" name="Shape 66">
            <a:extLst>
              <a:ext uri="{FF2B5EF4-FFF2-40B4-BE49-F238E27FC236}">
                <a16:creationId xmlns:a16="http://schemas.microsoft.com/office/drawing/2014/main" id="{B2DE726D-FC13-4DCB-8F5F-91D739EA8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Sestavljajo ga ministri držav članic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Skupaj z parlamentom EU sprejema zakonodajne akte in zastopa interese držav članic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Sedež v Bruslju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Aprila, julija in oktobra v Luksemburgu</a:t>
            </a:r>
          </a:p>
          <a:p>
            <a:pPr eaLnBrk="1" hangingPunct="1"/>
            <a:r>
              <a:rPr lang="sl-SI" altLang="sl-SI">
                <a:solidFill>
                  <a:schemeClr val="tx1"/>
                </a:solidFill>
              </a:rPr>
              <a:t>Vse razen področja zunanje politike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>
            <a:extLst>
              <a:ext uri="{FF2B5EF4-FFF2-40B4-BE49-F238E27FC236}">
                <a16:creationId xmlns:a16="http://schemas.microsoft.com/office/drawing/2014/main" id="{EEF43A8B-E671-4FB3-B603-3A45A654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cap="none" spc="0">
                <a:solidFill>
                  <a:srgbClr val="000000"/>
                </a:solidFill>
              </a:defRPr>
            </a:pPr>
            <a:r>
              <a:rPr>
                <a:solidFill>
                  <a:schemeClr val="tx1"/>
                </a:solidFill>
              </a:rPr>
              <a:t>evropski parlament</a:t>
            </a:r>
          </a:p>
        </p:txBody>
      </p:sp>
      <p:sp>
        <p:nvSpPr>
          <p:cNvPr id="69" name="Shape 69">
            <a:extLst>
              <a:ext uri="{FF2B5EF4-FFF2-40B4-BE49-F238E27FC236}">
                <a16:creationId xmlns:a16="http://schemas.microsoft.com/office/drawing/2014/main" id="{31AAD29B-405B-4464-B623-3B2DEDB35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41705" indent="-441705" defTabSz="549148" eaLnBrk="1" fontAlgn="auto" hangingPunct="1">
              <a:spcBef>
                <a:spcPts val="3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chemeClr val="tx1"/>
                </a:solidFill>
              </a:rPr>
              <a:t>Sestavljajo ga neposredno izvoljeni poslanci držav članic</a:t>
            </a:r>
          </a:p>
          <a:p>
            <a:pPr marL="441705" indent="-441705" defTabSz="549148" eaLnBrk="1" fontAlgn="auto" hangingPunct="1">
              <a:spcBef>
                <a:spcPts val="3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chemeClr val="tx1"/>
                </a:solidFill>
              </a:rPr>
              <a:t>Skupaj s Svetom EU  odločajo o novih zakonodajah</a:t>
            </a:r>
          </a:p>
          <a:p>
            <a:pPr marL="441705" indent="-441705" defTabSz="549148" eaLnBrk="1" fontAlgn="auto" hangingPunct="1">
              <a:spcBef>
                <a:spcPts val="3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chemeClr val="tx1"/>
                </a:solidFill>
              </a:rPr>
              <a:t>Poslanci se združujejo glede na strankarsko pripadnost</a:t>
            </a:r>
          </a:p>
          <a:p>
            <a:pPr marL="441705" indent="-441705" defTabSz="549148" eaLnBrk="1" fontAlgn="auto" hangingPunct="1">
              <a:spcBef>
                <a:spcPts val="3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chemeClr val="tx1"/>
                </a:solidFill>
              </a:rPr>
              <a:t>Parlament EU potrdi predsednika evropske komisije, nato celotno komisijo</a:t>
            </a:r>
          </a:p>
          <a:p>
            <a:pPr marL="441705" indent="-441705" defTabSz="549148" eaLnBrk="1" fontAlgn="auto" hangingPunct="1">
              <a:spcBef>
                <a:spcPts val="3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chemeClr val="tx1"/>
                </a:solidFill>
              </a:rPr>
              <a:t>Sedež v Strasburgu</a:t>
            </a:r>
          </a:p>
          <a:p>
            <a:pPr marL="441705" indent="-441705" defTabSz="549148" eaLnBrk="1" fontAlgn="auto" hangingPunct="1">
              <a:spcBef>
                <a:spcPts val="390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chemeClr val="tx1"/>
                </a:solidFill>
              </a:rPr>
              <a:t>754 poslancev (7 slovencev)</a:t>
            </a:r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Custom</PresentationFormat>
  <Paragraphs>104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Avenir Book</vt:lpstr>
      <vt:lpstr>Avenir Light</vt:lpstr>
      <vt:lpstr>Avenir Medium</vt:lpstr>
      <vt:lpstr>Papyrus</vt:lpstr>
      <vt:lpstr>New_Template1</vt:lpstr>
      <vt:lpstr>  eVROPSKA UNIJA</vt:lpstr>
      <vt:lpstr>PowerPoint Presentation</vt:lpstr>
      <vt:lpstr>PowerPoint Presentation</vt:lpstr>
      <vt:lpstr>Simboli</vt:lpstr>
      <vt:lpstr>države članice</vt:lpstr>
      <vt:lpstr>evropska komisija</vt:lpstr>
      <vt:lpstr>evropski svet</vt:lpstr>
      <vt:lpstr>svet evropske unije</vt:lpstr>
      <vt:lpstr>evropski parlament</vt:lpstr>
      <vt:lpstr>Sodišče evropskih skupnosti</vt:lpstr>
      <vt:lpstr>Računsko sodišče</vt:lpstr>
      <vt:lpstr>Evropska centralna banka</vt:lpstr>
      <vt:lpstr>Odbor regij</vt:lpstr>
      <vt:lpstr>varuh človekovih pravic</vt:lpstr>
      <vt:lpstr>eKONOMSKO SOCIALNI ODBOR</vt:lpstr>
      <vt:lpstr>Evropska investicijska banka</vt:lpstr>
      <vt:lpstr>evropska služba za zunanje zadeve</vt:lpstr>
      <vt:lpstr>evropski ekonomsko-socialni odbor</vt:lpstr>
      <vt:lpstr>evropski nadzornik za varstvo podatkov</vt:lpstr>
      <vt:lpstr>urad za publikacije</vt:lpstr>
      <vt:lpstr>evropski urad za izbor osebja</vt:lpstr>
      <vt:lpstr>EVROPSKA ŠOLA ZA UPRAVO</vt:lpstr>
      <vt:lpstr>viri</vt:lpstr>
      <vt:lpstr>viri slik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2019-05-31T08:39:37Z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