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87" r:id="rId26"/>
    <p:sldId id="28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6E8F-0859-4C6E-BFF7-58A0BAC52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6F4F5-8CB1-4219-9E21-0C32E1BFA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6C9F7-DD25-41F1-839C-9CD96425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64517-14C2-451F-AE27-21E86B86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C4A9-0596-4BAA-AA64-F7442F89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9FAC-87F3-4910-A18F-AB6B323E5E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23832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6DFD6-56E1-428C-AD08-170399EC3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D414C-BAD2-4CC0-8FB0-6D2A4230C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67C7B-ADDE-4268-9543-C0782445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F1BF6-A0B8-4278-A28B-A13D9E45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3075-CE57-488D-892F-873B8E765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6C148-C0AD-4934-A36E-8D8F0BBED6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3358945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44EF0-015F-4EFF-8F4A-F8B8C4491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5B24-6D80-4A9C-BCAF-FCA69CA91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842CB-3AAF-4E05-93D2-EF0B19D2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D2376-79C5-494C-A86E-A427B7F5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A582-CD83-423D-87C0-BDA49D73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3FC08-6716-4F31-A64F-D119AA1DD0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614601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5BC5-20CD-4A34-9671-3E80E003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43386-9F71-410B-A131-BAAB15AA6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34B32-8CDC-466E-AC48-D60448D57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80C5-1CC6-422A-8396-0DB870DF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C7D2F-D642-447E-9B12-821372FB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BA5B3-59B2-455D-B761-313B6E83B8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2670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7BC4-0C3A-478C-A49D-880D9B6C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6EA21-BB90-4B26-B1AA-04F0EB23D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E960-B716-4C9A-A1B6-71052E69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777FF-F2BA-4742-900D-1D3A7096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F36A-85F3-4E44-8448-08336E84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D79C2-BD49-43F4-B321-5BF40538FF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534000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392F-FEF1-494A-B84D-55C2334B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A8C6-FCE5-4D91-86DB-CB8E65B9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7D313-BD8B-4BAD-8FAF-A9C2EC857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BF01-C173-4154-8646-70570DF6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A3320-2D18-4978-BCA2-6CAC5026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DF94B-C3EA-41E6-A8A4-9E79B352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33AAD-FA33-45EE-A5D4-FEDB23999B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5300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F02E-4E40-44FF-8274-99A5B493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4B753-7C78-43BF-B3DC-6CB546A9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A33C-9BE4-41A1-9405-4B55DE94C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928DF-0A2D-405A-9AC8-514339DE9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28551-59A4-4BDA-B04F-C8CDB866E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B0FE2-337A-48F5-B5BE-49A7A3D93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5236-E141-49D0-99A3-89FB542F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24B96-BCA4-4AFF-88E3-1BDB26E6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1309-7636-446F-82AC-EA45486F06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53773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77704-C4B8-4389-9D7B-30FF56FEE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4EF88-2A0D-497B-9D8E-26167774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1B74D-8A41-4313-9CA1-F40784FD0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9BAF7-A9F1-41E1-959B-E860E175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C708-6DA8-4C4D-B456-6132B3544F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86557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E2ECF-D36B-45C9-9B3B-3C323451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6FEF8-FC51-4885-87E8-CDE4B883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29930-2FD4-473B-90BB-84DDBC1E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B70EC-B2E5-40E5-92E1-103C763F58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58394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8D0D-AE2D-4425-A5A9-DD4593BC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C05D-CDDC-4985-9493-AD31B13E2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C3261-3D55-47AE-AA6E-3AA80C3B8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3FBEE-5218-486A-8E68-29102DA6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A5123-F748-4C60-AC38-F90AB177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7AE4F-0E1A-4CA1-A323-19D045DD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EAA0C-F1A3-42A6-87C6-829FA0B492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435216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AA97-28D7-4C4B-BE8D-2B7B9A3F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1B1334-1EFD-4C26-AF4E-C99B4B500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1A842-2C41-47F7-9207-CB214A46A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5F450-2494-4160-A832-AB3F144E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065E6-072F-4505-9239-9CA1039A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513A-C993-41BF-AB31-8DBD6F13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1B80-E3AC-407E-A9C5-87585F8FBC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9134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01BCC4-A977-402A-9BE5-B0CB8EFC9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4663C-6EDB-4FA5-8176-C24716BCC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94BBC89-198E-46A1-9DCE-8D1B2CFD43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497698A-22B9-45F6-B650-53652C2D2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700E2A9-78AF-497C-A3C1-9743EB87E3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057DEC-A6EC-4CAE-8306-B1001E622E9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E27B269-ECA1-4911-92C3-7A4B1D36E6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02550" cy="3816350"/>
          </a:xfrm>
        </p:spPr>
        <p:txBody>
          <a:bodyPr anchor="ctr"/>
          <a:lstStyle/>
          <a:p>
            <a:r>
              <a:rPr lang="sl-SI" altLang="sl-SI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AKTUALNI GEOGRAFSKI PROCESI IN PROBLEMI PO DRŽAVAH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F1498A-263F-4DA9-BF10-A109C13355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4438" y="5568950"/>
            <a:ext cx="5287962" cy="698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80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Helsinki1%20001">
            <a:extLst>
              <a:ext uri="{FF2B5EF4-FFF2-40B4-BE49-F238E27FC236}">
                <a16:creationId xmlns:a16="http://schemas.microsoft.com/office/drawing/2014/main" id="{D06085FF-7383-4AC5-8488-47C5F9EB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elsinki%20001">
            <a:extLst>
              <a:ext uri="{FF2B5EF4-FFF2-40B4-BE49-F238E27FC236}">
                <a16:creationId xmlns:a16="http://schemas.microsoft.com/office/drawing/2014/main" id="{3543C861-F0A9-4437-B702-024CF9D8F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elsinki%20002">
            <a:extLst>
              <a:ext uri="{FF2B5EF4-FFF2-40B4-BE49-F238E27FC236}">
                <a16:creationId xmlns:a16="http://schemas.microsoft.com/office/drawing/2014/main" id="{3236C1A1-B7C9-402F-A460-601341A2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elsinki%20003">
            <a:extLst>
              <a:ext uri="{FF2B5EF4-FFF2-40B4-BE49-F238E27FC236}">
                <a16:creationId xmlns:a16="http://schemas.microsoft.com/office/drawing/2014/main" id="{3CA54C58-1592-4638-AF13-A3822C0B6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elsinki%20004">
            <a:extLst>
              <a:ext uri="{FF2B5EF4-FFF2-40B4-BE49-F238E27FC236}">
                <a16:creationId xmlns:a16="http://schemas.microsoft.com/office/drawing/2014/main" id="{BF0ADEBA-54F8-4A9F-9812-7D07D5C5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elsinki%20005">
            <a:extLst>
              <a:ext uri="{FF2B5EF4-FFF2-40B4-BE49-F238E27FC236}">
                <a16:creationId xmlns:a16="http://schemas.microsoft.com/office/drawing/2014/main" id="{FC15B630-228C-4499-85E0-F417CB01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elsinki%20006">
            <a:extLst>
              <a:ext uri="{FF2B5EF4-FFF2-40B4-BE49-F238E27FC236}">
                <a16:creationId xmlns:a16="http://schemas.microsoft.com/office/drawing/2014/main" id="{AFB1D324-9F3A-4235-A9B4-0C6B1E12E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elsinki%20007">
            <a:extLst>
              <a:ext uri="{FF2B5EF4-FFF2-40B4-BE49-F238E27FC236}">
                <a16:creationId xmlns:a16="http://schemas.microsoft.com/office/drawing/2014/main" id="{C95F05BA-FD2F-475E-BA02-4FF30DD21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lsinki%20009">
            <a:extLst>
              <a:ext uri="{FF2B5EF4-FFF2-40B4-BE49-F238E27FC236}">
                <a16:creationId xmlns:a16="http://schemas.microsoft.com/office/drawing/2014/main" id="{CFD45808-D771-49A5-90CA-946AC3D3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elsinki%20011">
            <a:extLst>
              <a:ext uri="{FF2B5EF4-FFF2-40B4-BE49-F238E27FC236}">
                <a16:creationId xmlns:a16="http://schemas.microsoft.com/office/drawing/2014/main" id="{B6329E6E-9C49-4768-9EB1-492A4D127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81A8382-9EA8-43F9-9E18-9BB75F9C0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341438"/>
            <a:ext cx="8229600" cy="2808287"/>
          </a:xfrm>
        </p:spPr>
        <p:txBody>
          <a:bodyPr/>
          <a:lstStyle/>
          <a:p>
            <a:r>
              <a:rPr lang="sl-SI" altLang="sl-SI" sz="8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FINSKA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F1A025-C575-4A50-B10C-71416DA0F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8175" y="5157788"/>
            <a:ext cx="6778625" cy="968375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elsinki%20020">
            <a:extLst>
              <a:ext uri="{FF2B5EF4-FFF2-40B4-BE49-F238E27FC236}">
                <a16:creationId xmlns:a16="http://schemas.microsoft.com/office/drawing/2014/main" id="{E6E5E0DE-066C-45B9-954C-D4FD211D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elsinki%20035">
            <a:extLst>
              <a:ext uri="{FF2B5EF4-FFF2-40B4-BE49-F238E27FC236}">
                <a16:creationId xmlns:a16="http://schemas.microsoft.com/office/drawing/2014/main" id="{D2EA2AE3-6E6A-4451-90B6-CAD4FB999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elsinki%20036">
            <a:extLst>
              <a:ext uri="{FF2B5EF4-FFF2-40B4-BE49-F238E27FC236}">
                <a16:creationId xmlns:a16="http://schemas.microsoft.com/office/drawing/2014/main" id="{EEE727CE-EDE7-4290-9AB0-4B29D1C8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elsinki%20038">
            <a:extLst>
              <a:ext uri="{FF2B5EF4-FFF2-40B4-BE49-F238E27FC236}">
                <a16:creationId xmlns:a16="http://schemas.microsoft.com/office/drawing/2014/main" id="{B5B3930C-C5AC-4A3D-AD8F-8424F3707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F3E34A-8A0E-45C2-B4F2-9F56FD69D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2159000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GOZDOVI SO ŠE VEDNO POMEMBNA OSNOVA FINSKEGA GOSPODARSTVA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9DAF946-1263-46E5-BE59-27AA18BF3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3284538"/>
            <a:ext cx="7272337" cy="2841625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Gozdovi prekrivajo ¾ ozemlja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Gozd raste počasi, zato je les boljše kakovosti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Načrtno gospodarjenje – omejen posek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D0D9812-C5DF-44EB-BB0F-1001CB104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A43743A-9851-4C87-A200-EF93F3453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Nekoč splavarstvo – tradicionalna oblika transporta lesa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Danes je gozdarstvo močno mehanizirano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Lesna industrija – zahtevnejši izdelki namenjeni izvozu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Papir, karton, kemična industrija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Izvoz tehnologije v druge države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B487C2-9105-4D99-B2AA-A388E7B95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08050"/>
            <a:ext cx="8229600" cy="2016125"/>
          </a:xfrm>
        </p:spPr>
        <p:txBody>
          <a:bodyPr/>
          <a:lstStyle/>
          <a:p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FINSKO GOSPODARSTVO ODLIKUJE INDUSTRIJA VISOKE TEHNOLOGIJE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62AE3E5-030E-474D-839F-0305DDB13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141663"/>
            <a:ext cx="8002587" cy="2984500"/>
          </a:xfrm>
        </p:spPr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Tehnološki parki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Zelo uspešni modeli izobraževanja prebivalcev ( najkvalitetnejše šolanje na svetu )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Nokia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Turku1%20(3)">
            <a:extLst>
              <a:ext uri="{FF2B5EF4-FFF2-40B4-BE49-F238E27FC236}">
                <a16:creationId xmlns:a16="http://schemas.microsoft.com/office/drawing/2014/main" id="{1173C204-FCBC-44BC-9897-7BE1533C1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28EF4F0A-D2C8-494A-8487-7D136439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6287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TURKU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Turku1%20(5)">
            <a:extLst>
              <a:ext uri="{FF2B5EF4-FFF2-40B4-BE49-F238E27FC236}">
                <a16:creationId xmlns:a16="http://schemas.microsoft.com/office/drawing/2014/main" id="{AC2A6831-1640-445F-9919-10026C9F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urku1%20(8)">
            <a:extLst>
              <a:ext uri="{FF2B5EF4-FFF2-40B4-BE49-F238E27FC236}">
                <a16:creationId xmlns:a16="http://schemas.microsoft.com/office/drawing/2014/main" id="{7C1FD6A6-2BA6-4C76-BC07-B7CFBF4EF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15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74F9139-7E31-4EB1-8A8F-BAC14737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SPLOŠNE ZNAČILNOSTI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19B2E2-3A8A-4EEC-A89A-720ADE9D2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Republika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Obala ob Baltskem morju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 površini na 63. mestu, po številu prebivalcev na 110. mestu med 194 državami sveta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Članica OZN, EU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Turku%20001">
            <a:extLst>
              <a:ext uri="{FF2B5EF4-FFF2-40B4-BE49-F238E27FC236}">
                <a16:creationId xmlns:a16="http://schemas.microsoft.com/office/drawing/2014/main" id="{D96C9B6B-0F00-4930-B0D5-AF4EBE5D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Turku%20006">
            <a:extLst>
              <a:ext uri="{FF2B5EF4-FFF2-40B4-BE49-F238E27FC236}">
                <a16:creationId xmlns:a16="http://schemas.microsoft.com/office/drawing/2014/main" id="{B7D3911C-817B-4FDC-8E90-DFDB980BB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Turku%20008">
            <a:extLst>
              <a:ext uri="{FF2B5EF4-FFF2-40B4-BE49-F238E27FC236}">
                <a16:creationId xmlns:a16="http://schemas.microsoft.com/office/drawing/2014/main" id="{872F5CF5-9956-4D80-8022-D69DE4B8C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Turku%20009">
            <a:extLst>
              <a:ext uri="{FF2B5EF4-FFF2-40B4-BE49-F238E27FC236}">
                <a16:creationId xmlns:a16="http://schemas.microsoft.com/office/drawing/2014/main" id="{8CF582F0-6ED6-43D4-ACB7-75F0E27DC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6C3F57B-A1E5-4766-8918-82C64C069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GEOGRAFSKE ZNAČILNOSTI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CEFCB69-29EA-4DD1-AB9E-F530D51B3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Star Baltski ščit in Finska ( Ruska plošča )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4/5 površja prekrivajo morene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Hribovje le na S ( 1324 m )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Razčlenjena obala z zalivi in otočki</a:t>
            </a:r>
          </a:p>
        </p:txBody>
      </p:sp>
      <p:pic>
        <p:nvPicPr>
          <p:cNvPr id="5124" name="Picture 4" descr="Helsinki1%20001%20(11)">
            <a:extLst>
              <a:ext uri="{FF2B5EF4-FFF2-40B4-BE49-F238E27FC236}">
                <a16:creationId xmlns:a16="http://schemas.microsoft.com/office/drawing/2014/main" id="{140BC055-BF01-42E0-8E54-3AFC9501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94005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3D1E42-05D5-43F6-A255-87B7D4E37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PODNEBJE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EFE598A-0188-415B-BC02-3E61B6290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Celinsko podnebje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 J se čuti vpliv JZ oceanskih vetrov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 S subpolarno podnebje – sneg 4 – 6 mesecev</a:t>
            </a:r>
          </a:p>
        </p:txBody>
      </p:sp>
      <p:pic>
        <p:nvPicPr>
          <p:cNvPr id="6148" name="Picture 4" descr="Turku%20001">
            <a:extLst>
              <a:ext uri="{FF2B5EF4-FFF2-40B4-BE49-F238E27FC236}">
                <a16:creationId xmlns:a16="http://schemas.microsoft.com/office/drawing/2014/main" id="{816F6D97-E006-4E36-9C68-4D234293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89DD54A0-C467-4144-8DC9-B8EE49B7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5895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TURKU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0674A33-1E5F-4F87-BD44-81E71CEE0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VODE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4F19E2A-0743-48C0-9A93-896FD8365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Dežela tisočerih jezer ( 60 000 , 185 000)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Jezerske kotanje so ledeniškega nastankareke so prometna pot, za splavljanje lesa, tudi nekaj HE izrabe</a:t>
            </a:r>
          </a:p>
        </p:txBody>
      </p:sp>
      <p:pic>
        <p:nvPicPr>
          <p:cNvPr id="7173" name="Picture 5" descr="Helsinki%20015">
            <a:extLst>
              <a:ext uri="{FF2B5EF4-FFF2-40B4-BE49-F238E27FC236}">
                <a16:creationId xmlns:a16="http://schemas.microsoft.com/office/drawing/2014/main" id="{FE7B07A4-7CA6-4920-9DDC-B044C3EF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52266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nari">
            <a:extLst>
              <a:ext uri="{FF2B5EF4-FFF2-40B4-BE49-F238E27FC236}">
                <a16:creationId xmlns:a16="http://schemas.microsoft.com/office/drawing/2014/main" id="{546F7187-ACD5-4982-9A37-60AE574B9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434022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C69F1C61-41CE-49CB-9070-5EA92329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33825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INARI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1F1FFE11-02BB-4C3F-BBC1-545038DFD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005263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HELSINKI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6AB5B60-8F34-4A21-A038-18A0429D6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RASTJE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578CB42-F8B9-4FC5-85D3-AED862424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Iglasti gozd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 S tundra</a:t>
            </a:r>
          </a:p>
        </p:txBody>
      </p:sp>
      <p:pic>
        <p:nvPicPr>
          <p:cNvPr id="8196" name="Picture 4" descr="Helsinki%20017">
            <a:extLst>
              <a:ext uri="{FF2B5EF4-FFF2-40B4-BE49-F238E27FC236}">
                <a16:creationId xmlns:a16="http://schemas.microsoft.com/office/drawing/2014/main" id="{FC9CEE91-BE0D-41B1-ACA8-B2DE00D2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5472112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inari">
            <a:extLst>
              <a:ext uri="{FF2B5EF4-FFF2-40B4-BE49-F238E27FC236}">
                <a16:creationId xmlns:a16="http://schemas.microsoft.com/office/drawing/2014/main" id="{E3DC567E-9AF9-4CA4-B6E4-C160FA08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781300" cy="182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342255-59E2-4F91-8738-38BD733A4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PREBIVALSTVO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1204234-812B-4682-8665-9631C3B99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92 % Fincev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Ugrofinska jezikovna skupina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Protestanti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2/3 prebivalstva živi na J države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Mestno prebivalstvo 61 %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Število prebivalcev: 5 220 000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Gostota prebivalcev: 15 preb / km2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Glavno mesto: Helsinki – 559 000 preb.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EE1EBB1-E659-4B68-A982-5E1FA3AFC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ZGODOVINA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0EDC035-D8A7-4FA8-BC3A-F43E44D60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Od 12. stl. močno odvisna od Švedske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1809 personalna unija z Rusijo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1917 neodvisna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1940 pokrajina Karelija pripade SZ</a:t>
            </a:r>
          </a:p>
        </p:txBody>
      </p:sp>
      <p:pic>
        <p:nvPicPr>
          <p:cNvPr id="10244" name="Picture 4" descr="Helsinki%20022">
            <a:extLst>
              <a:ext uri="{FF2B5EF4-FFF2-40B4-BE49-F238E27FC236}">
                <a16:creationId xmlns:a16="http://schemas.microsoft.com/office/drawing/2014/main" id="{5A9C5893-7AC2-4977-A1D8-715A3BB09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05263"/>
            <a:ext cx="3449637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elsinki%20040">
            <a:extLst>
              <a:ext uri="{FF2B5EF4-FFF2-40B4-BE49-F238E27FC236}">
                <a16:creationId xmlns:a16="http://schemas.microsoft.com/office/drawing/2014/main" id="{A906BECC-A166-4902-AEEA-2AA1044D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667125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C6995D77-1A9C-491D-8377-9E851FF7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21163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HELSINKI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C7B67906-2065-4436-9B7D-7B3668448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149725"/>
            <a:ext cx="1512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HELSINKI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On-screen Show (4:3)</PresentationFormat>
  <Paragraphs>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Privzeti načrt</vt:lpstr>
      <vt:lpstr>AKTUALNI GEOGRAFSKI PROCESI IN PROBLEMI PO DRŽAVAH</vt:lpstr>
      <vt:lpstr>FINSKA</vt:lpstr>
      <vt:lpstr>SPLOŠNE ZNAČILNOSTI</vt:lpstr>
      <vt:lpstr>GEOGRAFSKE ZNAČILNOSTI</vt:lpstr>
      <vt:lpstr>PODNEBJE</vt:lpstr>
      <vt:lpstr>VODE</vt:lpstr>
      <vt:lpstr>RASTJE</vt:lpstr>
      <vt:lpstr>PREBIVALSTVO</vt:lpstr>
      <vt:lpstr>ZGODOVINA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GOZDOVI SO ŠE VEDNO POMEMBNA OSNOVA FINSKEGA GOSPODARSTVA</vt:lpstr>
      <vt:lpstr>PowerPoint Presentation</vt:lpstr>
      <vt:lpstr>FINSKO GOSPODARSTVO ODLIKUJE INDUSTRIJA VISOKE TEHNOLOGIJE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2019-05-31T08:39:37Z</dcterms:created>
  <dcterms:modified xsi:type="dcterms:W3CDTF">2019-05-31T08:39:37Z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