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3265-1CB1-40DD-8659-1066B1E79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F3303-9137-44E5-A696-890A2D75D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D41D-1A8A-4B7E-933A-F035427D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1F7C-F0B0-4637-96EA-9E1BF9D2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CB59-97A1-49EE-BFDC-EB320C26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C1B09-2C12-4B4C-A991-3984457922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954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44A-FF5B-4705-99AA-7E5E1A93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DE446-B7D8-44B5-902C-531A88B56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E4D5-C8FB-4F26-8273-4B0C464E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9CED-A45E-4F2F-B07D-374278D9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6AC27-5BA9-4174-8DC7-C8AE959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06EC-8A0C-4CFF-98F5-33B8974B54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E4091-6EBD-4136-8350-D76F45567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D02E2-D787-4C50-AD0F-890C029A5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7DC4-6C9A-41FC-89D9-B84B4BDA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8F89C-E221-4C36-9818-9C0842D1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28E1-C36A-44C7-BB62-71D2A3A6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205B2-1EE6-440B-A550-273D93E5CA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95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E773-A67B-45D2-A829-6A42F4751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BDD7-579B-4680-9BC7-EDCD4E63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E1F0F-3AB8-4233-9016-FCE440D2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ED803-6AC7-4163-B7F9-2C36F049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C5FBA-FDC1-42AD-9FD0-D315416C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273AB-760B-4E9A-A326-D0D9A8B1D2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585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B437-CB21-4296-949B-223E69E2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CC457-8E60-44A7-8C69-1B280069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13FC3-0806-4A51-BFDA-88C6A1F4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20C0C-FABC-4179-94B6-E0F9F57B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EAA1-DE1D-4935-826F-D9F433E0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54CF-E595-4D10-886D-507D68AFDC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891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5037-CDD9-4A70-B13A-0C13302B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36947-2BCB-4D31-A41B-0D0C3A910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10AD3-C8BA-4C14-96B2-1C99FB039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C3F8F-28C6-4FBB-A8C3-18E64F25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57B47-AB75-4F9B-BFAE-E0C2E897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3FFE-80FB-4282-8A36-EAEFBDA9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5D088-91A7-4ACE-AD86-C37670F2337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223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F3F4-C379-4219-98F7-23320AD3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EAED9-BF7E-4196-A8DD-482F37AD0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BEB71-F784-42B7-A4EC-F07B38ADF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DF90A-407B-46D5-B9DA-9E3D347D5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340CF-DDC4-49A9-9A4E-7879FCBD9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783A8-A9FA-491D-8456-301A7E0D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C03FD-FBE6-4AC6-BF8D-D1C5CAEA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9A8DE-5A3C-4722-BFF4-0E62D4D8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B7F85-0325-4FAC-8BAA-DCC024213F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382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4004-8477-41F5-AE67-DFB88BFA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F67DE-B2BA-4A47-B397-CE04762D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829C1-3018-44DE-A2F6-B8456C3C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D9901-1AC0-40D5-BC69-2BBC3DAD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DE24-3902-40AD-AC0D-4321D125FF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348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C1D35-7242-4E00-BB57-5779D08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409C9-70EA-4591-8F3D-8F248788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5E0C7-D04B-4C7F-A136-D443AB6A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56934-92E1-4B49-88FF-2976A461E1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03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D17F-FEC8-48DB-BACF-DCA89E1A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3CFD-01E9-4573-8837-ED410FDD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94FF7-79BE-4CFC-A8B4-278B44AFA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849C4-24E0-4C05-B9F7-2E5547D5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A7044-3617-4F55-8C5D-3F086B9C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4C248-2B96-431D-B457-A60DF186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629B6-BA4D-4DCD-B3C2-48D71C993D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15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B0FC-4EF5-4D75-9E39-F6382C58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F3ED3-DD4C-47E7-ABD9-C9B5E8485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B51D-1726-4B9A-9618-CC19CFCC1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C071C-E5CB-41E1-9429-C72800A2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91712-96EA-43FD-8044-D48FE34F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1BFD6-89A7-4728-848F-2D9A67B7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DA043-438D-40A1-A798-E978AA421F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99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5A6FCD-CD82-434D-BE7D-C17B1A2E8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40EF43-0A8B-4B13-B014-BB2530D07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F2DBA3-7ABF-4AA1-A797-BC19B0B481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FED881-7B43-450E-8C04-92C2FB493C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11D36C-0CD5-491F-9FB1-69BC2C6F5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2D66A-2029-4863-A797-14B9A47F6FF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abc/european_countries/eu_members/finland/index_sl.htm" TargetMode="External"/><Relationship Id="rId2" Type="http://schemas.openxmlformats.org/officeDocument/2006/relationships/hyperlink" Target="http://www.nokia.si/www.nokia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4DC673-9082-404C-A626-0626F33824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453188"/>
            <a:ext cx="7772400" cy="1470025"/>
          </a:xfrm>
        </p:spPr>
        <p:txBody>
          <a:bodyPr anchor="ctr"/>
          <a:lstStyle/>
          <a:p>
            <a:endParaRPr lang="sl-SI" altLang="sl-SI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9DAF9F-7330-438A-9915-99528E778D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89363"/>
            <a:ext cx="4105275" cy="1943100"/>
          </a:xfrm>
        </p:spPr>
        <p:txBody>
          <a:bodyPr/>
          <a:lstStyle/>
          <a:p>
            <a:r>
              <a:rPr lang="sl-SI" altLang="sl-SI" sz="44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Dežela tisočerih jezer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DCDCED2B-8063-466E-9E19-ADA8204C2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6265863" cy="2303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99"/>
              </a:contourClr>
            </a:sp3d>
          </a:bodyPr>
          <a:lstStyle/>
          <a:p>
            <a:pPr algn="ctr"/>
            <a:r>
              <a:rPr lang="sl-SI" sz="4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chemeClr val="bg1">
                        <a:alpha val="67000"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atin typeface="Georgia" panose="02040502050405020303" pitchFamily="18" charset="0"/>
              </a:rPr>
              <a:t>FINSKA </a:t>
            </a:r>
          </a:p>
        </p:txBody>
      </p:sp>
      <p:pic>
        <p:nvPicPr>
          <p:cNvPr id="2053" name="Picture 5" descr="800px-Flag_of_Finland_svg">
            <a:extLst>
              <a:ext uri="{FF2B5EF4-FFF2-40B4-BE49-F238E27FC236}">
                <a16:creationId xmlns:a16="http://schemas.microsoft.com/office/drawing/2014/main" id="{767D8159-27B0-4029-BB4A-12F6559D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1438"/>
            <a:ext cx="2154237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skajezeraoc1">
            <a:extLst>
              <a:ext uri="{FF2B5EF4-FFF2-40B4-BE49-F238E27FC236}">
                <a16:creationId xmlns:a16="http://schemas.microsoft.com/office/drawing/2014/main" id="{72088B74-A1E1-4915-8A5F-9991AEF2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68638"/>
            <a:ext cx="4103688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178C6C0-5552-4ABD-9E54-FDDCA9E86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GLASBA IN PREHRANA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B99B28-8452-438B-BD65-94E2AC275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GLASBA: Jean Sibelius – Finlandia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DANES: finska rock in metal glasba: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 HIM, Lordi, Nigtwish, Apocalyptica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PREHRANA: tradicionalna – ribe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in jelenje meso.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Pita z ribjim ali svinjskim mesom.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Mämmi – tradicionalna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velikonočna jed</a:t>
            </a:r>
          </a:p>
        </p:txBody>
      </p:sp>
      <p:pic>
        <p:nvPicPr>
          <p:cNvPr id="10244" name="Picture 4" descr="Lordi">
            <a:extLst>
              <a:ext uri="{FF2B5EF4-FFF2-40B4-BE49-F238E27FC236}">
                <a16:creationId xmlns:a16="http://schemas.microsoft.com/office/drawing/2014/main" id="{5CE65B6A-F6E9-42E0-B814-7DECC03D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7305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untitled1">
            <a:extLst>
              <a:ext uri="{FF2B5EF4-FFF2-40B4-BE49-F238E27FC236}">
                <a16:creationId xmlns:a16="http://schemas.microsoft.com/office/drawing/2014/main" id="{A9644430-EFB6-48ED-BDF9-D516CC4A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B095D2D-5836-44A0-8186-DF9D5ACA8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EFF1CDE-1D23-4A05-A976-F0FD76499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/>
              <a:t>EVROPA, geografija za 3. in 3. letnik gimnazij. Jurij Senegačnik, Igor Lipovšek, Mirko Pak. Ljubljana 2006</a:t>
            </a:r>
          </a:p>
          <a:p>
            <a:pPr>
              <a:lnSpc>
                <a:spcPct val="90000"/>
              </a:lnSpc>
            </a:pPr>
            <a:r>
              <a:rPr lang="sl-SI" altLang="sl-SI"/>
              <a:t>Nokia – Dobrodošli na spletni strani Nokia (2007). Url naslov: </a:t>
            </a:r>
            <a:r>
              <a:rPr lang="sl-SI" altLang="sl-SI">
                <a:hlinkClick r:id="rId2"/>
              </a:rPr>
              <a:t>http://www.nokia.si/www.nokia.si</a:t>
            </a: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/>
              <a:t>Evropske države – finska. Url naslov: </a:t>
            </a:r>
            <a:r>
              <a:rPr lang="sl-SI" altLang="sl-SI">
                <a:hlinkClick r:id="rId3"/>
              </a:rPr>
              <a:t>http://europa.eu/abc/european_countries/eu_members/finland/index_sl.htm</a:t>
            </a:r>
            <a:endParaRPr lang="sl-SI" altLang="sl-SI"/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971264-ED12-4BF6-8BAF-80939D1CB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OSNOVNI PODATKI O FINSKI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37BC712-E564-41F6-9834-06FE256EC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URADNA JEZIKA: finščina in švedščina</a:t>
            </a:r>
          </a:p>
          <a:p>
            <a:r>
              <a:rPr lang="sl-SI" altLang="sl-SI"/>
              <a:t>GLAVNO MESTO: Helsinki</a:t>
            </a:r>
          </a:p>
          <a:p>
            <a:r>
              <a:rPr lang="sl-SI" altLang="sl-SI"/>
              <a:t>PREDSEDNICA: Tarja Halonen</a:t>
            </a:r>
          </a:p>
          <a:p>
            <a:r>
              <a:rPr lang="sl-SI" altLang="sl-SI"/>
              <a:t>POVRŠINA: 63. na svetu</a:t>
            </a:r>
          </a:p>
          <a:p>
            <a:pPr>
              <a:buFontTx/>
              <a:buNone/>
            </a:pPr>
            <a:r>
              <a:rPr lang="sl-SI" altLang="sl-SI"/>
              <a:t>                        337.030 km na kvadrat</a:t>
            </a:r>
          </a:p>
          <a:p>
            <a:pPr>
              <a:buFontTx/>
              <a:buNone/>
            </a:pPr>
            <a:r>
              <a:rPr lang="sl-SI" altLang="sl-SI"/>
              <a:t>                        % voda </a:t>
            </a:r>
            <a:r>
              <a:rPr lang="sl-SI" altLang="sl-SI">
                <a:sym typeface="Wingdings" panose="05000000000000000000" pitchFamily="2" charset="2"/>
              </a:rPr>
              <a:t> 9,4%</a:t>
            </a:r>
          </a:p>
          <a:p>
            <a:r>
              <a:rPr lang="sl-SI" altLang="sl-SI"/>
              <a:t>PREBIVALSTVO: 5.238.460  (leta 2007)</a:t>
            </a:r>
          </a:p>
          <a:p>
            <a:endParaRPr lang="sl-SI" altLang="sl-SI"/>
          </a:p>
        </p:txBody>
      </p:sp>
      <p:pic>
        <p:nvPicPr>
          <p:cNvPr id="3076" name="Picture 4" descr="fitarjahalonen">
            <a:extLst>
              <a:ext uri="{FF2B5EF4-FFF2-40B4-BE49-F238E27FC236}">
                <a16:creationId xmlns:a16="http://schemas.microsoft.com/office/drawing/2014/main" id="{7131B372-AD2C-4212-8741-40F91D4B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6449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DB9218-B39D-48C0-9876-DA921157D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674688"/>
            <a:ext cx="8229600" cy="1143001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117DAE-1877-44C7-BD64-C9775145F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4525962"/>
          </a:xfrm>
        </p:spPr>
        <p:txBody>
          <a:bodyPr/>
          <a:lstStyle/>
          <a:p>
            <a:r>
              <a:rPr lang="sl-SI" altLang="sl-SI"/>
              <a:t>DENARNA VALUTA: evro</a:t>
            </a:r>
          </a:p>
          <a:p>
            <a:r>
              <a:rPr lang="sl-SI" altLang="sl-SI"/>
              <a:t>DRŽAVNA HIMNA: Maamme</a:t>
            </a:r>
          </a:p>
          <a:p>
            <a:r>
              <a:rPr lang="sl-SI" altLang="sl-SI"/>
              <a:t>FINSKA ZASTAVA: </a:t>
            </a:r>
          </a:p>
          <a:p>
            <a:pPr>
              <a:buFontTx/>
              <a:buNone/>
            </a:pPr>
            <a:r>
              <a:rPr lang="fi-FI" altLang="sl-SI" b="1"/>
              <a:t>Finsko:</a:t>
            </a:r>
            <a:r>
              <a:rPr lang="fi-FI" altLang="sl-SI"/>
              <a:t> Suomen lippu</a:t>
            </a:r>
            <a:r>
              <a:rPr lang="sl-SI" altLang="sl-SI" b="1"/>
              <a:t> </a:t>
            </a:r>
          </a:p>
          <a:p>
            <a:pPr>
              <a:buFontTx/>
              <a:buNone/>
            </a:pPr>
            <a:r>
              <a:rPr lang="sv-SE" altLang="sl-SI" b="1"/>
              <a:t>Švedsk</a:t>
            </a:r>
            <a:r>
              <a:rPr lang="sl-SI" altLang="sl-SI" b="1"/>
              <a:t>o</a:t>
            </a:r>
            <a:r>
              <a:rPr lang="sv-SE" altLang="sl-SI" b="1"/>
              <a:t>:</a:t>
            </a:r>
            <a:r>
              <a:rPr lang="sv-SE" altLang="sl-SI"/>
              <a:t> Finlands flagga</a:t>
            </a:r>
            <a:endParaRPr lang="sl-SI" altLang="sl-SI"/>
          </a:p>
          <a:p>
            <a:r>
              <a:rPr lang="sl-SI" altLang="sl-SI"/>
              <a:t>FINSKI GRB</a:t>
            </a:r>
          </a:p>
        </p:txBody>
      </p:sp>
      <p:pic>
        <p:nvPicPr>
          <p:cNvPr id="4100" name="Picture 4" descr="800px-Flag_of_Finland_svg">
            <a:extLst>
              <a:ext uri="{FF2B5EF4-FFF2-40B4-BE49-F238E27FC236}">
                <a16:creationId xmlns:a16="http://schemas.microsoft.com/office/drawing/2014/main" id="{27871244-CC2D-4493-9FBE-FA1F8A6B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765175"/>
            <a:ext cx="25876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480px-Coat_of_arms_of_Finland_svg">
            <a:extLst>
              <a:ext uri="{FF2B5EF4-FFF2-40B4-BE49-F238E27FC236}">
                <a16:creationId xmlns:a16="http://schemas.microsoft.com/office/drawing/2014/main" id="{2CDC25FE-C30D-46B8-BDFB-8A197744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05263"/>
            <a:ext cx="2170113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nland">
            <a:extLst>
              <a:ext uri="{FF2B5EF4-FFF2-40B4-BE49-F238E27FC236}">
                <a16:creationId xmlns:a16="http://schemas.microsoft.com/office/drawing/2014/main" id="{B022DD3D-9984-4BB1-8854-E536E72E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792413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8E7DC9-A202-43D2-AAE3-5B9385134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97AC31-42A9-480F-9760-794F0011D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Osamosvojitev: 6. december 1917</a:t>
            </a:r>
          </a:p>
          <a:p>
            <a:r>
              <a:rPr lang="sl-SI" altLang="sl-SI"/>
              <a:t>Evropska unija: 1995</a:t>
            </a:r>
          </a:p>
          <a:p>
            <a:r>
              <a:rPr lang="sl-SI" altLang="sl-SI"/>
              <a:t>Pred tem finska marka, zdaj evro</a:t>
            </a:r>
          </a:p>
          <a:p>
            <a:r>
              <a:rPr lang="sl-SI" altLang="sl-SI"/>
              <a:t>Parlamentarna republika, 12 provinc </a:t>
            </a:r>
            <a:r>
              <a:rPr lang="sl-SI" altLang="sl-SI">
                <a:sym typeface="Wingdings" panose="05000000000000000000" pitchFamily="2" charset="2"/>
              </a:rPr>
              <a:t> upravna okrožja</a:t>
            </a:r>
          </a:p>
          <a:p>
            <a:r>
              <a:rPr lang="sl-SI" altLang="sl-SI">
                <a:sym typeface="Wingdings" panose="05000000000000000000" pitchFamily="2" charset="2"/>
              </a:rPr>
              <a:t>Najbolj razširjena protestantska vera, nekaj pravoslavnih manjšin</a:t>
            </a:r>
            <a:endParaRPr lang="sl-SI" altLang="sl-SI"/>
          </a:p>
        </p:txBody>
      </p:sp>
      <p:pic>
        <p:nvPicPr>
          <p:cNvPr id="5124" name="Picture 4" descr="finska_3_show">
            <a:extLst>
              <a:ext uri="{FF2B5EF4-FFF2-40B4-BE49-F238E27FC236}">
                <a16:creationId xmlns:a16="http://schemas.microsoft.com/office/drawing/2014/main" id="{E28FDC3D-B561-4DF4-90A7-F9F4098F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86D8629-AFE2-410A-8FFF-16968F653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GEOGRAFSKA RAZPOREDITEV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9426D03-AAF3-464C-A259-F7621E42C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JZ Baltsko morje</a:t>
            </a:r>
          </a:p>
          <a:p>
            <a:r>
              <a:rPr lang="sl-SI" altLang="sl-SI"/>
              <a:t>JV Finski zaliv</a:t>
            </a:r>
          </a:p>
          <a:p>
            <a:r>
              <a:rPr lang="sl-SI" altLang="sl-SI"/>
              <a:t>Z Botniški zaliv</a:t>
            </a:r>
          </a:p>
          <a:p>
            <a:r>
              <a:rPr lang="sl-SI" altLang="sl-SI"/>
              <a:t>Po kopnem: </a:t>
            </a:r>
          </a:p>
          <a:p>
            <a:pPr>
              <a:buFontTx/>
              <a:buNone/>
            </a:pPr>
            <a:r>
              <a:rPr lang="sl-SI" altLang="sl-SI"/>
              <a:t>   Z na Švedsko</a:t>
            </a:r>
          </a:p>
          <a:p>
            <a:pPr>
              <a:buFontTx/>
              <a:buNone/>
            </a:pPr>
            <a:r>
              <a:rPr lang="sl-SI" altLang="sl-SI"/>
              <a:t>   S na Norveško</a:t>
            </a:r>
          </a:p>
          <a:p>
            <a:pPr>
              <a:buFontTx/>
              <a:buNone/>
            </a:pPr>
            <a:r>
              <a:rPr lang="sl-SI" altLang="sl-SI"/>
              <a:t>   V na Rusijo (morska meja z   Estonijo)</a:t>
            </a:r>
          </a:p>
        </p:txBody>
      </p:sp>
      <p:pic>
        <p:nvPicPr>
          <p:cNvPr id="6148" name="Picture 4" descr="finska_si">
            <a:extLst>
              <a:ext uri="{FF2B5EF4-FFF2-40B4-BE49-F238E27FC236}">
                <a16:creationId xmlns:a16="http://schemas.microsoft.com/office/drawing/2014/main" id="{535947A9-D706-41F7-8A68-4A394FAF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113"/>
            <a:ext cx="6983412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inland">
            <a:extLst>
              <a:ext uri="{FF2B5EF4-FFF2-40B4-BE49-F238E27FC236}">
                <a16:creationId xmlns:a16="http://schemas.microsoft.com/office/drawing/2014/main" id="{4C3D0E2B-CAB9-42A2-97D1-547C3DB5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3792537" cy="69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nland_rel96">
            <a:extLst>
              <a:ext uri="{FF2B5EF4-FFF2-40B4-BE49-F238E27FC236}">
                <a16:creationId xmlns:a16="http://schemas.microsoft.com/office/drawing/2014/main" id="{335E7BA6-C842-49B3-AA69-B0C5A74D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579755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BF69594-8510-4448-B3BC-AF01B6428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CBB7886-1214-4DF5-8A27-6430EC99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/>
              <a:t>6 POKRAJIN</a:t>
            </a:r>
            <a:r>
              <a:rPr lang="sl-SI" altLang="sl-SI"/>
              <a:t>:</a:t>
            </a:r>
          </a:p>
          <a:p>
            <a:r>
              <a:rPr lang="sl-SI" altLang="sl-SI"/>
              <a:t>Južna Finska</a:t>
            </a:r>
          </a:p>
          <a:p>
            <a:r>
              <a:rPr lang="sl-SI" altLang="sl-SI"/>
              <a:t>Zahodna Finska</a:t>
            </a:r>
          </a:p>
          <a:p>
            <a:r>
              <a:rPr lang="sl-SI" altLang="sl-SI"/>
              <a:t>Vzhodna Finska</a:t>
            </a:r>
          </a:p>
          <a:p>
            <a:r>
              <a:rPr lang="sl-SI" altLang="sl-SI"/>
              <a:t>Oulu</a:t>
            </a:r>
          </a:p>
          <a:p>
            <a:r>
              <a:rPr lang="sl-SI" altLang="sl-SI"/>
              <a:t>Laponska </a:t>
            </a:r>
          </a:p>
          <a:p>
            <a:r>
              <a:rPr lang="sl-SI" altLang="sl-SI"/>
              <a:t>Åland  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7172" name="Picture 4" descr="index_html_m1a7e0ed4">
            <a:extLst>
              <a:ext uri="{FF2B5EF4-FFF2-40B4-BE49-F238E27FC236}">
                <a16:creationId xmlns:a16="http://schemas.microsoft.com/office/drawing/2014/main" id="{42BE2066-F616-4C33-938D-7FED1A5C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48736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inlandFlag">
            <a:extLst>
              <a:ext uri="{FF2B5EF4-FFF2-40B4-BE49-F238E27FC236}">
                <a16:creationId xmlns:a16="http://schemas.microsoft.com/office/drawing/2014/main" id="{1D9719B7-2400-4C3E-B553-92AD4B0DE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3314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40C6BB3-A271-4757-9D76-24BAFB996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436E9D-C3AC-443E-87C9-6D43D29F1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Lesna industrija</a:t>
            </a:r>
          </a:p>
          <a:p>
            <a:r>
              <a:rPr lang="sl-SI" altLang="sl-SI"/>
              <a:t>Kemična industrija</a:t>
            </a:r>
          </a:p>
          <a:p>
            <a:r>
              <a:rPr lang="sl-SI" altLang="sl-SI"/>
              <a:t>Industrija visoke tehnologije</a:t>
            </a:r>
          </a:p>
          <a:p>
            <a:r>
              <a:rPr lang="sl-SI" altLang="sl-SI"/>
              <a:t>Internet</a:t>
            </a:r>
          </a:p>
          <a:p>
            <a:r>
              <a:rPr lang="sl-SI" altLang="sl-SI"/>
              <a:t>Mobilniki</a:t>
            </a:r>
          </a:p>
          <a:p>
            <a:r>
              <a:rPr lang="sl-SI" altLang="sl-SI"/>
              <a:t>Nokia</a:t>
            </a:r>
          </a:p>
        </p:txBody>
      </p:sp>
      <p:pic>
        <p:nvPicPr>
          <p:cNvPr id="8196" name="Picture 4" descr="Lesnopredelovalni obrat na severu države">
            <a:extLst>
              <a:ext uri="{FF2B5EF4-FFF2-40B4-BE49-F238E27FC236}">
                <a16:creationId xmlns:a16="http://schemas.microsoft.com/office/drawing/2014/main" id="{4D77664A-10A0-4475-B191-37748D0D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0350"/>
            <a:ext cx="8810625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Spravilo lesa po finskih jezerih">
            <a:extLst>
              <a:ext uri="{FF2B5EF4-FFF2-40B4-BE49-F238E27FC236}">
                <a16:creationId xmlns:a16="http://schemas.microsoft.com/office/drawing/2014/main" id="{4B3E5418-7F36-4CB1-A1BB-355500A6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7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8985266-A440-4226-A06F-99684E1E9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NOKIA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0BB72F-FF6A-4BDE-8E99-0BC7C910B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sl-SI" altLang="sl-SI"/>
              <a:t>1865 – 1967 – od začetkov proizvodnje papirja Nokia postane ena vodilnih družb</a:t>
            </a:r>
          </a:p>
          <a:p>
            <a:r>
              <a:rPr lang="sl-SI" altLang="sl-SI"/>
              <a:t>Prvo stoletje družbe se prične s tovarno papirja Fredrika Idestama na obrežjih reke Nokianvirta. </a:t>
            </a:r>
          </a:p>
          <a:p>
            <a:r>
              <a:rPr lang="sl-SI" altLang="sl-SI"/>
              <a:t>Prehod na mobilnost</a:t>
            </a:r>
          </a:p>
          <a:p>
            <a:r>
              <a:rPr lang="sl-SI" altLang="sl-SI"/>
              <a:t>Samo telekomunikacijska dejavnost</a:t>
            </a:r>
          </a:p>
          <a:p>
            <a:r>
              <a:rPr lang="sl-SI" altLang="sl-SI"/>
              <a:t>DANES: nove tehnologije tretje generacije</a:t>
            </a:r>
          </a:p>
        </p:txBody>
      </p:sp>
      <p:pic>
        <p:nvPicPr>
          <p:cNvPr id="11268" name="Picture 4" descr="598px-Finnish_Rubber_Works_(Nokia)_logo_1965_svg">
            <a:extLst>
              <a:ext uri="{FF2B5EF4-FFF2-40B4-BE49-F238E27FC236}">
                <a16:creationId xmlns:a16="http://schemas.microsoft.com/office/drawing/2014/main" id="{C4038466-7F13-4019-B63F-D41D6574F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5888"/>
            <a:ext cx="1725612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800px-Nokian_logo_svg">
            <a:extLst>
              <a:ext uri="{FF2B5EF4-FFF2-40B4-BE49-F238E27FC236}">
                <a16:creationId xmlns:a16="http://schemas.microsoft.com/office/drawing/2014/main" id="{F2520E33-0AAB-4335-B02C-CD87F0A6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26574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okia-6120-classic">
            <a:extLst>
              <a:ext uri="{FF2B5EF4-FFF2-40B4-BE49-F238E27FC236}">
                <a16:creationId xmlns:a16="http://schemas.microsoft.com/office/drawing/2014/main" id="{4ED27FCC-3769-4BE9-86DC-1482EE05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1782763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353D0F-0551-4799-A23C-387148F53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HELSINKI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AE04F60-2553-4049-8E4A-E9035F05B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Švedski grad (Sveaborg)</a:t>
            </a:r>
          </a:p>
          <a:p>
            <a:r>
              <a:rPr lang="sl-SI" altLang="sl-SI"/>
              <a:t>Katedrala v Helsinkih</a:t>
            </a:r>
          </a:p>
          <a:p>
            <a:r>
              <a:rPr lang="sl-SI" altLang="sl-SI"/>
              <a:t>Temppeliaukion (temppeliaukion kirkko)</a:t>
            </a:r>
          </a:p>
          <a:p>
            <a:r>
              <a:rPr lang="sl-SI" altLang="sl-SI"/>
              <a:t>Dvorana Finlandia 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9220" name="Picture 4" descr="helsinki">
            <a:extLst>
              <a:ext uri="{FF2B5EF4-FFF2-40B4-BE49-F238E27FC236}">
                <a16:creationId xmlns:a16="http://schemas.microsoft.com/office/drawing/2014/main" id="{FA76D878-6192-4A83-8F49-11464D39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3038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elsinki_16">
            <a:extLst>
              <a:ext uri="{FF2B5EF4-FFF2-40B4-BE49-F238E27FC236}">
                <a16:creationId xmlns:a16="http://schemas.microsoft.com/office/drawing/2014/main" id="{AEB95372-9CDC-4A1A-AD71-DE014A6B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elsinkivv">
            <a:extLst>
              <a:ext uri="{FF2B5EF4-FFF2-40B4-BE49-F238E27FC236}">
                <a16:creationId xmlns:a16="http://schemas.microsoft.com/office/drawing/2014/main" id="{1BB2EC61-7AD0-4557-BAD9-4DDB3B25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katedrala">
            <a:extLst>
              <a:ext uri="{FF2B5EF4-FFF2-40B4-BE49-F238E27FC236}">
                <a16:creationId xmlns:a16="http://schemas.microsoft.com/office/drawing/2014/main" id="{EAC7E542-2868-48FD-A9DC-FD12BC8A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veaborg">
            <a:extLst>
              <a:ext uri="{FF2B5EF4-FFF2-40B4-BE49-F238E27FC236}">
                <a16:creationId xmlns:a16="http://schemas.microsoft.com/office/drawing/2014/main" id="{8EA2703B-6892-4697-95EE-3E3BD663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Temppeliaukion_kirkko_-_Inside_1-26-2008_1-32-15_PM">
            <a:extLst>
              <a:ext uri="{FF2B5EF4-FFF2-40B4-BE49-F238E27FC236}">
                <a16:creationId xmlns:a16="http://schemas.microsoft.com/office/drawing/2014/main" id="{37EBC333-DC2A-497D-931B-6D3F62B97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Georgia</vt:lpstr>
      <vt:lpstr>Privzeti načrt</vt:lpstr>
      <vt:lpstr>PowerPoint Presentation</vt:lpstr>
      <vt:lpstr>OSNOVNI PODATKI O FINSKI</vt:lpstr>
      <vt:lpstr>PowerPoint Presentation</vt:lpstr>
      <vt:lpstr>PowerPoint Presentation</vt:lpstr>
      <vt:lpstr>GEOGRAFSKA RAZPOREDITEV</vt:lpstr>
      <vt:lpstr>PowerPoint Presentation</vt:lpstr>
      <vt:lpstr>GOSPODARSTVO</vt:lpstr>
      <vt:lpstr>NOKIA</vt:lpstr>
      <vt:lpstr>HELSINKI</vt:lpstr>
      <vt:lpstr>GLASBA IN PREHRANA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2019-05-31T08:39:38Z</dcterms:created>
  <dcterms:modified xsi:type="dcterms:W3CDTF">2019-05-31T08:39:38Z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