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09" autoAdjust="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C8111E40-D642-4822-8C96-BA3EBC60A891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0E3FA07D-F865-4866-985B-A68D0C718D2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FA8B7739-4E72-4CA0-80EE-E23CDC1F93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84B12AA8-6D49-418A-A58C-C8A0387D35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C95C7921-352A-418A-857E-EA3CE64C3A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E75304AA-C9DB-45C4-86D8-2BDC16AE640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6909F083-EEF2-41EE-92CF-C23AA43422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5A1A6A8-3671-4B3A-8F80-98C1B21A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31B7A-2479-4A85-941F-634B7A4814B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7BDF263-4324-4000-A729-4454694CB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F7F8904-CDFB-4D2A-A677-DD7FE3C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96876-4024-4E27-8473-4CBCD9E9EE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86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0FD2E-6998-4BBC-AAF4-7A430317A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A057A-C980-4582-B0E1-A773A05379A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9BBA3-45F8-4B60-8D4C-669F72164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0B1DE-6BEE-47E3-A893-88826297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164D7-C911-4CB4-9AF8-DDA7F3010D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1166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805E42EB-0596-4D8F-91D0-21397E124CCC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5CCDE2A3-2C0C-4AB2-81A2-5D9FA58A9D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DC34857D-AE0F-4EDF-9237-7F02A96A22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AEA166C8-47C5-4B99-9507-9FE334113A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C5E20AB1-726C-4ED4-B95B-5EF484606B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63B445F0-4BF4-48E1-B363-FF8421464FB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id="{BDAB74A7-C8AE-45E8-B237-0DF87F1CAA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E852F31-FAC7-43C5-8DB9-015F7B3E7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04C2-19C2-4782-9BB4-F4C7590D558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890E6FF-F645-420D-A11A-C4FFCB02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B75C120-CB56-4F9B-9EF2-2E2168A08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4FAED-0C77-4101-9CBF-1C77789E12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28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60132-F335-4E54-A635-CB2EC362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C28A1-7831-4208-82BA-237EEDD7029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CA040-7E91-45C7-B000-7B1869BE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894B-3092-4C15-9EE1-ADA83054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A2B97-E440-493B-9D7C-51115BE9EB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995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1A4556AF-F34B-4A18-99F7-1676B0AB2A54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77FA5D24-3B5A-4D46-8A7D-C50911394C8F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EBE51AA1-39CF-4E66-863C-FEFFE41D3A05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C7EA62E4-E290-4B15-A5BB-E3A54E134F35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AD9154AF-2019-403A-8A81-DCE54A4E0549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C90E945D-2DEB-43E8-B39E-2FB6E8B88736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B01B929-F9D1-4523-891F-1CAE5540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433A7-FDAF-4881-A170-E248B08A774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DECAE01-26C3-41BE-B18E-6BFF2928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33BD2A5-58BC-4898-A45C-EB435BC3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4DF6E-69A8-471D-8850-D419584F3B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1333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49E2BD-71C3-4EB2-AA86-A571A6F7549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6CF7B-29FA-4DE7-A094-C862D7A3431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04F127-D433-4E1B-B872-FE8C2F1071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BF8548-8570-42E2-BEB7-F2878AC59F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1D4DA6E-FD5C-4192-B994-5FBECE70B2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342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D216FF-96EC-432C-951F-F6F683C0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8B880-9269-45F4-9E70-C04337B0390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B4D495-56CE-44F8-8849-C3B97ED6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68BF8D-D67D-45AE-BB1C-33EEA6411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9E60A-AF09-41EE-9453-E2EB433038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2272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987791E-F38B-4C9B-81B5-3DA1FDFFA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C822F-FC0E-4C1F-AFF3-8BB93B4192C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46CAB4-91EC-4E55-9D06-853E5CA87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925F33-EC4C-447F-BBD1-D5E3536D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F1B56-B46A-4077-94EC-F4DA643DD7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888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1D747D62-F311-4AEA-83D7-5CB73C241B37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06D02C97-1BD3-4A70-841E-D76D59F7D4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59C505EF-0A69-426D-B7F9-1AA5746C13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7ABA996F-17E5-45BF-B5AE-45997DE037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B5F70D0-DA83-4615-B666-8597ECA388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8E95B44C-8410-4578-BD9B-FB8F95F100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id="{E60BD28F-CA7D-4E2A-89AC-8688FB664C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09BBB3F-DA93-4E42-86FC-8EC993B4A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CF8C7-E96F-4003-8AB3-5E0FE3A18FF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5A89EBB-EF75-4D66-BD42-2EABF5FD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4F2CC83-76C5-4908-9EA0-03E24817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05F3D-094E-4746-8E57-ED964B1D50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909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7054EC6D-AFBE-455C-BC11-F636DCA4D7CA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D15913A3-A7A2-4F5B-A84A-90E3FDBA0DA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B28432D3-B985-4E5D-B129-7F5A24273C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533FB1AF-EA82-4587-9097-62907FFF75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32FCAB1C-86A6-44DA-A476-DF80304572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2AF458A1-E8A3-4076-8972-1BB8C637B4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id="{8B1F12B7-5EBF-44EE-AC22-655FC44BAD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07F99ABB-2C8F-41D6-BE06-65A64186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7D50-35CF-4438-9C09-1331ABE1786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44E3A715-5017-4CD1-AD2A-82270CB5E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C80A7B03-F3B3-4DBF-AD8A-939A3556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BCFB0-9C4A-4A77-AE55-F060626613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6816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B63CE4FD-49CD-45C4-A21A-8A08068F3C7A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368970E9-7204-40DB-A598-546572F8ED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6701EA46-A4AD-4A97-90C1-0DB2DF6E26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5C4876A1-E3DC-4409-B883-EB68DA406C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711131C7-2A71-46F2-827D-99FE7B3EEB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18D5306B-DF06-49BD-94DE-9E37418C85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1B878A58-BA88-400F-B430-A9F68A14F7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6E7AF2DC-0229-49BD-B0B7-23EFE30EF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B7A43-6C8A-41BF-BEA3-716A40596A0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07D7193C-8AC5-4889-9F55-1CB87C830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89666FAD-D327-4EBC-BAD9-6E49BFB1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A53D5-CD07-4285-9B98-1BB96B72E8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283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A7593F3-8BD4-4978-9906-0444E0AA0A92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86754F32-62E1-4C8E-949D-0D6459F33D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>
              <a:extLst>
                <a:ext uri="{FF2B5EF4-FFF2-40B4-BE49-F238E27FC236}">
                  <a16:creationId xmlns:a16="http://schemas.microsoft.com/office/drawing/2014/main" id="{D09504B4-1075-4FCB-8C23-C2F420427F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id="{A5E3C06B-5C70-4A9A-BAA9-DE8CFE3478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id="{96465BF9-4863-458A-A67C-A77D55ABB6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id="{827F911B-4E22-479A-9CC7-CBDC8E7226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id="{9D4D4EA1-8997-4726-9C46-D4D8DC46CA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ACE378B8-8287-46F2-8BC3-D61E898A99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79E3C-CF3F-46A8-9B05-3D4B153723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D480DC-312C-4B65-A31C-FBAE790ABA7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A35D-302E-414B-85F0-430A92733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A8333-95BC-41AF-B4B7-CB730D3B4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376737-12C8-4739-BEC5-B47F739643D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BED557D7-F6EB-4987-9976-6375CF0927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96" r:id="rId3"/>
    <p:sldLayoutId id="2147483691" r:id="rId4"/>
    <p:sldLayoutId id="2147483692" r:id="rId5"/>
    <p:sldLayoutId id="2147483693" r:id="rId6"/>
    <p:sldLayoutId id="2147483697" r:id="rId7"/>
    <p:sldLayoutId id="2147483698" r:id="rId8"/>
    <p:sldLayoutId id="2147483699" r:id="rId9"/>
    <p:sldLayoutId id="2147483694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nlandFlag">
            <a:extLst>
              <a:ext uri="{FF2B5EF4-FFF2-40B4-BE49-F238E27FC236}">
                <a16:creationId xmlns:a16="http://schemas.microsoft.com/office/drawing/2014/main" id="{3B2495D5-FB95-435A-B08F-71EA81670C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450850"/>
            <a:ext cx="5910263" cy="63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C5DC687-D9D5-4F37-A7FD-1FF55300DF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l-SI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Finska</a:t>
            </a:r>
          </a:p>
        </p:txBody>
      </p:sp>
      <p:sp>
        <p:nvSpPr>
          <p:cNvPr id="8196" name="Podnaslov 2">
            <a:extLst>
              <a:ext uri="{FF2B5EF4-FFF2-40B4-BE49-F238E27FC236}">
                <a16:creationId xmlns:a16="http://schemas.microsoft.com/office/drawing/2014/main" id="{2ACD6B2B-CFBF-4550-AE06-ED4E27685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2363" y="5300663"/>
            <a:ext cx="4095750" cy="754062"/>
          </a:xfrm>
        </p:spPr>
        <p:txBody>
          <a:bodyPr/>
          <a:lstStyle/>
          <a:p>
            <a:endParaRPr lang="sl-SI" altLang="sl-SI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vsebine 1">
            <a:extLst>
              <a:ext uri="{FF2B5EF4-FFF2-40B4-BE49-F238E27FC236}">
                <a16:creationId xmlns:a16="http://schemas.microsoft.com/office/drawing/2014/main" id="{2D940821-4D39-4E16-A143-07BB580EE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KULTURA: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prehrana: mešanica danske, norveške in švedske, sestavlja jo večinoma ribje in jelenje meso, tradicionalna jed Mämmi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glasba - sodobne skupine: Lordi, HIM, Nightwish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književnost - zbiralec ljudskih pesmi Elias Lonnrot</a:t>
            </a:r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3E0CA20-6079-4EAF-B19C-81AC8F76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rgbClr val="C6E7F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Družbeno-geografske značilnosti</a:t>
            </a:r>
            <a:endParaRPr lang="sl-SI" dirty="0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D54A8A19-AE4E-4A7F-A04C-9B094871B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981575"/>
            <a:ext cx="2376487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vsebine 1">
            <a:extLst>
              <a:ext uri="{FF2B5EF4-FFF2-40B4-BE49-F238E27FC236}">
                <a16:creationId xmlns:a16="http://schemas.microsoft.com/office/drawing/2014/main" id="{E6F3C221-2EC9-4912-8D31-20DFC52EC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NARAVNE IN KULTURNE ZNAMENITOSTI</a:t>
            </a:r>
          </a:p>
          <a:p>
            <a:pPr>
              <a:buFontTx/>
              <a:buChar char="-"/>
            </a:pPr>
            <a:r>
              <a:rPr lang="sl-SI" altLang="sl-SI"/>
              <a:t>Alandski otoki med Švedsko in Finsko</a:t>
            </a:r>
          </a:p>
          <a:p>
            <a:pPr>
              <a:buFontTx/>
              <a:buChar char="-"/>
            </a:pPr>
            <a:r>
              <a:rPr lang="sl-SI" altLang="sl-SI"/>
              <a:t>Skalna cerkev</a:t>
            </a:r>
          </a:p>
          <a:p>
            <a:pPr>
              <a:buFontTx/>
              <a:buChar char="-"/>
            </a:pPr>
            <a:r>
              <a:rPr lang="sl-SI" altLang="sl-SI"/>
              <a:t>Lemmenjoki (narodni park)</a:t>
            </a:r>
          </a:p>
          <a:p>
            <a:pPr>
              <a:buFontTx/>
              <a:buChar char="-"/>
            </a:pPr>
            <a:r>
              <a:rPr lang="sl-SI" altLang="sl-SI"/>
              <a:t>Rauma (srednjeveško mesto)</a:t>
            </a:r>
          </a:p>
          <a:p>
            <a:pPr>
              <a:buFontTx/>
              <a:buChar char="-"/>
            </a:pPr>
            <a:r>
              <a:rPr lang="sl-SI" altLang="sl-SI"/>
              <a:t>Turku (najstarejše mesto na Finskem) 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889AF15A-607B-4DEB-8764-1FBD43C4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b="1" dirty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rgbClr val="C6E7F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Družbeno-geografske značilnosti</a:t>
            </a:r>
            <a:endParaRPr lang="sl-SI" dirty="0"/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F08A38A1-91CE-4324-B8DD-9690359B2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4508500"/>
            <a:ext cx="2592388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vsebine 2">
            <a:extLst>
              <a:ext uri="{FF2B5EF4-FFF2-40B4-BE49-F238E27FC236}">
                <a16:creationId xmlns:a16="http://schemas.microsoft.com/office/drawing/2014/main" id="{EF5514A4-C7CD-4DEF-B0EF-46C1371FC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sl-SI" altLang="sl-SI" b="1" i="1">
                <a:latin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sl-SI" altLang="sl-SI" b="1">
                <a:latin typeface="Tahoma" panose="020B0604030504040204" pitchFamily="34" charset="0"/>
                <a:cs typeface="Tahoma" panose="020B0604030504040204" pitchFamily="34" charset="0"/>
              </a:rPr>
              <a:t>LEGA</a:t>
            </a:r>
            <a:r>
              <a:rPr lang="sl-SI" altLang="sl-SI" b="1" i="1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sl-SI" altLang="sl-SI" b="1" i="1"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S Evrope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- Sosednje države: Švedska, Rusija, Norveška, Estonija</a:t>
            </a:r>
          </a:p>
          <a:p>
            <a:pPr marL="0" indent="0">
              <a:buFont typeface="Symbol" panose="05050102010706020507" pitchFamily="18" charset="2"/>
              <a:buNone/>
            </a:pPr>
            <a:endParaRPr lang="sl-SI" alt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44A547A-31C3-48BF-8E63-E3B09F814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Naravnogeografske značilnosti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A97A5712-0441-40BE-8A2C-4CC71DF72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3096"/>
            <a:ext cx="3024336" cy="2244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4A150EDA-43B5-4BED-81E6-09C2C8E4D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8" y="1412875"/>
            <a:ext cx="7408862" cy="4713288"/>
          </a:xfrm>
        </p:spPr>
        <p:txBody>
          <a:bodyPr>
            <a:normAutofit/>
          </a:bodyPr>
          <a:lstStyle/>
          <a:p>
            <a:pPr marL="0" indent="0">
              <a:buFont typeface="Symbol" panose="05050102010706020507" pitchFamily="18" charset="2"/>
              <a:buNone/>
            </a:pPr>
            <a:r>
              <a:rPr lang="sl-SI" altLang="sl-SI"/>
              <a:t>*</a:t>
            </a: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POVRŠJE:</a:t>
            </a:r>
          </a:p>
          <a:p>
            <a:pPr marL="0" indent="0"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337.030 </a:t>
            </a:r>
            <a:r>
              <a:rPr lang="sl-SI" altLang="sl-SI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sl-SI" altLang="sl-SI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večinoma  gričevnato, nižja od 200 m</a:t>
            </a:r>
          </a:p>
          <a:p>
            <a:pPr marL="0" indent="0"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gozdovi prekrivajo ¾ površja</a:t>
            </a:r>
          </a:p>
          <a:p>
            <a:pPr marL="0" indent="0"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jezera in močvirja </a:t>
            </a:r>
          </a:p>
          <a:p>
            <a:pPr marL="0" indent="0"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višja je le na SZ, kjer je Kaledonsko gorovje</a:t>
            </a:r>
          </a:p>
          <a:p>
            <a:pPr marL="0" indent="0"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najvišji vrh Haltiatunturi (1328 m)</a:t>
            </a:r>
          </a:p>
          <a:p>
            <a:pPr marL="0" indent="0"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pokrajine: J Finska , V Finska, Z Finska, Oulu in Laponska </a:t>
            </a:r>
          </a:p>
          <a:p>
            <a:pPr marL="0" indent="0">
              <a:buFontTx/>
              <a:buChar char="-"/>
            </a:pPr>
            <a:endParaRPr lang="sl-SI" altLang="sl-SI"/>
          </a:p>
          <a:p>
            <a:pPr marL="0" indent="0">
              <a:buFontTx/>
              <a:buChar char="-"/>
            </a:pPr>
            <a:endParaRPr lang="sl-SI" altLang="sl-SI"/>
          </a:p>
          <a:p>
            <a:pPr marL="0" indent="0">
              <a:buFontTx/>
              <a:buChar char="-"/>
            </a:pPr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D4284B7-513B-4488-B809-D2664CDD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rgbClr val="C6E7F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Naravnogeografske značilnosti</a:t>
            </a:r>
            <a:endParaRPr lang="sl-SI" dirty="0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D4E8DFAF-282A-4BBD-BDA7-B066432E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844675"/>
            <a:ext cx="2239963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37C0E96D-569D-4BC3-8EB3-2DB673DB3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5229225"/>
            <a:ext cx="67341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0B6E5045-0CF9-487C-AF53-9D9335A1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rgbClr val="C6E7F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Naravnogeografske značilnosti</a:t>
            </a:r>
            <a:endParaRPr lang="sl-SI" dirty="0"/>
          </a:p>
        </p:txBody>
      </p:sp>
      <p:sp>
        <p:nvSpPr>
          <p:cNvPr id="11267" name="Ograda vsebine 1">
            <a:extLst>
              <a:ext uri="{FF2B5EF4-FFF2-40B4-BE49-F238E27FC236}">
                <a16:creationId xmlns:a16="http://schemas.microsoft.com/office/drawing/2014/main" id="{E27051B3-96CE-4BBF-ACA0-16C6A7B1AC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446463"/>
          </a:xfrm>
        </p:spPr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sl-SI" altLang="sl-SI"/>
              <a:t>*</a:t>
            </a: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PODNEBJE: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- celinsko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- tundrsko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- oceansko</a:t>
            </a:r>
          </a:p>
        </p:txBody>
      </p:sp>
      <p:sp>
        <p:nvSpPr>
          <p:cNvPr id="7" name="Ograda vsebine 6">
            <a:extLst>
              <a:ext uri="{FF2B5EF4-FFF2-40B4-BE49-F238E27FC236}">
                <a16:creationId xmlns:a16="http://schemas.microsoft.com/office/drawing/2014/main" id="{FDD907DD-CA99-47FE-8840-80B22FEAD3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5025" y="2679700"/>
            <a:ext cx="3822700" cy="34464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l-SI" dirty="0"/>
              <a:t>*</a:t>
            </a:r>
            <a:r>
              <a:rPr lang="sl-SI" dirty="0">
                <a:latin typeface="Tahoma" pitchFamily="34" charset="0"/>
                <a:ea typeface="Tahoma" pitchFamily="34" charset="0"/>
                <a:cs typeface="Tahoma" pitchFamily="34" charset="0"/>
              </a:rPr>
              <a:t>RASTJE: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l-SI" dirty="0">
                <a:latin typeface="Tahoma" pitchFamily="34" charset="0"/>
                <a:ea typeface="Tahoma" pitchFamily="34" charset="0"/>
                <a:cs typeface="Tahoma" pitchFamily="34" charset="0"/>
              </a:rPr>
              <a:t>- gozdovi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l-SI" dirty="0">
                <a:latin typeface="Tahoma" pitchFamily="34" charset="0"/>
                <a:ea typeface="Tahoma" pitchFamily="34" charset="0"/>
                <a:cs typeface="Tahoma" pitchFamily="34" charset="0"/>
              </a:rPr>
              <a:t>- tundra 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1269" name="Picture 2">
            <a:extLst>
              <a:ext uri="{FF2B5EF4-FFF2-40B4-BE49-F238E27FC236}">
                <a16:creationId xmlns:a16="http://schemas.microsoft.com/office/drawing/2014/main" id="{5FE0BF95-ED9B-4357-BBA4-899B70443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221163"/>
            <a:ext cx="5113338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5AE9B278-6C9D-4849-9546-A9735C13B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Symbol" panose="05050102010706020507" pitchFamily="18" charset="2"/>
              <a:buNone/>
            </a:pPr>
            <a:r>
              <a:rPr lang="sl-SI" altLang="sl-SI"/>
              <a:t>* </a:t>
            </a: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VODOVJE:</a:t>
            </a:r>
          </a:p>
          <a:p>
            <a:pPr marL="0" indent="0"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jezera </a:t>
            </a:r>
          </a:p>
          <a:p>
            <a:pPr marL="0" indent="0"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močvirja </a:t>
            </a:r>
          </a:p>
          <a:p>
            <a:pPr marL="0" indent="0"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Baltsko morje </a:t>
            </a:r>
          </a:p>
          <a:p>
            <a:pPr marL="0" indent="0">
              <a:buFont typeface="Arial" panose="020B0604020202020204" pitchFamily="34" charset="0"/>
              <a:buChar char="•"/>
            </a:pPr>
            <a:endParaRPr lang="sl-SI" altLang="sl-SI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1FA4C3DE-80F6-40D8-BAA0-DA649139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rgbClr val="C6E7F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Naravnogeografske značilnosti</a:t>
            </a:r>
            <a:endParaRPr lang="sl-SI" dirty="0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84EA587D-EE6E-4382-8206-F3A9DFFE7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84313"/>
            <a:ext cx="2801937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4BB7D80E-A462-401C-B541-83C8696DF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133850"/>
            <a:ext cx="2801937" cy="234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C2F23372-769C-4B7F-BA5A-EE1CBD99E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* PREBIVALSTVO: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5.3 milijona prebivalcev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živijo večinoma v južnem delu države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93% Fincev in več kot 6% Švedov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verska sestava-protestanti in pravoslavne manjšine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2 uradna jezika švedščina (germanski) in finščina (ugrofinski)</a:t>
            </a:r>
          </a:p>
          <a:p>
            <a:pPr marL="0" indent="0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endParaRPr lang="sl-SI" altLang="sl-SI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5780B44-B97F-4EF2-BDBA-1BCBCAC9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Družbeno-geografske značilnosti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1">
            <a:extLst>
              <a:ext uri="{FF2B5EF4-FFF2-40B4-BE49-F238E27FC236}">
                <a16:creationId xmlns:a16="http://schemas.microsoft.com/office/drawing/2014/main" id="{540E6AEE-E97A-47B7-9587-F9116AFC8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DRŽAVNA UREDITEV:</a:t>
            </a:r>
          </a:p>
          <a:p>
            <a:pPr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republika</a:t>
            </a:r>
          </a:p>
          <a:p>
            <a:pPr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zastava: bela s modrim križem</a:t>
            </a:r>
          </a:p>
          <a:p>
            <a:pPr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grb: lev, ki drži meč, pod njim sablja, devet vrtnic</a:t>
            </a:r>
          </a:p>
          <a:p>
            <a:pPr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glavno mesto: Helsinki </a:t>
            </a:r>
          </a:p>
          <a:p>
            <a:pPr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denarna valuta: evro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F0CBA9C1-B65C-45F4-8BF3-C80E8397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Družbeno-geografske značilnosti</a:t>
            </a:r>
            <a:endParaRPr lang="sl-SI" dirty="0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965FF9C8-9059-4363-AE14-4BD4FE4E0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43413"/>
            <a:ext cx="1774825" cy="222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3">
            <a:extLst>
              <a:ext uri="{FF2B5EF4-FFF2-40B4-BE49-F238E27FC236}">
                <a16:creationId xmlns:a16="http://schemas.microsoft.com/office/drawing/2014/main" id="{FD28A790-27F3-46D0-B3A2-7CCFD126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16113"/>
            <a:ext cx="3187700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vsebine 1">
            <a:extLst>
              <a:ext uri="{FF2B5EF4-FFF2-40B4-BE49-F238E27FC236}">
                <a16:creationId xmlns:a16="http://schemas.microsoft.com/office/drawing/2014/main" id="{1CE5BDF8-0FDF-4F1E-A1D3-B67EA2947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ZGODOVINA:</a:t>
            </a:r>
          </a:p>
          <a:p>
            <a:pPr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na Finsko sta vplivali Švedska in Rusija</a:t>
            </a:r>
          </a:p>
          <a:p>
            <a:pPr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osamosvojitev - 6. december 1917</a:t>
            </a:r>
          </a:p>
          <a:p>
            <a:pPr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pridružitev EU - 1995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EE376FAC-5E91-4BD7-934E-5CC559B80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Družbeno-geografske značilnosti</a:t>
            </a:r>
            <a:endParaRPr lang="sl-SI" dirty="0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70A3AD58-BE70-4445-B2EA-81BD17661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76700"/>
            <a:ext cx="3097213" cy="229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252D3255-D5F0-4A30-82A4-880016C03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Symbol" panose="05050102010706020507" pitchFamily="18" charset="2"/>
              <a:buNone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*GOSPODARSTVO:</a:t>
            </a:r>
          </a:p>
          <a:p>
            <a:pPr marL="0" indent="0"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industrija šele po drugi svetovni vojni </a:t>
            </a:r>
          </a:p>
          <a:p>
            <a:pPr marL="0" indent="0"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kmetijstvo - večinoma živinoreja</a:t>
            </a:r>
          </a:p>
          <a:p>
            <a:pPr marL="0" indent="0">
              <a:buFontTx/>
              <a:buChar char="-"/>
            </a:pPr>
            <a:r>
              <a:rPr lang="sl-SI" altLang="sl-SI">
                <a:latin typeface="Tahoma" panose="020B0604030504040204" pitchFamily="34" charset="0"/>
                <a:cs typeface="Tahoma" panose="020B0604030504040204" pitchFamily="34" charset="0"/>
              </a:rPr>
              <a:t>industrija: lesna, papirna,farmacevtska, strojna, mlečna…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135808C-1B6A-4CA5-98EA-7289F2AD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Družbeno-geografske značilnosti</a:t>
            </a:r>
            <a:endParaRPr lang="sl-SI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ovita">
  <a:themeElements>
    <a:clrScheme name="Valovit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ovit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ovit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294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Candara</vt:lpstr>
      <vt:lpstr>Symbol</vt:lpstr>
      <vt:lpstr>Tahoma</vt:lpstr>
      <vt:lpstr>Times New Roman</vt:lpstr>
      <vt:lpstr>Valovita</vt:lpstr>
      <vt:lpstr>Finska</vt:lpstr>
      <vt:lpstr>Naravnogeografske značilnosti</vt:lpstr>
      <vt:lpstr>Naravnogeografske značilnosti</vt:lpstr>
      <vt:lpstr>Naravnogeografske značilnosti</vt:lpstr>
      <vt:lpstr>Naravnogeografske značilnosti</vt:lpstr>
      <vt:lpstr>Družbeno-geografske značilnosti</vt:lpstr>
      <vt:lpstr>Družbeno-geografske značilnosti</vt:lpstr>
      <vt:lpstr>Družbeno-geografske značilnosti</vt:lpstr>
      <vt:lpstr>Družbeno-geografske značilnosti</vt:lpstr>
      <vt:lpstr>Družbeno-geografske značilnosti</vt:lpstr>
      <vt:lpstr>Družbeno-geografske značilnosti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2019-05-31T08:39:38Z</dcterms:created>
  <dcterms:modified xsi:type="dcterms:W3CDTF">2019-05-31T08:39:38Z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