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89" r:id="rId2"/>
    <p:sldId id="290" r:id="rId3"/>
    <p:sldId id="265" r:id="rId4"/>
    <p:sldId id="294" r:id="rId5"/>
    <p:sldId id="266" r:id="rId6"/>
    <p:sldId id="292" r:id="rId7"/>
    <p:sldId id="267" r:id="rId8"/>
    <p:sldId id="291" r:id="rId9"/>
    <p:sldId id="268" r:id="rId10"/>
    <p:sldId id="293" r:id="rId11"/>
    <p:sldId id="269" r:id="rId12"/>
    <p:sldId id="295" r:id="rId13"/>
    <p:sldId id="270" r:id="rId14"/>
    <p:sldId id="296" r:id="rId15"/>
    <p:sldId id="271" r:id="rId16"/>
    <p:sldId id="297" r:id="rId17"/>
    <p:sldId id="272" r:id="rId18"/>
    <p:sldId id="273" r:id="rId19"/>
    <p:sldId id="274" r:id="rId20"/>
    <p:sldId id="275" r:id="rId21"/>
    <p:sldId id="276" r:id="rId22"/>
    <p:sldId id="277" r:id="rId23"/>
    <p:sldId id="298" r:id="rId24"/>
    <p:sldId id="278" r:id="rId25"/>
    <p:sldId id="279" r:id="rId26"/>
    <p:sldId id="299" r:id="rId27"/>
    <p:sldId id="300" r:id="rId28"/>
    <p:sldId id="301" r:id="rId29"/>
    <p:sldId id="280" r:id="rId30"/>
    <p:sldId id="303" r:id="rId31"/>
    <p:sldId id="281" r:id="rId32"/>
    <p:sldId id="302" r:id="rId33"/>
    <p:sldId id="282" r:id="rId34"/>
    <p:sldId id="305" r:id="rId35"/>
    <p:sldId id="283" r:id="rId36"/>
    <p:sldId id="304" r:id="rId37"/>
    <p:sldId id="285" r:id="rId38"/>
    <p:sldId id="284" r:id="rId39"/>
    <p:sldId id="286" r:id="rId40"/>
    <p:sldId id="306" r:id="rId41"/>
    <p:sldId id="287" r:id="rId42"/>
    <p:sldId id="288" r:id="rId43"/>
    <p:sldId id="307" r:id="rId44"/>
    <p:sldId id="308" r:id="rId4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doni MT" panose="020706030806060202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doni MT" panose="020706030806060202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doni MT" panose="020706030806060202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doni MT" panose="020706030806060202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doni MT" panose="020706030806060202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doni MT" panose="020706030806060202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doni MT" panose="020706030806060202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doni MT" panose="020706030806060202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doni MT" panose="020706030806060202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00"/>
    <a:srgbClr val="99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FFAB-E824-4002-BAB4-ED76C7FD6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DF557-AD1B-4663-AA6E-F9A80B64A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8CB7A-0281-4CD3-B31B-8703A7EF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3BE01-60A6-4535-8087-B5ADB215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0F8FF-7BB1-4C8C-A3F7-E0BE1B0A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EF074-4217-4BA9-A6C0-F3F7B6697E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526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EA582-B0E2-4636-8F94-88CF6187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F3FA-84E4-476E-B865-DD583C01C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89645-92EE-469E-9FBB-B10CAC0F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82462-27DB-4843-A4EC-F6414809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2BFDB-3ED2-4EA4-A040-5B91191F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8C59A-E8B5-44FE-A02F-780587B972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770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05A5B4-C42B-4302-BC32-FB5359FF5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03EF6-2050-4B6B-8427-FDE632F83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1DA8C-3DD2-4BD1-8F1C-E4FEFAA5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7E5EB-227D-4143-A9A5-819AEED6A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36FB3-E7AC-42CD-B8A2-E8778CDB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8CE5C-64BA-43A0-954F-B6781BEC0A7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639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F5F705-1836-41E5-B0F6-86A212BF96D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38A5E2-2C3C-44F2-BF11-7572A433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744E55-D74D-4254-A3EC-15348AC7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813E8-CB99-43C7-BD66-24F33DCA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927381-D5F5-4045-92D5-FDBF9A722D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4286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6077-232F-44F7-A016-FB2F72CAB50E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8602-FE41-4FD9-BF66-E6E2DAE1E05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47330-7048-4BB2-8870-F35507EF854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DB45BB-291F-4DB5-9DFE-6F4B1E6C561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F83F4D-D2CB-425D-A69E-BA1DDE43F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482607-A789-4070-878A-6EBE64F0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819999-97E5-4577-A640-ACA84DB8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F16BE-467D-47A2-A1CC-769AD25B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7207C1-FFBF-4EFD-AB6B-B82D8EA144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4386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75DBC-00AA-427A-9C86-EC337439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C82AB-AE5C-446E-9C20-12A25CE00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E7B44-E832-4CC0-846F-C375DE742F3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82E184-9A17-4CF0-A52C-25789CCE7BE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64D3B2-40C3-4047-8159-DCDECEE2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B8C95B7-D794-47D6-8CE5-7273173F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52B200-1604-4309-ABA2-EED4DAA6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17EAB5-DF94-4F4F-882E-F6582F09B6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452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241B-95A8-4EBB-990A-B106AF47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5A377-3DA9-44F9-9B44-4ACD620AA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175A1-1405-4FC3-925A-1E967BB6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7CA98-EF35-41F2-A0E3-89868DDC1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6CB2B-06EA-4618-ACA3-DB168A99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95F2A-D80C-4B77-9481-19D9E5D15A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8021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2E80-B6D9-4A78-8BC9-439970B3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17E1D-DA2A-4161-A520-6ABDEFE68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452F7-8CFC-4F99-9525-CA72F7E1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80823-BD1F-4A07-9712-1E195B4E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76A27-38E6-4643-8789-68C7F45B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23623-8163-4CD3-9928-136D3F7BCE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875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B7CA-720C-4296-AC8A-38C9DC76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DBC84-A061-4421-9D30-04A0662B7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50759-256E-4E3C-97E1-6C1FC1AB4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B57C1-6F25-46D2-A5DB-BB660278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87BD2-C3BA-4BD7-8671-B32663DE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5D7F8-A0DC-4193-B68B-6D88F436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CDFED-0359-4F1B-BEE9-AE9F8E25E1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172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2DF18-7706-4718-80E5-C2B00862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71D6-7997-42E0-A22D-9D79819BC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0E455-4852-4518-93CC-BF61484D7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E39450-3111-4275-8921-24F7BD72D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BE9140-7607-481B-BC3E-094FEF54B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A822A9-7CC2-404D-A4E8-DA7DB5D66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CCAF9E-B6FD-4D1B-9F15-88A69AA45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E9975-7D57-4498-BDCE-288DAF91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8986E-8427-49B7-9B24-92DF18B4C5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545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E458E-3114-40F7-ACA6-E49E98F12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C2123-675E-4BD9-A708-961C1512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8FE8D6-9D01-48F7-B8CF-53500A85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AFB35-8797-4CEE-965C-DFD3FF18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16A0F-4DB3-4999-9EA3-5D7762E8AB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792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7924A1-B22E-4D59-8EC1-5D1468B7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D4A68-CAD2-4416-BECE-5A407E12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FEF61-DCFC-401A-9DFB-235DBD4A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8F40F-0827-494E-A833-1CDB324704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5025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A49B-9FD1-46CD-9AB2-7A1C8354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2C039-A725-4178-A474-470206C0D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880D1-DEAF-4740-A4F0-9137E693F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5A7EC-7B91-46D9-969B-30D507F9D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DC799-7139-4767-895A-35B91B86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00DB0-925D-4E99-939B-3275563D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8A0EE-8BD1-4703-B73B-AD1F255DE6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247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07ADC-0712-494B-8777-39834F30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38813C-3882-4575-B804-D545CBB86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AC29C-1A97-4568-AABC-6C772B97C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9B810-658E-429C-A3B9-C8C6B6C31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90209-3932-4285-88D4-B9D04CA3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1F4B7-6C5E-4AB5-B9D9-11DE990D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9AC34-4249-4B29-BD15-1F224B3A06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941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505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610592-3A7D-4C3A-99A3-9441A45AE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BF8E88A-9918-4CF6-912A-35BFEFF65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657543B-B935-4EDE-981C-4C75CEE5B9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737ECF-8F63-47CD-B666-A28DE68245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826933-608F-4CE9-9DCA-14D55C62BE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6F46E1-EB10-44DE-BB8E-6EC97618857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doni MT" panose="020706030806060202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doni MT" panose="020706030806060202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doni MT" panose="020706030806060202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doni MT" panose="020706030806060202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doni MT" panose="020706030806060202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doni MT" panose="020706030806060202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doni MT" panose="020706030806060202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doni MT" panose="020706030806060202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WordArt 4">
            <a:extLst>
              <a:ext uri="{FF2B5EF4-FFF2-40B4-BE49-F238E27FC236}">
                <a16:creationId xmlns:a16="http://schemas.microsoft.com/office/drawing/2014/main" id="{49161A8F-DCCB-4894-B742-2AD3A54EE9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388" y="1700213"/>
            <a:ext cx="8713787" cy="20907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977"/>
              </a:avLst>
            </a:prstTxWarp>
          </a:bodyPr>
          <a:lstStyle/>
          <a:p>
            <a:pPr algn="ctr"/>
            <a:r>
              <a:rPr lang="sl-SI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Papyrus" panose="03070502060502030205" pitchFamily="66" charset="0"/>
              </a:rPr>
              <a:t>FRANCIJA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89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8C2DC7B-1208-4643-B171-AFEABFC7D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PODNEBJE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6047DEA-032C-4819-A2F7-0725EE47F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u="sng">
                <a:solidFill>
                  <a:srgbClr val="800000"/>
                </a:solidFill>
              </a:rPr>
              <a:t>Oceansko na Z</a:t>
            </a:r>
          </a:p>
          <a:p>
            <a:pPr lvl="1"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Mile zime, topla poletja</a:t>
            </a:r>
          </a:p>
          <a:p>
            <a:pPr lvl="1"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700-1000mm padavin</a:t>
            </a:r>
          </a:p>
          <a:p>
            <a:pPr>
              <a:lnSpc>
                <a:spcPct val="90000"/>
              </a:lnSpc>
            </a:pPr>
            <a:r>
              <a:rPr lang="sl-SI" altLang="sl-SI" u="sng">
                <a:solidFill>
                  <a:srgbClr val="800000"/>
                </a:solidFill>
              </a:rPr>
              <a:t>Prehodno kontinentalno na V</a:t>
            </a:r>
          </a:p>
          <a:p>
            <a:pPr lvl="1"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600-700mm padavin</a:t>
            </a:r>
          </a:p>
          <a:p>
            <a:pPr>
              <a:lnSpc>
                <a:spcPct val="90000"/>
              </a:lnSpc>
            </a:pPr>
            <a:r>
              <a:rPr lang="sl-SI" altLang="sl-SI" u="sng">
                <a:solidFill>
                  <a:srgbClr val="800000"/>
                </a:solidFill>
              </a:rPr>
              <a:t>Sredozemsko na J</a:t>
            </a:r>
          </a:p>
          <a:p>
            <a:pPr lvl="1"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Vroča in suha poletja, mile zime</a:t>
            </a:r>
          </a:p>
          <a:p>
            <a:pPr lvl="1"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600-800mm padavin</a:t>
            </a:r>
          </a:p>
          <a:p>
            <a:pPr>
              <a:lnSpc>
                <a:spcPct val="90000"/>
              </a:lnSpc>
            </a:pPr>
            <a:r>
              <a:rPr lang="sl-SI" altLang="sl-SI" u="sng">
                <a:solidFill>
                  <a:srgbClr val="800000"/>
                </a:solidFill>
              </a:rPr>
              <a:t>Gorsko v Alpah in Pirenejih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Picture 7" descr="marseille_2">
            <a:extLst>
              <a:ext uri="{FF2B5EF4-FFF2-40B4-BE49-F238E27FC236}">
                <a16:creationId xmlns:a16="http://schemas.microsoft.com/office/drawing/2014/main" id="{824BAC7F-0026-4C6C-9C27-6756B6D94A1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9902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14" name="Text Box 10">
            <a:extLst>
              <a:ext uri="{FF2B5EF4-FFF2-40B4-BE49-F238E27FC236}">
                <a16:creationId xmlns:a16="http://schemas.microsoft.com/office/drawing/2014/main" id="{EBA28723-1460-4B6E-9D82-36DB004A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661025"/>
            <a:ext cx="3960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SREDOZEMSKO PODNEBJE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00F3AAF-257D-4C70-9E9A-F12330048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VODOVJE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5CA903A-C8CA-4C40-8B8B-4689D2B00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Številne reke z enakomernim dežnim rečnim režimom in majhnimi strmci</a:t>
            </a:r>
          </a:p>
          <a:p>
            <a:r>
              <a:rPr lang="sl-SI" altLang="sl-SI">
                <a:solidFill>
                  <a:srgbClr val="800000"/>
                </a:solidFill>
              </a:rPr>
              <a:t>Največje reke: Sena, Ren, Rona, Marna…</a:t>
            </a:r>
          </a:p>
          <a:p>
            <a:r>
              <a:rPr lang="sl-SI" altLang="sl-SI">
                <a:solidFill>
                  <a:srgbClr val="800000"/>
                </a:solidFill>
              </a:rPr>
              <a:t>Povezovanje s prekopi, zaradi nizkih razvodij in enakomernih vodnih pretokov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6A649B2-B86B-403F-A64C-3992A4190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RASTJE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D200AAA-4430-4287-9F33-45881DE4C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Naravno rastlinstvo: 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Listnati gozd – močno izkrčen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Iglasti gozd – bolj ohranjen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Makija – v Sredozemlju; zimzeleno grmičevje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Gariga – trave in aromatično nizko grmičevje</a:t>
            </a:r>
          </a:p>
          <a:p>
            <a:r>
              <a:rPr lang="sl-SI" altLang="sl-SI">
                <a:solidFill>
                  <a:srgbClr val="800000"/>
                </a:solidFill>
              </a:rPr>
              <a:t>28 % gozdnih površin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7" name="Picture 7" descr="gariga">
            <a:extLst>
              <a:ext uri="{FF2B5EF4-FFF2-40B4-BE49-F238E27FC236}">
                <a16:creationId xmlns:a16="http://schemas.microsoft.com/office/drawing/2014/main" id="{9E6A8FC6-E180-4960-AB62-9FE4F2223B3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74900"/>
            <a:ext cx="5508625" cy="4483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8" name="Picture 8" descr="makija">
            <a:extLst>
              <a:ext uri="{FF2B5EF4-FFF2-40B4-BE49-F238E27FC236}">
                <a16:creationId xmlns:a16="http://schemas.microsoft.com/office/drawing/2014/main" id="{3F1818DC-DA3A-48C6-9BE4-20F5070899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2754" r="4776" b="2754"/>
          <a:stretch>
            <a:fillRect/>
          </a:stretch>
        </p:blipFill>
        <p:spPr>
          <a:xfrm>
            <a:off x="5486400" y="0"/>
            <a:ext cx="36576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9" name="Text Box 9">
            <a:extLst>
              <a:ext uri="{FF2B5EF4-FFF2-40B4-BE49-F238E27FC236}">
                <a16:creationId xmlns:a16="http://schemas.microsoft.com/office/drawing/2014/main" id="{B8433D64-78E8-4ABF-B1B1-89AD2D57F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6113"/>
            <a:ext cx="17637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 b="1">
                <a:solidFill>
                  <a:srgbClr val="800000"/>
                </a:solidFill>
              </a:rPr>
              <a:t>GARIGA</a:t>
            </a:r>
          </a:p>
        </p:txBody>
      </p:sp>
      <p:sp>
        <p:nvSpPr>
          <p:cNvPr id="76810" name="Text Box 10">
            <a:extLst>
              <a:ext uri="{FF2B5EF4-FFF2-40B4-BE49-F238E27FC236}">
                <a16:creationId xmlns:a16="http://schemas.microsoft.com/office/drawing/2014/main" id="{49600761-E33D-4C02-82E1-33C9C7149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60350"/>
            <a:ext cx="1584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 b="1">
                <a:solidFill>
                  <a:srgbClr val="800000"/>
                </a:solidFill>
              </a:rPr>
              <a:t>MAKIJA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76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6ACA21E-8DEE-41AA-92FF-8549CC0D1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TLA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B829149-B6FE-4CA8-8505-417298640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Veliko rodovitne rjave prsti</a:t>
            </a:r>
          </a:p>
          <a:p>
            <a:r>
              <a:rPr lang="sl-SI" altLang="sl-SI">
                <a:solidFill>
                  <a:srgbClr val="800000"/>
                </a:solidFill>
              </a:rPr>
              <a:t>Na apnencih Provanse razširjena terra rossa</a:t>
            </a:r>
          </a:p>
          <a:p>
            <a:r>
              <a:rPr lang="sl-SI" altLang="sl-SI">
                <a:solidFill>
                  <a:srgbClr val="800000"/>
                </a:solidFill>
              </a:rPr>
              <a:t>Veliko prizadetih območij od erozije</a:t>
            </a:r>
            <a:r>
              <a:rPr lang="sl-SI" altLang="sl-SI"/>
              <a:t> </a:t>
            </a:r>
          </a:p>
        </p:txBody>
      </p:sp>
      <p:pic>
        <p:nvPicPr>
          <p:cNvPr id="19460" name="Picture 4" descr="terra rossa">
            <a:extLst>
              <a:ext uri="{FF2B5EF4-FFF2-40B4-BE49-F238E27FC236}">
                <a16:creationId xmlns:a16="http://schemas.microsoft.com/office/drawing/2014/main" id="{C761F324-B73A-49B8-B64C-B483AF06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598863"/>
            <a:ext cx="5616575" cy="32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1F708-2016-4536-A60E-8856C9B06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POSELITEV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C3C9911-6A01-4373-B2C9-0E19E8D1A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V primerjavi z V. B. je redkeje poseljena</a:t>
            </a:r>
          </a:p>
          <a:p>
            <a:r>
              <a:rPr lang="sl-SI" altLang="sl-SI">
                <a:solidFill>
                  <a:srgbClr val="800000"/>
                </a:solidFill>
              </a:rPr>
              <a:t>Neenakomerna razporeditev</a:t>
            </a:r>
          </a:p>
          <a:p>
            <a:r>
              <a:rPr lang="sl-SI" altLang="sl-SI">
                <a:solidFill>
                  <a:srgbClr val="800000"/>
                </a:solidFill>
              </a:rPr>
              <a:t>Gosta poselitev: Pariška kotlina</a:t>
            </a:r>
          </a:p>
          <a:p>
            <a:r>
              <a:rPr lang="sl-SI" altLang="sl-SI">
                <a:solidFill>
                  <a:srgbClr val="800000"/>
                </a:solidFill>
              </a:rPr>
              <a:t>Redka poselitev: Centralni masiv, Korzika, mokrotna nižavja</a:t>
            </a:r>
          </a:p>
          <a:p>
            <a:r>
              <a:rPr lang="sl-SI" altLang="sl-SI">
                <a:solidFill>
                  <a:srgbClr val="800000"/>
                </a:solidFill>
              </a:rPr>
              <a:t>Povečanje izseljevanja iz večjih mest v predmestja</a:t>
            </a:r>
          </a:p>
          <a:p>
            <a:r>
              <a:rPr lang="sl-SI" altLang="sl-SI">
                <a:solidFill>
                  <a:srgbClr val="800000"/>
                </a:solidFill>
              </a:rPr>
              <a:t>Gostota poselitve: 110,4 preb./km</a:t>
            </a:r>
            <a:r>
              <a:rPr lang="en-US" altLang="sl-SI">
                <a:solidFill>
                  <a:srgbClr val="800000"/>
                </a:solidFill>
                <a:cs typeface="Arial" panose="020B0604020202020204" pitchFamily="34" charset="0"/>
              </a:rPr>
              <a:t>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2EFB878-27A3-4CC3-9F2B-99E273C7C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PREBIVALSTVO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C8635E-9B85-4EC7-BD4B-701EE839EC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Veliko narodnostnih manjšin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Korzika-italijanski jezik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Alzacija in Flandrija-germanska narečja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Jug-provansalski in katalonski jezik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Bretanija-keltski jezik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4,4 milijona tujcev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Verstva: katoličani, protestanti, muslimani, judje, ateisti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97E4BB8-430B-43E7-BF2E-AA309BE7C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OSNOVNI PODATKI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3038B28-E50A-47E1-8FF5-C58AF0BF12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Glavno mesto: Pariz</a:t>
            </a:r>
          </a:p>
          <a:p>
            <a:r>
              <a:rPr lang="sl-SI" altLang="sl-SI">
                <a:solidFill>
                  <a:srgbClr val="800000"/>
                </a:solidFill>
              </a:rPr>
              <a:t>Uradni jezik: francoščina</a:t>
            </a:r>
          </a:p>
          <a:p>
            <a:r>
              <a:rPr lang="sl-SI" altLang="sl-SI">
                <a:solidFill>
                  <a:srgbClr val="800000"/>
                </a:solidFill>
              </a:rPr>
              <a:t>Uradno ime: Francoska republika</a:t>
            </a:r>
          </a:p>
          <a:p>
            <a:r>
              <a:rPr lang="sl-SI" altLang="sl-SI">
                <a:solidFill>
                  <a:srgbClr val="800000"/>
                </a:solidFill>
              </a:rPr>
              <a:t>Površina: 543.965 km</a:t>
            </a:r>
            <a:r>
              <a:rPr lang="en-US" altLang="sl-SI">
                <a:solidFill>
                  <a:srgbClr val="800000"/>
                </a:solidFill>
                <a:cs typeface="Arial" panose="020B0604020202020204" pitchFamily="34" charset="0"/>
              </a:rPr>
              <a:t>²</a:t>
            </a:r>
            <a:endParaRPr lang="sl-SI" altLang="sl-SI">
              <a:solidFill>
                <a:srgbClr val="800000"/>
              </a:solidFill>
              <a:cs typeface="Arial" panose="020B0604020202020204" pitchFamily="34" charset="0"/>
            </a:endParaRPr>
          </a:p>
          <a:p>
            <a:r>
              <a:rPr lang="sl-SI" altLang="sl-SI">
                <a:solidFill>
                  <a:srgbClr val="800000"/>
                </a:solidFill>
                <a:cs typeface="Arial" panose="020B0604020202020204" pitchFamily="34" charset="0"/>
              </a:rPr>
              <a:t>Št. prebivalcev: 60.044.000</a:t>
            </a:r>
          </a:p>
          <a:p>
            <a:r>
              <a:rPr lang="sl-SI" altLang="sl-SI">
                <a:solidFill>
                  <a:srgbClr val="800000"/>
                </a:solidFill>
                <a:cs typeface="Arial" panose="020B0604020202020204" pitchFamily="34" charset="0"/>
              </a:rPr>
              <a:t>Denarna enota: evro </a:t>
            </a:r>
            <a:endParaRPr lang="en-US" altLang="sl-SI">
              <a:solidFill>
                <a:srgbClr val="800000"/>
              </a:solidFill>
              <a:cs typeface="Arial" panose="020B0604020202020204" pitchFamily="34" charset="0"/>
            </a:endParaRPr>
          </a:p>
          <a:p>
            <a:endParaRPr lang="sl-SI" altLang="sl-SI">
              <a:solidFill>
                <a:srgbClr val="800000"/>
              </a:solidFill>
            </a:endParaRPr>
          </a:p>
        </p:txBody>
      </p:sp>
      <p:pic>
        <p:nvPicPr>
          <p:cNvPr id="39940" name="Picture 4" descr="evro">
            <a:extLst>
              <a:ext uri="{FF2B5EF4-FFF2-40B4-BE49-F238E27FC236}">
                <a16:creationId xmlns:a16="http://schemas.microsoft.com/office/drawing/2014/main" id="{EB3DC236-916D-4CA6-A281-92DBD0D85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3730">
            <a:off x="5318919" y="2321719"/>
            <a:ext cx="4859337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C628B5BF-8549-46C7-BED0-9A09FD43F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Rodnost: 13,2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Smrtnost: 9,1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Naravni prirastek: 4,1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Povprečna rast prebivalstva: 0,5%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Pričakovano trajanje življenja: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>
                <a:solidFill>
                  <a:srgbClr val="800000"/>
                </a:solidFill>
              </a:rPr>
              <a:t>			moški: 76,3 leta, ženske: 84,1 let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Delež mestnega prebivalstva: 76,3%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Delež aktivnega prebivalstva: 47%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Delež nepismenih: 1%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B727080-D282-46E9-9AEF-5D6CCE81D0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GOSPODARSTVO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FFF2256-81A3-4D8D-95BA-F93625079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Najbolj heterogeno gospodarstvo (razvite vse panoge gospodarstva)</a:t>
            </a:r>
          </a:p>
          <a:p>
            <a:r>
              <a:rPr lang="sl-SI" altLang="sl-SI">
                <a:solidFill>
                  <a:srgbClr val="800000"/>
                </a:solidFill>
              </a:rPr>
              <a:t>Kmetijstvo, rudarstvo, industrija, turizem in storitvene dejavnosti</a:t>
            </a:r>
          </a:p>
          <a:p>
            <a:r>
              <a:rPr lang="sl-SI" altLang="sl-SI">
                <a:solidFill>
                  <a:srgbClr val="800000"/>
                </a:solidFill>
              </a:rPr>
              <a:t>BDP: 32.385 USD/prebivalca</a:t>
            </a:r>
          </a:p>
          <a:p>
            <a:pPr>
              <a:buFontTx/>
              <a:buNone/>
            </a:pPr>
            <a:endParaRPr lang="sl-SI" altLang="sl-SI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sir">
            <a:extLst>
              <a:ext uri="{FF2B5EF4-FFF2-40B4-BE49-F238E27FC236}">
                <a16:creationId xmlns:a16="http://schemas.microsoft.com/office/drawing/2014/main" id="{2B081FB0-FBB0-40DD-B917-47FA23A09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692150"/>
            <a:ext cx="3457575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>
            <a:extLst>
              <a:ext uri="{FF2B5EF4-FFF2-40B4-BE49-F238E27FC236}">
                <a16:creationId xmlns:a16="http://schemas.microsoft.com/office/drawing/2014/main" id="{FC9985AF-593F-44E3-BABD-7F27AB802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KMETIJSTVO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A2882E8-79D8-41C8-8FB8-FE78E52A0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Vodilna kmetijska država v EU</a:t>
            </a:r>
          </a:p>
          <a:p>
            <a:r>
              <a:rPr lang="sl-SI" altLang="sl-SI">
                <a:solidFill>
                  <a:srgbClr val="800000"/>
                </a:solidFill>
              </a:rPr>
              <a:t>specializacija - Pariška kotlina i</a:t>
            </a:r>
            <a:r>
              <a:rPr lang="sl-SI" altLang="sl-SI" b="1">
                <a:solidFill>
                  <a:srgbClr val="800000"/>
                </a:solidFill>
              </a:rPr>
              <a:t>n</a:t>
            </a:r>
            <a:r>
              <a:rPr lang="sl-SI" altLang="sl-SI">
                <a:solidFill>
                  <a:srgbClr val="800000"/>
                </a:solidFill>
              </a:rPr>
              <a:t> </a:t>
            </a:r>
            <a:r>
              <a:rPr lang="sl-SI" altLang="sl-SI" b="1">
                <a:solidFill>
                  <a:srgbClr val="800000"/>
                </a:solidFill>
              </a:rPr>
              <a:t>S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žito in sladkorna pesa</a:t>
            </a:r>
          </a:p>
          <a:p>
            <a:r>
              <a:rPr lang="sl-SI" altLang="sl-SI">
                <a:solidFill>
                  <a:srgbClr val="800000"/>
                </a:solidFill>
              </a:rPr>
              <a:t>Živinoreja - Centralni masiv, Alpe in Z</a:t>
            </a:r>
          </a:p>
          <a:p>
            <a:r>
              <a:rPr lang="sl-SI" altLang="sl-SI">
                <a:solidFill>
                  <a:srgbClr val="800000"/>
                </a:solidFill>
              </a:rPr>
              <a:t>Mediteranske kulture - J in Korzika</a:t>
            </a:r>
          </a:p>
          <a:p>
            <a:r>
              <a:rPr lang="sl-SI" altLang="sl-SI">
                <a:solidFill>
                  <a:srgbClr val="800000"/>
                </a:solidFill>
              </a:rPr>
              <a:t>Znana po visokorodni pšenici, kvaliteti vin in odličnih sirih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Rectangle 7">
            <a:extLst>
              <a:ext uri="{FF2B5EF4-FFF2-40B4-BE49-F238E27FC236}">
                <a16:creationId xmlns:a16="http://schemas.microsoft.com/office/drawing/2014/main" id="{45E1A5A4-8C69-47C4-A069-2AF9905E64C7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sl-SI" altLang="sl-SI" sz="2400"/>
          </a:p>
        </p:txBody>
      </p:sp>
      <p:pic>
        <p:nvPicPr>
          <p:cNvPr id="78857" name="Picture 9" descr="sir">
            <a:extLst>
              <a:ext uri="{FF2B5EF4-FFF2-40B4-BE49-F238E27FC236}">
                <a16:creationId xmlns:a16="http://schemas.microsoft.com/office/drawing/2014/main" id="{EB355A2A-9EB7-4839-86E8-6CD2772521B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0575"/>
            <a:ext cx="5435600" cy="4797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59" name="Picture 11" descr="kmetijstvo">
            <a:extLst>
              <a:ext uri="{FF2B5EF4-FFF2-40B4-BE49-F238E27FC236}">
                <a16:creationId xmlns:a16="http://schemas.microsoft.com/office/drawing/2014/main" id="{A4100BA9-C9E1-49B3-83B1-11764F56499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0838" y="0"/>
            <a:ext cx="3713162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62" name="Picture 14" descr="camembert">
            <a:extLst>
              <a:ext uri="{FF2B5EF4-FFF2-40B4-BE49-F238E27FC236}">
                <a16:creationId xmlns:a16="http://schemas.microsoft.com/office/drawing/2014/main" id="{97A8DFC9-1ECC-433F-9C82-3F6D777EB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6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A1DA382-9189-4C3C-8E03-11376B88C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RUDARSTVO IN ENERGETIKA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D7B7D4A-6716-4ADA-98A2-12376BFC0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08300"/>
          </a:xfrm>
        </p:spPr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Malo fosilnih energijskih virov in rud</a:t>
            </a:r>
          </a:p>
          <a:p>
            <a:r>
              <a:rPr lang="sl-SI" altLang="sl-SI">
                <a:solidFill>
                  <a:srgbClr val="800000"/>
                </a:solidFill>
              </a:rPr>
              <a:t>Drugi največji delež pridobivanja električne energije iz jedrskih elektrarn</a:t>
            </a:r>
          </a:p>
          <a:p>
            <a:r>
              <a:rPr lang="sl-SI" altLang="sl-SI">
                <a:solidFill>
                  <a:srgbClr val="800000"/>
                </a:solidFill>
              </a:rPr>
              <a:t>Velik proizvajalec železove rude, kalijeve soli, boksita in urana</a:t>
            </a:r>
          </a:p>
          <a:p>
            <a:endParaRPr lang="sl-SI" altLang="sl-SI"/>
          </a:p>
        </p:txBody>
      </p:sp>
      <p:pic>
        <p:nvPicPr>
          <p:cNvPr id="25604" name="Picture 4" descr="boksit">
            <a:extLst>
              <a:ext uri="{FF2B5EF4-FFF2-40B4-BE49-F238E27FC236}">
                <a16:creationId xmlns:a16="http://schemas.microsoft.com/office/drawing/2014/main" id="{60C5A943-A4FD-47BE-B660-479674101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05238"/>
            <a:ext cx="4067175" cy="30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7AA6542-720B-4538-BC6A-C836EE46F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INDUSTRIJA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949845D-478C-4D14-9761-B13A7A3C9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256213"/>
          </a:xfrm>
        </p:spPr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Orožje</a:t>
            </a:r>
          </a:p>
          <a:p>
            <a:r>
              <a:rPr lang="sl-SI" altLang="sl-SI">
                <a:solidFill>
                  <a:srgbClr val="800000"/>
                </a:solidFill>
              </a:rPr>
              <a:t>Letala - vojaška, helikopterji, potniška - AIRBUS</a:t>
            </a:r>
          </a:p>
          <a:p>
            <a:r>
              <a:rPr lang="sl-SI" altLang="sl-SI">
                <a:solidFill>
                  <a:srgbClr val="800000"/>
                </a:solidFill>
              </a:rPr>
              <a:t>Stroji</a:t>
            </a:r>
          </a:p>
          <a:p>
            <a:r>
              <a:rPr lang="sl-SI" altLang="sl-SI">
                <a:solidFill>
                  <a:srgbClr val="800000"/>
                </a:solidFill>
              </a:rPr>
              <a:t>Tekstil – bombaž, volna, lan… </a:t>
            </a:r>
          </a:p>
          <a:p>
            <a:r>
              <a:rPr lang="sl-SI" altLang="sl-SI">
                <a:solidFill>
                  <a:srgbClr val="800000"/>
                </a:solidFill>
              </a:rPr>
              <a:t>Avtomobili – Renault, Citro</a:t>
            </a:r>
            <a:r>
              <a:rPr lang="ru-RU" altLang="sl-SI" sz="2500">
                <a:solidFill>
                  <a:srgbClr val="800000"/>
                </a:solidFill>
                <a:cs typeface="Arial" panose="020B0604020202020204" pitchFamily="34" charset="0"/>
              </a:rPr>
              <a:t>ё</a:t>
            </a:r>
            <a:r>
              <a:rPr lang="sl-SI" altLang="sl-SI">
                <a:solidFill>
                  <a:srgbClr val="800000"/>
                </a:solidFill>
                <a:cs typeface="Arial" panose="020B0604020202020204" pitchFamily="34" charset="0"/>
              </a:rPr>
              <a:t>n, Peugeot </a:t>
            </a:r>
            <a:endParaRPr lang="ru-RU" altLang="sl-SI">
              <a:solidFill>
                <a:srgbClr val="800000"/>
              </a:solidFill>
              <a:cs typeface="Arial" panose="020B0604020202020204" pitchFamily="34" charset="0"/>
            </a:endParaRPr>
          </a:p>
          <a:p>
            <a:r>
              <a:rPr lang="sl-SI" altLang="sl-SI">
                <a:solidFill>
                  <a:srgbClr val="800000"/>
                </a:solidFill>
              </a:rPr>
              <a:t>Elektronski izdelki</a:t>
            </a:r>
          </a:p>
          <a:p>
            <a:r>
              <a:rPr lang="sl-SI" altLang="sl-SI">
                <a:solidFill>
                  <a:srgbClr val="800000"/>
                </a:solidFill>
              </a:rPr>
              <a:t>Kemikalije – barvila, kozmetika, parfumi</a:t>
            </a:r>
          </a:p>
          <a:p>
            <a:r>
              <a:rPr lang="sl-SI" altLang="sl-SI">
                <a:solidFill>
                  <a:srgbClr val="800000"/>
                </a:solidFill>
              </a:rPr>
              <a:t>živila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CCDE8E4-6084-46C8-BAB7-1A817A948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PROMET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11BE777-817C-46F8-A1FC-15B6DD055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CESTNI</a:t>
            </a:r>
          </a:p>
          <a:p>
            <a:pPr lvl="1"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Dolžina cest 894.000 km</a:t>
            </a:r>
          </a:p>
          <a:p>
            <a:pPr lvl="1"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29,5 milijona osebnih avtomobilov</a:t>
            </a:r>
          </a:p>
          <a:p>
            <a:pPr lvl="1"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5,9 milijona tovornjakov in avtobusov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ŽELEZNIŠKI</a:t>
            </a:r>
          </a:p>
          <a:p>
            <a:pPr lvl="1"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Dolžina prog 31.385 km</a:t>
            </a:r>
          </a:p>
          <a:p>
            <a:pPr lvl="1"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Hitri vlak TVG (povprečna hitrost-300km/h) </a:t>
            </a:r>
          </a:p>
          <a:p>
            <a:pPr lvl="1">
              <a:lnSpc>
                <a:spcPct val="90000"/>
              </a:lnSpc>
            </a:pPr>
            <a:r>
              <a:rPr lang="sl-SI" altLang="sl-SI">
                <a:solidFill>
                  <a:srgbClr val="800000"/>
                </a:solidFill>
              </a:rPr>
              <a:t>Predor med Veliko Britanijo in Francijo (50,5 km)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DB92FC9-DC95-4D49-88B6-0F8C9087E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DRŽAVNA UREDITEV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B6D9CEB-882F-46EE-B792-76082B620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Parlamentarna republika–vpil predsednika</a:t>
            </a:r>
          </a:p>
          <a:p>
            <a:r>
              <a:rPr lang="sl-SI" altLang="sl-SI">
                <a:solidFill>
                  <a:srgbClr val="800000"/>
                </a:solidFill>
              </a:rPr>
              <a:t>Volilna pravica vsem starim nad 18 let</a:t>
            </a:r>
          </a:p>
          <a:p>
            <a:r>
              <a:rPr lang="sl-SI" altLang="sl-SI">
                <a:solidFill>
                  <a:srgbClr val="800000"/>
                </a:solidFill>
              </a:rPr>
              <a:t>Vsakih 5 let volitev predsednika</a:t>
            </a:r>
          </a:p>
          <a:p>
            <a:r>
              <a:rPr lang="sl-SI" altLang="sl-SI">
                <a:solidFill>
                  <a:srgbClr val="800000"/>
                </a:solidFill>
              </a:rPr>
              <a:t>22 regij</a:t>
            </a:r>
          </a:p>
          <a:p>
            <a:r>
              <a:rPr lang="sl-SI" altLang="sl-SI">
                <a:solidFill>
                  <a:srgbClr val="800000"/>
                </a:solidFill>
              </a:rPr>
              <a:t>KORZIKA-ima svoj parlament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7" name="Picture 11" descr="tvg vlak">
            <a:extLst>
              <a:ext uri="{FF2B5EF4-FFF2-40B4-BE49-F238E27FC236}">
                <a16:creationId xmlns:a16="http://schemas.microsoft.com/office/drawing/2014/main" id="{AB7F7747-A639-4030-B2C1-C0FF017173F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9144000" cy="402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31" name="Text Box 15">
            <a:extLst>
              <a:ext uri="{FF2B5EF4-FFF2-40B4-BE49-F238E27FC236}">
                <a16:creationId xmlns:a16="http://schemas.microsoft.com/office/drawing/2014/main" id="{9E516BE4-B01B-4AB7-A96E-8F08A968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341438"/>
            <a:ext cx="39608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>
                <a:solidFill>
                  <a:srgbClr val="800000"/>
                </a:solidFill>
              </a:rPr>
              <a:t>Vlaki TVG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86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9AE172AB-7526-4A69-87F4-12765D0E2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LADIJSKI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150 ladij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Največja pristanišča: Marseille, Letlavre, Ren…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8500 km notranjih plovnih poti (Ren, Rona, Sena, Mozela)</a:t>
            </a:r>
          </a:p>
          <a:p>
            <a:r>
              <a:rPr lang="sl-SI" altLang="sl-SI">
                <a:solidFill>
                  <a:srgbClr val="800000"/>
                </a:solidFill>
              </a:rPr>
              <a:t>LETALSKI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9 mednarodnih letališč in 50 manjših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Nacionalni prevoznik Air France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C526D5D-0E3C-4224-94E7-9BD7941D5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TURIZEM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D78CCBF-1A42-49D5-9E0C-86FAB2A85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PARIZ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Pomembno svetovno mesto kulturnih središč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Staro mesto, z bogato kulturno zgodovino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60 gledališč in 80 muzejov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Picassov muzej, Pariški muzej moderne umetnosti, ljudska opera…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B67E3F60-EDC9-43DA-B4F7-FC8CFD42F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LURD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Katoliški romarski kraj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sv. Bernardki Lurški prikazala Marija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Izvir čudodelne vode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Bazilika rožnega venca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Podzemeljska bazilika sv. Pija X.</a:t>
            </a:r>
          </a:p>
          <a:p>
            <a:pPr lvl="1">
              <a:buFontTx/>
              <a:buNone/>
            </a:pPr>
            <a:endParaRPr lang="sl-SI" altLang="sl-SI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BE0D27B2-4F92-42BB-BDC2-373F268E7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KULINARIKA</a:t>
            </a:r>
          </a:p>
          <a:p>
            <a:pPr lvl="1"/>
            <a:r>
              <a:rPr lang="sl-SI" altLang="sl-SI" b="1">
                <a:solidFill>
                  <a:srgbClr val="800000"/>
                </a:solidFill>
              </a:rPr>
              <a:t>BENDIKTINEC </a:t>
            </a:r>
          </a:p>
          <a:p>
            <a:pPr lvl="2"/>
            <a:r>
              <a:rPr lang="sl-SI" altLang="sl-SI" sz="2800">
                <a:solidFill>
                  <a:srgbClr val="800000"/>
                </a:solidFill>
              </a:rPr>
              <a:t>značilna francoska jed</a:t>
            </a:r>
          </a:p>
          <a:p>
            <a:pPr lvl="2"/>
            <a:r>
              <a:rPr lang="sl-SI" altLang="sl-SI" sz="2800">
                <a:solidFill>
                  <a:srgbClr val="800000"/>
                </a:solidFill>
              </a:rPr>
              <a:t>izdelujejo po starem receptu, ki si ga je izmislil neki menih, leta 1510 </a:t>
            </a:r>
          </a:p>
          <a:p>
            <a:pPr lvl="2"/>
            <a:r>
              <a:rPr lang="sl-SI" altLang="sl-SI" sz="2800">
                <a:solidFill>
                  <a:srgbClr val="800000"/>
                </a:solidFill>
              </a:rPr>
              <a:t>Popotniki si lahko v kraju ogledajo staro žganjarno in kleti, kjer liker zori v hrastovih sodih</a:t>
            </a:r>
          </a:p>
          <a:p>
            <a:pPr lvl="2"/>
            <a:endParaRPr lang="sl-SI" altLang="sl-SI" sz="28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>
            <a:extLst>
              <a:ext uri="{FF2B5EF4-FFF2-40B4-BE49-F238E27FC236}">
                <a16:creationId xmlns:a16="http://schemas.microsoft.com/office/drawing/2014/main" id="{4EBB0A7D-B2FD-4611-9EF3-921497F91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lvl="1"/>
            <a:r>
              <a:rPr lang="sl-SI" altLang="sl-SI" b="1">
                <a:solidFill>
                  <a:srgbClr val="800000"/>
                </a:solidFill>
              </a:rPr>
              <a:t>MASTNE OSTRIGE </a:t>
            </a:r>
          </a:p>
          <a:p>
            <a:pPr lvl="2"/>
            <a:r>
              <a:rPr lang="sl-SI" altLang="sl-SI" sz="2800">
                <a:solidFill>
                  <a:srgbClr val="800000"/>
                </a:solidFill>
              </a:rPr>
              <a:t>Béllons de Béllon (beloni iz Béllona) </a:t>
            </a:r>
          </a:p>
          <a:p>
            <a:pPr lvl="2"/>
            <a:r>
              <a:rPr lang="sl-SI" altLang="sl-SI" sz="2800">
                <a:solidFill>
                  <a:srgbClr val="800000"/>
                </a:solidFill>
              </a:rPr>
              <a:t>začetna jed, ki obeta »poln krožnik užitkov«</a:t>
            </a:r>
          </a:p>
          <a:p>
            <a:pPr lvl="2"/>
            <a:r>
              <a:rPr lang="sl-SI" altLang="sl-SI" sz="2800">
                <a:solidFill>
                  <a:srgbClr val="800000"/>
                </a:solidFill>
              </a:rPr>
              <a:t>Beloni-najbolj cenjene ostrige</a:t>
            </a:r>
          </a:p>
          <a:p>
            <a:pPr lvl="2"/>
            <a:r>
              <a:rPr lang="sl-SI" altLang="sl-SI" sz="2800">
                <a:solidFill>
                  <a:srgbClr val="800000"/>
                </a:solidFill>
              </a:rPr>
              <a:t>Ustje reke Béllon tradicionalno nahajališče</a:t>
            </a:r>
          </a:p>
          <a:p>
            <a:pPr lvl="2">
              <a:buFontTx/>
              <a:buNone/>
            </a:pPr>
            <a:endParaRPr lang="sl-SI" altLang="sl-SI" sz="2800" b="1">
              <a:solidFill>
                <a:srgbClr val="800000"/>
              </a:solidFill>
            </a:endParaRPr>
          </a:p>
          <a:p>
            <a:pPr lvl="1"/>
            <a:r>
              <a:rPr lang="sl-SI" altLang="sl-SI" b="1">
                <a:solidFill>
                  <a:srgbClr val="800000"/>
                </a:solidFill>
              </a:rPr>
              <a:t>CAMEMBERT </a:t>
            </a:r>
          </a:p>
          <a:p>
            <a:pPr lvl="2"/>
            <a:r>
              <a:rPr lang="sl-SI" altLang="sl-SI" sz="2800">
                <a:solidFill>
                  <a:srgbClr val="800000"/>
                </a:solidFill>
              </a:rPr>
              <a:t>normandijski sir Camembert sedaj izdelujejo po vsej Franciji s posnemanjem pravega.</a:t>
            </a:r>
            <a:r>
              <a:rPr lang="sl-SI" altLang="sl-SI" sz="28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BC287BF3-DBA2-4341-AF56-DE41B0D1E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EIFFLOV STOLP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že sto let sinonim za Pariz 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simbol industrijske dobe 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Več kot tri milijone obiskovalcev na leto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zgrajen iz 120.000 kovinskih delov s skupno težo 10.000 ton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Visok je 320,75 metra 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zgradil inženir Gustave Eiffel </a:t>
            </a:r>
          </a:p>
          <a:p>
            <a:pPr lvl="1"/>
            <a:endParaRPr lang="sl-SI" altLang="sl-SI">
              <a:solidFill>
                <a:srgbClr val="800000"/>
              </a:solidFill>
            </a:endParaRPr>
          </a:p>
          <a:p>
            <a:endParaRPr lang="sl-SI" altLang="sl-SI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3" name="Picture 5" descr="eifflov stolp">
            <a:extLst>
              <a:ext uri="{FF2B5EF4-FFF2-40B4-BE49-F238E27FC236}">
                <a16:creationId xmlns:a16="http://schemas.microsoft.com/office/drawing/2014/main" id="{13FD7FB8-F6CF-45A5-8E86-DE132188285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45063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115AAF21-D1C3-4DC4-8670-CD7C9FEA0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AZURNA OBALA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Na njej se je začel razvijati prvi obmorski turizem v Evropi 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na tem območju zgrajena najlepša mondena letovišča</a:t>
            </a:r>
          </a:p>
          <a:p>
            <a:pPr lvl="1">
              <a:buFontTx/>
              <a:buNone/>
            </a:pPr>
            <a:endParaRPr lang="sl-SI" altLang="sl-SI">
              <a:solidFill>
                <a:srgbClr val="800000"/>
              </a:solidFill>
            </a:endParaRPr>
          </a:p>
        </p:txBody>
      </p:sp>
      <p:pic>
        <p:nvPicPr>
          <p:cNvPr id="34822" name="Picture 6" descr="azurna obala2">
            <a:extLst>
              <a:ext uri="{FF2B5EF4-FFF2-40B4-BE49-F238E27FC236}">
                <a16:creationId xmlns:a16="http://schemas.microsoft.com/office/drawing/2014/main" id="{32550234-08BD-434B-9916-D35ACA686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32088"/>
            <a:ext cx="6227762" cy="41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F2D32C71-FA0E-4548-B9F8-9A20248B5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6851650" cy="5721350"/>
          </a:xfrm>
        </p:spPr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KATEDRALA NOTRE-DAME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najvišja dokončana </a:t>
            </a:r>
          </a:p>
          <a:p>
            <a:pPr lvl="1">
              <a:buFontTx/>
              <a:buNone/>
            </a:pPr>
            <a:r>
              <a:rPr lang="sl-SI" altLang="sl-SI">
                <a:solidFill>
                  <a:srgbClr val="800000"/>
                </a:solidFill>
              </a:rPr>
              <a:t>katedrala v Franciji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največjo prostornino</a:t>
            </a:r>
          </a:p>
          <a:p>
            <a:pPr lvl="1">
              <a:buFontTx/>
              <a:buNone/>
            </a:pPr>
            <a:r>
              <a:rPr lang="sl-SI" altLang="sl-SI">
                <a:solidFill>
                  <a:srgbClr val="800000"/>
                </a:solidFill>
              </a:rPr>
              <a:t> 200.000 m³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Nahaja se v mestu </a:t>
            </a:r>
          </a:p>
          <a:p>
            <a:pPr lvl="1">
              <a:buFontTx/>
              <a:buNone/>
            </a:pPr>
            <a:r>
              <a:rPr lang="sl-SI" altLang="sl-SI">
                <a:solidFill>
                  <a:srgbClr val="800000"/>
                </a:solidFill>
              </a:rPr>
              <a:t>Amiens ob reki Somi</a:t>
            </a:r>
          </a:p>
          <a:p>
            <a:pPr lvl="1"/>
            <a:endParaRPr lang="sl-SI" altLang="sl-SI"/>
          </a:p>
          <a:p>
            <a:pPr lvl="1"/>
            <a:endParaRPr lang="sl-SI" altLang="sl-SI"/>
          </a:p>
        </p:txBody>
      </p:sp>
      <p:pic>
        <p:nvPicPr>
          <p:cNvPr id="37892" name="Picture 4" descr="katedrala notre dame">
            <a:extLst>
              <a:ext uri="{FF2B5EF4-FFF2-40B4-BE49-F238E27FC236}">
                <a16:creationId xmlns:a16="http://schemas.microsoft.com/office/drawing/2014/main" id="{90BE77DD-419F-41F3-9F95-72B959257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1125538"/>
            <a:ext cx="4298950" cy="57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>
            <a:extLst>
              <a:ext uri="{FF2B5EF4-FFF2-40B4-BE49-F238E27FC236}">
                <a16:creationId xmlns:a16="http://schemas.microsoft.com/office/drawing/2014/main" id="{D0477876-556C-4765-AF07-2220F7740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435975" cy="5649912"/>
          </a:xfrm>
        </p:spPr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SLAVOLOK ZMAGE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visok je petdeset metrov 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Leži sredi trga Étoile 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ponazarja vojaško slavo Francije 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načrte zanj je napravil arhitekt Chalgrin 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Končan je bil leta 1836 </a:t>
            </a:r>
          </a:p>
        </p:txBody>
      </p:sp>
      <p:pic>
        <p:nvPicPr>
          <p:cNvPr id="96261" name="Picture 5" descr="slavolok_zmage">
            <a:extLst>
              <a:ext uri="{FF2B5EF4-FFF2-40B4-BE49-F238E27FC236}">
                <a16:creationId xmlns:a16="http://schemas.microsoft.com/office/drawing/2014/main" id="{72AAC355-D24B-473C-98C0-8A813D253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92425"/>
            <a:ext cx="4500562" cy="3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05B6492-9953-4012-953C-34B3552BD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ZGODOVINA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245AD60-EDF7-423A-9020-F439E5BCD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Deluje od 4. 10. 1958</a:t>
            </a:r>
          </a:p>
          <a:p>
            <a:r>
              <a:rPr lang="sl-SI" altLang="sl-SI">
                <a:solidFill>
                  <a:srgbClr val="800000"/>
                </a:solidFill>
              </a:rPr>
              <a:t>Nastala po ustavi pete republike</a:t>
            </a:r>
          </a:p>
          <a:p>
            <a:r>
              <a:rPr lang="sl-SI" altLang="sl-SI">
                <a:solidFill>
                  <a:srgbClr val="800000"/>
                </a:solidFill>
              </a:rPr>
              <a:t>26. 8. 1789-sprejeta Deklaracija o človekovih in državljanskih pravicah</a:t>
            </a:r>
          </a:p>
          <a:p>
            <a:r>
              <a:rPr lang="sl-SI" altLang="sl-SI">
                <a:solidFill>
                  <a:srgbClr val="800000"/>
                </a:solidFill>
              </a:rPr>
              <a:t>Zgodovinske osebnosti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Napoleon Bonaparte-osvajalec in samooklican francoski cesar</a:t>
            </a:r>
          </a:p>
          <a:p>
            <a:pPr lvl="1"/>
            <a:r>
              <a:rPr lang="sl-SI" altLang="sl-SI">
                <a:solidFill>
                  <a:srgbClr val="800000"/>
                </a:solidFill>
              </a:rPr>
              <a:t>Ivana Orleanska-priljubljena junakinja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1" name="Picture 9" descr="napoleon11">
            <a:extLst>
              <a:ext uri="{FF2B5EF4-FFF2-40B4-BE49-F238E27FC236}">
                <a16:creationId xmlns:a16="http://schemas.microsoft.com/office/drawing/2014/main" id="{BD3D0273-2542-4F64-A93D-3ABD5CF195F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81025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24" name="Text Box 12">
            <a:extLst>
              <a:ext uri="{FF2B5EF4-FFF2-40B4-BE49-F238E27FC236}">
                <a16:creationId xmlns:a16="http://schemas.microsoft.com/office/drawing/2014/main" id="{469A4804-BCAA-4EA0-A294-A9B8EF50D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876925"/>
            <a:ext cx="3276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 b="1">
                <a:solidFill>
                  <a:srgbClr val="800000"/>
                </a:solidFill>
              </a:rPr>
              <a:t>NAPOLEON BONAPARTE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3A6E5EB-4F58-4892-96EF-25B9CF433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LEGA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DDFE8A-8C2D-4B63-8E28-8350C8B46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Leži v Z Evropi </a:t>
            </a:r>
          </a:p>
          <a:p>
            <a:r>
              <a:rPr lang="sl-SI" altLang="sl-SI">
                <a:solidFill>
                  <a:srgbClr val="800000"/>
                </a:solidFill>
              </a:rPr>
              <a:t>Ob Atlantskem oceanu in Rokavskem prelivu, na JV ob Sredozemskem morju</a:t>
            </a:r>
          </a:p>
          <a:p>
            <a:r>
              <a:rPr lang="sl-SI" altLang="sl-SI">
                <a:solidFill>
                  <a:srgbClr val="800000"/>
                </a:solidFill>
              </a:rPr>
              <a:t>K njej spada Korzika v Sredozemskem morju (8680 km</a:t>
            </a:r>
            <a:r>
              <a:rPr lang="en-US" altLang="sl-SI">
                <a:solidFill>
                  <a:srgbClr val="800000"/>
                </a:solidFill>
                <a:cs typeface="Arial" panose="020B0604020202020204" pitchFamily="34" charset="0"/>
              </a:rPr>
              <a:t>²</a:t>
            </a:r>
            <a:r>
              <a:rPr lang="sl-SI" altLang="sl-SI">
                <a:solidFill>
                  <a:srgbClr val="800000"/>
                </a:solidFill>
                <a:cs typeface="Arial" panose="020B0604020202020204" pitchFamily="34" charset="0"/>
              </a:rPr>
              <a:t>)</a:t>
            </a:r>
          </a:p>
          <a:p>
            <a:endParaRPr lang="en-US" altLang="sl-SI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CBE180B-6FBD-4191-9D25-4A12997FF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5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POVRŠJE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B15B570-8312-4FFF-88A5-6BF9A7120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895850"/>
          </a:xfrm>
        </p:spPr>
        <p:txBody>
          <a:bodyPr/>
          <a:lstStyle/>
          <a:p>
            <a:r>
              <a:rPr lang="sl-SI" altLang="sl-SI">
                <a:solidFill>
                  <a:srgbClr val="800000"/>
                </a:solidFill>
              </a:rPr>
              <a:t>Raznolika pri naravnogeografskih značilnostih</a:t>
            </a:r>
          </a:p>
          <a:p>
            <a:r>
              <a:rPr lang="sl-SI" altLang="sl-SI">
                <a:solidFill>
                  <a:srgbClr val="800000"/>
                </a:solidFill>
              </a:rPr>
              <a:t>Masivi in sredogorja: Centralni masiv, Ardeni, Vogezi, Armokrikansko hribovje…</a:t>
            </a:r>
          </a:p>
          <a:p>
            <a:r>
              <a:rPr lang="sl-SI" altLang="sl-SI">
                <a:solidFill>
                  <a:srgbClr val="800000"/>
                </a:solidFill>
              </a:rPr>
              <a:t>Mladonagubana gorstva: Alpe, Pireneji</a:t>
            </a:r>
          </a:p>
          <a:p>
            <a:r>
              <a:rPr lang="sl-SI" altLang="sl-SI">
                <a:solidFill>
                  <a:srgbClr val="800000"/>
                </a:solidFill>
              </a:rPr>
              <a:t>Nižavja in kotline: Pariška kotlina, Alzacija, Flandrijsko nižavje, Ronsko-saonsko podolje</a:t>
            </a:r>
          </a:p>
          <a:p>
            <a:r>
              <a:rPr lang="sl-SI" altLang="sl-SI">
                <a:solidFill>
                  <a:srgbClr val="800000"/>
                </a:solidFill>
              </a:rPr>
              <a:t>Korzika-gorat otok iz granita in metamorfnih kamnin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rivzeti načrt">
      <a:majorFont>
        <a:latin typeface="Bodoni MT"/>
        <a:ea typeface=""/>
        <a:cs typeface=""/>
      </a:majorFont>
      <a:minorFont>
        <a:latin typeface="Bodoni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0</TotalTime>
  <Words>822</Words>
  <Application>Microsoft Office PowerPoint</Application>
  <PresentationFormat>On-screen Show (4:3)</PresentationFormat>
  <Paragraphs>173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Bodoni MT</vt:lpstr>
      <vt:lpstr>Papyrus</vt:lpstr>
      <vt:lpstr>Privzeti načrt</vt:lpstr>
      <vt:lpstr>PowerPoint Presentation</vt:lpstr>
      <vt:lpstr>OSNOVNI PODATKI</vt:lpstr>
      <vt:lpstr>DRŽAVNA UREDITEV</vt:lpstr>
      <vt:lpstr>PowerPoint Presentation</vt:lpstr>
      <vt:lpstr>ZGODOVINA</vt:lpstr>
      <vt:lpstr>PowerPoint Presentation</vt:lpstr>
      <vt:lpstr>LEGA</vt:lpstr>
      <vt:lpstr>PowerPoint Presentation</vt:lpstr>
      <vt:lpstr>POVRŠJE</vt:lpstr>
      <vt:lpstr>PowerPoint Presentation</vt:lpstr>
      <vt:lpstr>PODNEBJE</vt:lpstr>
      <vt:lpstr>PowerPoint Presentation</vt:lpstr>
      <vt:lpstr>VODOVJE</vt:lpstr>
      <vt:lpstr>PowerPoint Presentation</vt:lpstr>
      <vt:lpstr>RASTJE</vt:lpstr>
      <vt:lpstr>PowerPoint Presentation</vt:lpstr>
      <vt:lpstr>TLA</vt:lpstr>
      <vt:lpstr>POSELITEV</vt:lpstr>
      <vt:lpstr>PREBIVALSTVO</vt:lpstr>
      <vt:lpstr>PowerPoint Presentation</vt:lpstr>
      <vt:lpstr>GOSPODARSTVO</vt:lpstr>
      <vt:lpstr>KMETIJSTVO</vt:lpstr>
      <vt:lpstr>PowerPoint Presentation</vt:lpstr>
      <vt:lpstr>RUDARSTVO IN ENERGETIKA</vt:lpstr>
      <vt:lpstr>INDUSTRIJA</vt:lpstr>
      <vt:lpstr>PowerPoint Presentation</vt:lpstr>
      <vt:lpstr>PowerPoint Presentation</vt:lpstr>
      <vt:lpstr>PowerPoint Presentation</vt:lpstr>
      <vt:lpstr>PROMET</vt:lpstr>
      <vt:lpstr>PowerPoint Presentation</vt:lpstr>
      <vt:lpstr>PowerPoint Presentation</vt:lpstr>
      <vt:lpstr>PowerPoint Presentation</vt:lpstr>
      <vt:lpstr>TURIZEM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2019-05-31T08:39:40Z</dcterms:created>
  <dcterms:modified xsi:type="dcterms:W3CDTF">2019-05-31T08:39:40Z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