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81" r:id="rId5"/>
    <p:sldId id="290" r:id="rId6"/>
    <p:sldId id="280" r:id="rId7"/>
    <p:sldId id="282" r:id="rId8"/>
    <p:sldId id="289" r:id="rId9"/>
    <p:sldId id="284" r:id="rId10"/>
    <p:sldId id="279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D8D"/>
    <a:srgbClr val="FF0000"/>
    <a:srgbClr val="FA8300"/>
    <a:srgbClr val="660066"/>
    <a:srgbClr val="FF0066"/>
    <a:srgbClr val="EA0000"/>
    <a:srgbClr val="20D317"/>
    <a:srgbClr val="8F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 varScale="1">
        <p:scale>
          <a:sx n="155" d="100"/>
          <a:sy n="155" d="100"/>
        </p:scale>
        <p:origin x="174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28E0083-FA11-4D59-BE95-24E2ED3FC3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9214EE7-51EA-452D-97E5-52DE2E4FAE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DF43825-C923-4FD0-A5F3-105C213EFC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70749836-8688-4060-BB6D-FBB45985E6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1261C748-FC7B-49B5-8139-A06A506E5E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50E5838F-FD78-4062-A280-79DF31EAF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A8CE8F-CE53-40F1-89F5-CB2BDC16CCB3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28A22A9-0384-4A36-98B4-4233404DC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FF9441-27A7-47A6-A662-35D84F4FF585}" type="slidenum">
              <a:rPr lang="en-US" altLang="sl-SI" sz="1200"/>
              <a:pPr eaLnBrk="1" hangingPunct="1"/>
              <a:t>1</a:t>
            </a:fld>
            <a:endParaRPr lang="en-US" altLang="sl-SI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CF02BCA-77A6-47AD-9E65-D79C13F52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5978E84-2B65-4F41-AC75-B298E0994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10E48F0-C8AE-4629-A7FC-5A2D0B0DD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FB74A9-B3E1-4C24-90DA-B737C9CE385D}" type="slidenum">
              <a:rPr lang="en-US" altLang="sl-SI" sz="1200"/>
              <a:pPr eaLnBrk="1" hangingPunct="1"/>
              <a:t>3</a:t>
            </a:fld>
            <a:endParaRPr lang="en-US" altLang="sl-S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6F7F253-F34F-4BAA-8D64-B0DB66F70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5A0E090-27E3-4EEC-8D37-1436F2D57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C14B84E-C437-4023-A10E-D26A4CC94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442DB-D107-4C07-8602-A164DC93650E}" type="slidenum">
              <a:rPr lang="en-US" altLang="sl-SI" sz="1200"/>
              <a:pPr eaLnBrk="1" hangingPunct="1"/>
              <a:t>6</a:t>
            </a:fld>
            <a:endParaRPr lang="en-US" altLang="sl-SI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A2C5B13-67CB-4CA4-8588-BA0E30ADF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A7C77A2-52DB-4949-B1E9-3B5529E56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4F53EEC-11D6-4A26-B464-276B271B2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E8510B-62C6-4980-B073-B50A0A779108}" type="slidenum">
              <a:rPr lang="en-US" altLang="sl-SI" sz="1200"/>
              <a:pPr eaLnBrk="1" hangingPunct="1"/>
              <a:t>7</a:t>
            </a:fld>
            <a:endParaRPr lang="en-US" altLang="sl-SI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4770F01-750A-4D28-928C-E4F785891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02A8451-CF6F-4361-B358-C6F83AB84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D3508B3-E899-4578-B7C1-63EB1950B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C80F36-E47B-4240-B536-EECC165B02C2}" type="slidenum">
              <a:rPr lang="en-US" altLang="sl-SI" sz="1200"/>
              <a:pPr eaLnBrk="1" hangingPunct="1"/>
              <a:t>10</a:t>
            </a:fld>
            <a:endParaRPr lang="en-US" altLang="sl-SI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D0A0CBC-B4DD-4955-83AC-8D7FBBD6A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B776DE9-D935-4181-B979-E530E1318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2362200"/>
            <a:ext cx="3800475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3352800"/>
            <a:ext cx="3800475" cy="457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6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2709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7531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7531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35888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26591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5792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38250" y="14097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43450" y="14097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116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68345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7659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8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1155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45758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F7A796-8222-4803-9C43-4BA81E0EF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406E30-22F2-4896-85E8-69E8256CB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4097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47B0BE05-A406-4CC2-9271-4323256607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1500" y="2428875"/>
            <a:ext cx="7572375" cy="4286250"/>
          </a:xfrm>
        </p:spPr>
        <p:txBody>
          <a:bodyPr/>
          <a:lstStyle/>
          <a:p>
            <a:r>
              <a:rPr lang="sl-SI" altLang="sl-SI" sz="9600">
                <a:solidFill>
                  <a:srgbClr val="000000"/>
                </a:solidFill>
              </a:rPr>
              <a:t>Francija</a:t>
            </a:r>
            <a:br>
              <a:rPr lang="sl-SI" altLang="sl-SI" sz="9600">
                <a:solidFill>
                  <a:srgbClr val="000000"/>
                </a:solidFill>
              </a:rPr>
            </a:br>
            <a:r>
              <a:rPr lang="sl-SI" altLang="sl-SI" sz="6000">
                <a:solidFill>
                  <a:srgbClr val="000000"/>
                </a:solidFill>
              </a:rPr>
              <a:t>(Francoska republika)</a:t>
            </a:r>
            <a:br>
              <a:rPr lang="sl-SI" altLang="sl-SI" sz="6000">
                <a:solidFill>
                  <a:srgbClr val="000000"/>
                </a:solidFill>
              </a:rPr>
            </a:br>
            <a:r>
              <a:rPr lang="sl-SI" altLang="sl-SI" sz="6000">
                <a:solidFill>
                  <a:srgbClr val="000000"/>
                </a:solidFill>
              </a:rPr>
              <a:t>     </a:t>
            </a:r>
            <a:br>
              <a:rPr lang="sl-SI" altLang="sl-SI" sz="6000">
                <a:solidFill>
                  <a:srgbClr val="000000"/>
                </a:solidFill>
              </a:rPr>
            </a:br>
            <a:r>
              <a:rPr lang="sl-SI" altLang="sl-SI" sz="2800">
                <a:solidFill>
                  <a:srgbClr val="000000"/>
                </a:solidFill>
              </a:rPr>
              <a:t> </a:t>
            </a:r>
            <a:br>
              <a:rPr lang="sl-SI" altLang="sl-SI" sz="2800">
                <a:solidFill>
                  <a:srgbClr val="000000"/>
                </a:solidFill>
              </a:rPr>
            </a:br>
            <a:endParaRPr lang="ru-RU" altLang="sl-SI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A7369CB-1A86-4D49-A59A-A07B2EFCF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6934200" cy="715963"/>
          </a:xfrm>
        </p:spPr>
        <p:txBody>
          <a:bodyPr/>
          <a:lstStyle/>
          <a:p>
            <a:r>
              <a:rPr lang="sl-SI" altLang="sl-SI" sz="4000">
                <a:solidFill>
                  <a:srgbClr val="FF0000"/>
                </a:solidFill>
              </a:rPr>
              <a:t>Kulturne znamenitosti:</a:t>
            </a:r>
            <a:endParaRPr lang="en-US" altLang="sl-SI" sz="4000">
              <a:solidFill>
                <a:srgbClr val="FF00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1FAFE1E-8EDD-4891-8A41-F9EC9FE3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429625" cy="4357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ko-KR" sz="2800">
                <a:solidFill>
                  <a:srgbClr val="FF0000"/>
                </a:solidFill>
                <a:latin typeface="18"/>
                <a:ea typeface="굴림" panose="020B0600000101010101" pitchFamily="34" charset="-127"/>
              </a:rPr>
              <a:t>Eifflov stolp (320 m)</a:t>
            </a:r>
          </a:p>
          <a:p>
            <a:pPr>
              <a:lnSpc>
                <a:spcPct val="80000"/>
              </a:lnSpc>
            </a:pPr>
            <a:r>
              <a:rPr lang="sl-SI" altLang="ko-KR" sz="2800">
                <a:solidFill>
                  <a:srgbClr val="FF0000"/>
                </a:solidFill>
                <a:latin typeface="18"/>
                <a:ea typeface="굴림" panose="020B0600000101010101" pitchFamily="34" charset="-127"/>
              </a:rPr>
              <a:t>Katedrala Notre-Dame</a:t>
            </a:r>
          </a:p>
          <a:p>
            <a:pPr>
              <a:lnSpc>
                <a:spcPct val="80000"/>
              </a:lnSpc>
            </a:pPr>
            <a:r>
              <a:rPr lang="sl-SI" altLang="ko-KR" sz="2800">
                <a:solidFill>
                  <a:srgbClr val="FF0000"/>
                </a:solidFill>
                <a:latin typeface="18"/>
                <a:ea typeface="굴림" panose="020B0600000101010101" pitchFamily="34" charset="-127"/>
              </a:rPr>
              <a:t>Elizejske poljane z Napoleonovim slavolokom zmage</a:t>
            </a:r>
          </a:p>
          <a:p>
            <a:pPr>
              <a:lnSpc>
                <a:spcPct val="80000"/>
              </a:lnSpc>
            </a:pPr>
            <a:r>
              <a:rPr lang="pl-PL" altLang="ko-KR" sz="2800">
                <a:solidFill>
                  <a:srgbClr val="FF0000"/>
                </a:solidFill>
                <a:latin typeface="18"/>
                <a:ea typeface="굴림" panose="020B0600000101010101" pitchFamily="34" charset="-127"/>
              </a:rPr>
              <a:t>Lourdes-katoliški romarski kraj z izviri čudodelne vode</a:t>
            </a:r>
            <a:endParaRPr lang="sl-SI" altLang="ko-KR" sz="2800">
              <a:solidFill>
                <a:srgbClr val="FF0000"/>
              </a:solidFill>
              <a:latin typeface="18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>
                <a:solidFill>
                  <a:srgbClr val="FF0000"/>
                </a:solidFill>
                <a:latin typeface="18"/>
                <a:ea typeface="굴림" panose="020B0600000101010101" pitchFamily="34" charset="-127"/>
              </a:rPr>
              <a:t>Lyon:slikovit star del mesta, nekoč središče svilarstva</a:t>
            </a:r>
            <a:endParaRPr lang="sl-SI" altLang="ko-KR" sz="2800">
              <a:solidFill>
                <a:srgbClr val="FF0000"/>
              </a:solidFill>
              <a:latin typeface="18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>
                <a:solidFill>
                  <a:srgbClr val="FF0000"/>
                </a:solidFill>
                <a:latin typeface="18"/>
                <a:ea typeface="굴림" panose="020B0600000101010101" pitchFamily="34" charset="-127"/>
              </a:rPr>
              <a:t>Lascaux:kraška jama z živobarvnimi slikami iz ledene dobe</a:t>
            </a:r>
          </a:p>
          <a:p>
            <a:pPr>
              <a:lnSpc>
                <a:spcPct val="80000"/>
              </a:lnSpc>
            </a:pPr>
            <a:endParaRPr lang="en-US" altLang="ko-KR" sz="2800">
              <a:solidFill>
                <a:srgbClr val="FF0000"/>
              </a:solidFill>
              <a:latin typeface="18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C4BC4395-95AD-4C28-8D14-92943444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3315" name="Ograda vsebine 3" descr="fr-eifflov0stolp2-L.jpg">
            <a:extLst>
              <a:ext uri="{FF2B5EF4-FFF2-40B4-BE49-F238E27FC236}">
                <a16:creationId xmlns:a16="http://schemas.microsoft.com/office/drawing/2014/main" id="{12C7C520-9F0B-49C0-BB51-97B49F197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14750" cy="3857625"/>
          </a:xfrm>
        </p:spPr>
      </p:pic>
      <p:pic>
        <p:nvPicPr>
          <p:cNvPr id="13316" name="Slika 4" descr="notre-dame.jpg">
            <a:extLst>
              <a:ext uri="{FF2B5EF4-FFF2-40B4-BE49-F238E27FC236}">
                <a16:creationId xmlns:a16="http://schemas.microsoft.com/office/drawing/2014/main" id="{72948D72-7291-479E-96CA-F7C7256F9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2428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5" descr="64693488_highres_00000402169802.jpg">
            <a:extLst>
              <a:ext uri="{FF2B5EF4-FFF2-40B4-BE49-F238E27FC236}">
                <a16:creationId xmlns:a16="http://schemas.microsoft.com/office/drawing/2014/main" id="{E2C71406-9335-4DF3-9276-8BFC6EFE9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Slika 6" descr="images.jpg">
            <a:extLst>
              <a:ext uri="{FF2B5EF4-FFF2-40B4-BE49-F238E27FC236}">
                <a16:creationId xmlns:a16="http://schemas.microsoft.com/office/drawing/2014/main" id="{42231DE0-151E-4581-8FEE-6D8DBE95A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33575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Slika 7" descr="lyon.jpg">
            <a:extLst>
              <a:ext uri="{FF2B5EF4-FFF2-40B4-BE49-F238E27FC236}">
                <a16:creationId xmlns:a16="http://schemas.microsoft.com/office/drawing/2014/main" id="{B1014B0F-A08D-47F8-BC61-C482292AD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8576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Slika 8" descr="lascaux.jpg">
            <a:extLst>
              <a:ext uri="{FF2B5EF4-FFF2-40B4-BE49-F238E27FC236}">
                <a16:creationId xmlns:a16="http://schemas.microsoft.com/office/drawing/2014/main" id="{02CCA21C-3630-47F5-A932-8D31959EA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857625"/>
            <a:ext cx="32146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6404A919-D6B4-4043-938C-B225C1E9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660066"/>
                </a:solidFill>
              </a:rPr>
              <a:t>Državni prazniki: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9F6B2312-188F-48EA-BA18-C5B960983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28688"/>
            <a:ext cx="7953375" cy="5786437"/>
          </a:xfrm>
        </p:spPr>
        <p:txBody>
          <a:bodyPr/>
          <a:lstStyle/>
          <a:p>
            <a:r>
              <a:rPr lang="sl-SI" altLang="sl-SI" sz="3600">
                <a:solidFill>
                  <a:srgbClr val="660066"/>
                </a:solidFill>
              </a:rPr>
              <a:t>08.05.   Dan zmage 1945</a:t>
            </a:r>
          </a:p>
          <a:p>
            <a:r>
              <a:rPr lang="sl-SI" altLang="sl-SI" sz="3600">
                <a:solidFill>
                  <a:srgbClr val="660066"/>
                </a:solidFill>
              </a:rPr>
              <a:t>14.07.   Dan državnosti</a:t>
            </a:r>
          </a:p>
          <a:p>
            <a:r>
              <a:rPr lang="sl-SI" altLang="sl-SI" sz="3600">
                <a:solidFill>
                  <a:srgbClr val="660066"/>
                </a:solidFill>
              </a:rPr>
              <a:t>15.08.   Marijino vnebovzetje</a:t>
            </a:r>
          </a:p>
          <a:p>
            <a:r>
              <a:rPr lang="sl-SI" altLang="sl-SI" sz="3600">
                <a:solidFill>
                  <a:srgbClr val="660066"/>
                </a:solidFill>
              </a:rPr>
              <a:t>01.11.   Dan spomina na mrtve</a:t>
            </a:r>
          </a:p>
          <a:p>
            <a:r>
              <a:rPr lang="sl-SI" altLang="sl-SI" sz="3600">
                <a:solidFill>
                  <a:srgbClr val="660066"/>
                </a:solidFill>
              </a:rPr>
              <a:t>11.11.   Dan premirja 1918</a:t>
            </a:r>
          </a:p>
          <a:p>
            <a:r>
              <a:rPr lang="sl-SI" altLang="sl-SI" sz="3600">
                <a:solidFill>
                  <a:srgbClr val="660066"/>
                </a:solidFill>
              </a:rPr>
              <a:t>26.12.   Dan svetega Štefana</a:t>
            </a: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1E77D5A0-92F3-48FA-A7B1-9C2D0248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</a:rPr>
              <a:t>Znane osebnosti: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E84429A3-8386-41B4-9987-EA71DC69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28688"/>
            <a:ext cx="8858250" cy="4567237"/>
          </a:xfrm>
        </p:spPr>
        <p:txBody>
          <a:bodyPr/>
          <a:lstStyle/>
          <a:p>
            <a:r>
              <a:rPr lang="sl-SI" altLang="sl-SI" sz="2800">
                <a:solidFill>
                  <a:srgbClr val="FF0066"/>
                </a:solidFill>
              </a:rPr>
              <a:t>Edith Piaf- pevka, igralka (1915-1963)</a:t>
            </a:r>
          </a:p>
          <a:p>
            <a:r>
              <a:rPr lang="sl-SI" altLang="sl-SI" sz="2800">
                <a:solidFill>
                  <a:srgbClr val="FF0066"/>
                </a:solidFill>
              </a:rPr>
              <a:t>Gabrielle “Coco” Bohneur Chanel- modna oblikovalka (1883-1971)</a:t>
            </a:r>
          </a:p>
          <a:p>
            <a:r>
              <a:rPr lang="sl-SI" altLang="sl-SI" sz="2800">
                <a:solidFill>
                  <a:srgbClr val="FF0066"/>
                </a:solidFill>
              </a:rPr>
              <a:t>Claude Monet- slikar (1840-1926)</a:t>
            </a:r>
          </a:p>
          <a:p>
            <a:r>
              <a:rPr lang="sl-SI" altLang="sl-SI" sz="2800">
                <a:solidFill>
                  <a:srgbClr val="FF0066"/>
                </a:solidFill>
              </a:rPr>
              <a:t>Claude Debussy- skladatelj (1862-1918)</a:t>
            </a:r>
          </a:p>
          <a:p>
            <a:pPr>
              <a:buFontTx/>
              <a:buNone/>
            </a:pPr>
            <a:endParaRPr lang="sl-SI" altLang="sl-SI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B60E02EC-8CE4-4606-9550-8F61BC9E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solidFill>
                  <a:srgbClr val="C00000"/>
                </a:solidFill>
              </a:rPr>
              <a:t>Zanimivosti: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50E35C0E-F9E0-49D7-96F8-639E98D3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928688"/>
            <a:ext cx="8429625" cy="4976812"/>
          </a:xfrm>
        </p:spPr>
        <p:txBody>
          <a:bodyPr/>
          <a:lstStyle/>
          <a:p>
            <a:r>
              <a:rPr lang="sl-SI" altLang="sl-SI" sz="4000">
                <a:solidFill>
                  <a:srgbClr val="C00000"/>
                </a:solidFill>
              </a:rPr>
              <a:t>Francija je ena izmed petih stalnih članic Varnostnega sveta Združenih narodov</a:t>
            </a:r>
          </a:p>
          <a:p>
            <a:r>
              <a:rPr lang="sl-SI" altLang="sl-SI" sz="4000">
                <a:solidFill>
                  <a:srgbClr val="C00000"/>
                </a:solidFill>
              </a:rPr>
              <a:t>Eifflov stolp na leto obišče več kot 3 milijone ljudi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7C161C-C0BC-4C21-A6D9-8BF0AAD5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686800" cy="715962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</a:rPr>
              <a:t>Osnovni podatki: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620EDA8-0E6B-4421-AD63-69D1A41F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43000"/>
            <a:ext cx="7953375" cy="49053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l-SI" sz="4000" dirty="0">
                <a:solidFill>
                  <a:schemeClr val="accent4">
                    <a:lumMod val="50000"/>
                  </a:schemeClr>
                </a:solidFill>
              </a:rPr>
              <a:t>Uradni jezik: francoščina</a:t>
            </a:r>
          </a:p>
          <a:p>
            <a:pPr>
              <a:buFontTx/>
              <a:buNone/>
              <a:defRPr/>
            </a:pPr>
            <a:r>
              <a:rPr lang="sl-SI" sz="4000" dirty="0">
                <a:solidFill>
                  <a:schemeClr val="accent4">
                    <a:lumMod val="50000"/>
                  </a:schemeClr>
                </a:solidFill>
              </a:rPr>
              <a:t>Valuta: Evro</a:t>
            </a:r>
          </a:p>
          <a:p>
            <a:pPr>
              <a:buFontTx/>
              <a:buNone/>
              <a:defRPr/>
            </a:pPr>
            <a:r>
              <a:rPr lang="sl-SI" sz="4000" dirty="0">
                <a:solidFill>
                  <a:schemeClr val="accent4">
                    <a:lumMod val="50000"/>
                  </a:schemeClr>
                </a:solidFill>
              </a:rPr>
              <a:t>Površina: 543.965 km² </a:t>
            </a:r>
          </a:p>
          <a:p>
            <a:pPr>
              <a:buFontTx/>
              <a:buNone/>
              <a:defRPr/>
            </a:pPr>
            <a:r>
              <a:rPr lang="sl-SI" sz="4000" dirty="0">
                <a:solidFill>
                  <a:schemeClr val="accent4">
                    <a:lumMod val="50000"/>
                  </a:schemeClr>
                </a:solidFill>
              </a:rPr>
              <a:t>Število prebivalcev: 64.102.140</a:t>
            </a:r>
          </a:p>
          <a:p>
            <a:pPr>
              <a:buFontTx/>
              <a:buNone/>
              <a:defRPr/>
            </a:pPr>
            <a:r>
              <a:rPr lang="sl-SI" sz="4000" dirty="0">
                <a:solidFill>
                  <a:schemeClr val="accent4">
                    <a:lumMod val="50000"/>
                  </a:schemeClr>
                </a:solidFill>
              </a:rPr>
              <a:t>Glavno mesto:Pariz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E0CDC4C0-A473-480E-8B93-D05CB665E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solidFill>
                  <a:srgbClr val="25175F"/>
                </a:solidFill>
              </a:rPr>
              <a:t>Lega:</a:t>
            </a:r>
            <a:endParaRPr lang="ru-RU" altLang="sl-SI" sz="5400">
              <a:solidFill>
                <a:srgbClr val="25175F"/>
              </a:solidFill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7D2CE37D-08F4-48C9-B991-6BD6CF65D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785813"/>
            <a:ext cx="8786813" cy="4976812"/>
          </a:xfrm>
        </p:spPr>
        <p:txBody>
          <a:bodyPr/>
          <a:lstStyle/>
          <a:p>
            <a:endParaRPr lang="ru-RU" altLang="sl-SI"/>
          </a:p>
          <a:p>
            <a:r>
              <a:rPr lang="sl-SI" altLang="sl-SI" sz="4000">
                <a:solidFill>
                  <a:srgbClr val="25175F"/>
                </a:solidFill>
              </a:rPr>
              <a:t>Z. Evropa</a:t>
            </a:r>
          </a:p>
          <a:p>
            <a:r>
              <a:rPr lang="sl-SI" altLang="sl-SI" sz="4000">
                <a:solidFill>
                  <a:srgbClr val="25175F"/>
                </a:solidFill>
              </a:rPr>
              <a:t>Meji  na: Atlantski ocean (S, Z) Belgija, Luksemburg (SV), Nemčija, Švica, Italija, Monako (V),Španija, Andora (J)</a:t>
            </a:r>
          </a:p>
          <a:p>
            <a:endParaRPr lang="sl-SI" altLang="sl-SI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ShFn0EVAuShQy3hBiwlpajVBBO3Dp3Z0HOcI-2yD2eAzdsphtA">
            <a:extLst>
              <a:ext uri="{FF2B5EF4-FFF2-40B4-BE49-F238E27FC236}">
                <a16:creationId xmlns:a16="http://schemas.microsoft.com/office/drawing/2014/main" id="{8423F600-F1F5-4168-B90B-E721942D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5074643C-5F32-400C-8BDA-0372722C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148" name="Ograda vsebine 4">
            <a:extLst>
              <a:ext uri="{FF2B5EF4-FFF2-40B4-BE49-F238E27FC236}">
                <a16:creationId xmlns:a16="http://schemas.microsoft.com/office/drawing/2014/main" id="{DD099E28-00CF-440A-B685-CE841454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928688"/>
            <a:ext cx="8501062" cy="4976812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30998003-870F-4AAB-924F-2C76CDC6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92D050"/>
                </a:solidFill>
              </a:rPr>
              <a:t>Državna ureditev: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F85E2103-990F-4BDD-AD74-846F125C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28688"/>
            <a:ext cx="8501063" cy="4976812"/>
          </a:xfrm>
        </p:spPr>
        <p:txBody>
          <a:bodyPr/>
          <a:lstStyle/>
          <a:p>
            <a:r>
              <a:rPr lang="sl-SI" altLang="sl-SI">
                <a:solidFill>
                  <a:srgbClr val="92D050"/>
                </a:solidFill>
              </a:rPr>
              <a:t>Parlamentarna republika–voiljo predsednika</a:t>
            </a:r>
          </a:p>
          <a:p>
            <a:r>
              <a:rPr lang="sl-SI" altLang="sl-SI">
                <a:solidFill>
                  <a:srgbClr val="92D050"/>
                </a:solidFill>
              </a:rPr>
              <a:t>Volilno pravico imajo vsi starejši nad 18 let</a:t>
            </a:r>
          </a:p>
          <a:p>
            <a:r>
              <a:rPr lang="sl-SI" altLang="sl-SI">
                <a:solidFill>
                  <a:srgbClr val="92D050"/>
                </a:solidFill>
              </a:rPr>
              <a:t>22 regij</a:t>
            </a:r>
          </a:p>
          <a:p>
            <a:r>
              <a:rPr lang="sl-SI" altLang="sl-SI">
                <a:solidFill>
                  <a:srgbClr val="92D050"/>
                </a:solidFill>
              </a:rPr>
              <a:t>Korzika ima svoj parlament</a:t>
            </a:r>
          </a:p>
          <a:p>
            <a:r>
              <a:rPr lang="sl-SI" altLang="sl-SI">
                <a:solidFill>
                  <a:srgbClr val="92D050"/>
                </a:solidFill>
              </a:rPr>
              <a:t>Vsakih 5 let volijo predsednika</a:t>
            </a:r>
          </a:p>
          <a:p>
            <a:endParaRPr lang="sl-SI" altLang="sl-SI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D9992467-7EC9-4327-9D85-25DB09E5D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686800" cy="715963"/>
          </a:xfrm>
        </p:spPr>
        <p:txBody>
          <a:bodyPr/>
          <a:lstStyle/>
          <a:p>
            <a:r>
              <a:rPr lang="sl-SI" altLang="sl-SI" sz="4000">
                <a:solidFill>
                  <a:srgbClr val="FF0066"/>
                </a:solidFill>
              </a:rPr>
              <a:t>Državni simboli:</a:t>
            </a:r>
            <a:endParaRPr lang="ru-RU" altLang="sl-SI" sz="4000">
              <a:solidFill>
                <a:srgbClr val="FF0066"/>
              </a:solidFill>
            </a:endParaRP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A44612E5-1F1B-479C-9E7B-D8FBE4F6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7810500" cy="5429250"/>
          </a:xfrm>
        </p:spPr>
        <p:txBody>
          <a:bodyPr/>
          <a:lstStyle/>
          <a:p>
            <a:r>
              <a:rPr lang="sl-SI" altLang="sl-SI" sz="3600">
                <a:solidFill>
                  <a:srgbClr val="FF0066"/>
                </a:solidFill>
              </a:rPr>
              <a:t>Zastava </a:t>
            </a:r>
          </a:p>
          <a:p>
            <a:endParaRPr lang="sl-SI" altLang="sl-SI" sz="3600">
              <a:solidFill>
                <a:srgbClr val="FF0066"/>
              </a:solidFill>
            </a:endParaRPr>
          </a:p>
          <a:p>
            <a:r>
              <a:rPr lang="sl-SI" altLang="sl-SI" sz="3600">
                <a:solidFill>
                  <a:srgbClr val="FF0066"/>
                </a:solidFill>
              </a:rPr>
              <a:t>Grb</a:t>
            </a:r>
          </a:p>
          <a:p>
            <a:pPr>
              <a:buFontTx/>
              <a:buNone/>
            </a:pPr>
            <a:endParaRPr lang="sl-SI" altLang="sl-SI" sz="360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sl-SI" altLang="sl-SI" sz="3600">
                <a:solidFill>
                  <a:srgbClr val="FF0066"/>
                </a:solidFill>
              </a:rPr>
              <a:t>    </a:t>
            </a:r>
          </a:p>
          <a:p>
            <a:pPr>
              <a:buFontTx/>
              <a:buNone/>
            </a:pPr>
            <a:r>
              <a:rPr lang="sl-SI" altLang="sl-SI" sz="3600">
                <a:solidFill>
                  <a:srgbClr val="FF0066"/>
                </a:solidFill>
              </a:rPr>
              <a:t>Himna (Marseljeza)</a:t>
            </a:r>
          </a:p>
          <a:p>
            <a:pPr>
              <a:buFontTx/>
              <a:buNone/>
            </a:pPr>
            <a:endParaRPr lang="sl-SI" altLang="sl-SI" sz="3600">
              <a:solidFill>
                <a:srgbClr val="FF0066"/>
              </a:solidFill>
            </a:endParaRPr>
          </a:p>
          <a:p>
            <a:pPr>
              <a:buFontTx/>
              <a:buNone/>
            </a:pPr>
            <a:endParaRPr lang="sl-SI" altLang="sl-SI" sz="360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sl-SI" altLang="sl-SI" sz="3600">
                <a:solidFill>
                  <a:srgbClr val="FF0066"/>
                </a:solidFill>
              </a:rPr>
              <a:t> </a:t>
            </a:r>
          </a:p>
          <a:p>
            <a:pPr>
              <a:buFontTx/>
              <a:buNone/>
            </a:pPr>
            <a:endParaRPr lang="sl-SI" altLang="sl-SI" sz="360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sl-SI" altLang="sl-SI" sz="3600">
                <a:solidFill>
                  <a:srgbClr val="FF0066"/>
                </a:solidFill>
              </a:rPr>
              <a:t> </a:t>
            </a:r>
          </a:p>
          <a:p>
            <a:pPr>
              <a:buFontTx/>
              <a:buNone/>
            </a:pPr>
            <a:endParaRPr lang="sl-SI" altLang="sl-SI" sz="3600">
              <a:solidFill>
                <a:srgbClr val="FF0066"/>
              </a:solidFill>
            </a:endParaRPr>
          </a:p>
          <a:p>
            <a:pPr>
              <a:buFontTx/>
              <a:buNone/>
            </a:pPr>
            <a:endParaRPr lang="sl-SI" altLang="sl-SI" sz="3600">
              <a:solidFill>
                <a:srgbClr val="FF0066"/>
              </a:solidFill>
            </a:endParaRPr>
          </a:p>
          <a:p>
            <a:endParaRPr lang="sl-SI" altLang="sl-SI" sz="3600">
              <a:solidFill>
                <a:srgbClr val="FF0066"/>
              </a:solidFill>
            </a:endParaRPr>
          </a:p>
          <a:p>
            <a:endParaRPr lang="sl-SI" altLang="sl-SI" sz="280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sl-SI" altLang="sl-SI" sz="2800">
                <a:solidFill>
                  <a:srgbClr val="FF0066"/>
                </a:solidFill>
              </a:rPr>
              <a:t>  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FF0066"/>
                </a:solidFill>
              </a:rPr>
              <a:t>  </a:t>
            </a:r>
          </a:p>
          <a:p>
            <a:pPr>
              <a:buFontTx/>
              <a:buNone/>
            </a:pPr>
            <a:r>
              <a:rPr lang="sl-SI" altLang="sl-SI" sz="3600">
                <a:solidFill>
                  <a:srgbClr val="FF0066"/>
                </a:solidFill>
              </a:rPr>
              <a:t>    </a:t>
            </a:r>
            <a:endParaRPr lang="ru-RU" altLang="sl-SI" sz="3600">
              <a:solidFill>
                <a:srgbClr val="FF0066"/>
              </a:solidFill>
            </a:endParaRPr>
          </a:p>
        </p:txBody>
      </p:sp>
      <p:pic>
        <p:nvPicPr>
          <p:cNvPr id="8196" name="Picture 2" descr="C:\Users\laura\Documents\85px-Armoiries_république_française.svg (1).png">
            <a:extLst>
              <a:ext uri="{FF2B5EF4-FFF2-40B4-BE49-F238E27FC236}">
                <a16:creationId xmlns:a16="http://schemas.microsoft.com/office/drawing/2014/main" id="{23C8C496-7526-4B23-979D-46E352CF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14563"/>
            <a:ext cx="1160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Pravokotnik 4">
            <a:extLst>
              <a:ext uri="{FF2B5EF4-FFF2-40B4-BE49-F238E27FC236}">
                <a16:creationId xmlns:a16="http://schemas.microsoft.com/office/drawing/2014/main" id="{51E663D2-6F5F-4D0F-A9E0-F06330FD3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995613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 </a:t>
            </a:r>
          </a:p>
        </p:txBody>
      </p:sp>
      <p:pic>
        <p:nvPicPr>
          <p:cNvPr id="8198" name="Picture 2" descr="C:\Users\laura\Documents\france.jpg">
            <a:extLst>
              <a:ext uri="{FF2B5EF4-FFF2-40B4-BE49-F238E27FC236}">
                <a16:creationId xmlns:a16="http://schemas.microsoft.com/office/drawing/2014/main" id="{9DFD277A-14E0-4356-9DAA-0D7038AB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57250"/>
            <a:ext cx="18573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B7500921-716D-466C-B97B-689DB5E13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1C0D8D"/>
                </a:solidFill>
              </a:rPr>
              <a:t>Zgodovina:</a:t>
            </a:r>
            <a:endParaRPr lang="ru-RU" altLang="sl-SI" sz="3600">
              <a:solidFill>
                <a:srgbClr val="1C0D8D"/>
              </a:solidFill>
            </a:endParaRPr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54F02725-ACD8-4294-BAC7-53C47FAB8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857250"/>
            <a:ext cx="7810500" cy="5048250"/>
          </a:xfrm>
        </p:spPr>
        <p:txBody>
          <a:bodyPr/>
          <a:lstStyle/>
          <a:p>
            <a:r>
              <a:rPr lang="sl-SI" altLang="sl-SI" sz="2500">
                <a:solidFill>
                  <a:srgbClr val="1C0D8D"/>
                </a:solidFill>
              </a:rPr>
              <a:t>Začetek francoske monarhije z delitvijo frankovskega cesarstva Karla Velikega na zahodni in vzhodni del</a:t>
            </a:r>
            <a:endParaRPr lang="ru-RU" altLang="sl-SI" sz="2500">
              <a:solidFill>
                <a:srgbClr val="1C0D8D"/>
              </a:solidFill>
            </a:endParaRPr>
          </a:p>
          <a:p>
            <a:r>
              <a:rPr lang="sl-SI" altLang="sl-SI" sz="2500">
                <a:solidFill>
                  <a:srgbClr val="1C0D8D"/>
                </a:solidFill>
              </a:rPr>
              <a:t>Nasledniki Karla Velikega vladali do 978- do Huga Chapeta ( začela se je kapetniška dinastija)</a:t>
            </a:r>
          </a:p>
          <a:p>
            <a:r>
              <a:rPr lang="sl-SI" altLang="sl-SI" sz="2500">
                <a:solidFill>
                  <a:srgbClr val="1C0D8D"/>
                </a:solidFill>
              </a:rPr>
              <a:t>l 1799 na oblast pride Napoleon Bonaparte (r.1769 † 1821), njegova vojska zavzame veliko držav in ustanavlja kraljestva z Napoleonovimi sorodniki na oblasti</a:t>
            </a:r>
          </a:p>
          <a:p>
            <a:endParaRPr lang="ru-RU" altLang="sl-SI" sz="2500">
              <a:solidFill>
                <a:srgbClr val="20D317"/>
              </a:solidFill>
            </a:endParaRPr>
          </a:p>
        </p:txBody>
      </p:sp>
      <p:pic>
        <p:nvPicPr>
          <p:cNvPr id="9220" name="Slika 4" descr="napoleon.jpg">
            <a:extLst>
              <a:ext uri="{FF2B5EF4-FFF2-40B4-BE49-F238E27FC236}">
                <a16:creationId xmlns:a16="http://schemas.microsoft.com/office/drawing/2014/main" id="{2B5344D7-016A-42BB-BB7F-1CA86E37E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86250"/>
            <a:ext cx="17859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0C739BBC-0E19-4641-9B8B-A523BDB4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A8300"/>
                </a:solidFill>
              </a:rPr>
              <a:t>Pokrajine: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D2E759DF-3874-4DDB-8EB5-1C1566CD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501063" cy="5715000"/>
          </a:xfrm>
        </p:spPr>
        <p:txBody>
          <a:bodyPr/>
          <a:lstStyle/>
          <a:p>
            <a:r>
              <a:rPr lang="sl-SI" altLang="sl-SI" sz="3400">
                <a:solidFill>
                  <a:srgbClr val="FA8300"/>
                </a:solidFill>
              </a:rPr>
              <a:t>Jura in Alpe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Pireneji 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Centralni masiv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Sredozemska nižina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Lorena in Vogezi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Kanali Rone in Rena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Akvitanska kotlina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Pariška kotlina</a:t>
            </a:r>
          </a:p>
          <a:p>
            <a:r>
              <a:rPr lang="sl-SI" altLang="sl-SI" sz="3400">
                <a:solidFill>
                  <a:srgbClr val="FA8300"/>
                </a:solidFill>
              </a:rPr>
              <a:t>Armorikansko gorovje</a:t>
            </a:r>
          </a:p>
          <a:p>
            <a:endParaRPr lang="sl-SI" altLang="sl-SI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D8626644-70B5-4DE5-ADF8-FFE4AFB9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C0D8D"/>
                </a:solidFill>
              </a:rPr>
              <a:t>Naravne znamenitosti: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6A77BEB-2E30-4286-AA24-3C6C0F86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000125"/>
            <a:ext cx="8286750" cy="4905375"/>
          </a:xfrm>
        </p:spPr>
        <p:txBody>
          <a:bodyPr/>
          <a:lstStyle/>
          <a:p>
            <a:r>
              <a:rPr lang="sl-SI" altLang="sl-SI">
                <a:solidFill>
                  <a:srgbClr val="1C0D8D"/>
                </a:solidFill>
              </a:rPr>
              <a:t>Azurna obala</a:t>
            </a:r>
          </a:p>
          <a:p>
            <a:r>
              <a:rPr lang="sl-SI" altLang="sl-SI">
                <a:solidFill>
                  <a:srgbClr val="1C0D8D"/>
                </a:solidFill>
              </a:rPr>
              <a:t>Gorovje Pireneji (tam se nahaja tudi 2. najvišja gor v Evropi Mont Blanc 4807m)</a:t>
            </a:r>
          </a:p>
          <a:p>
            <a:r>
              <a:rPr lang="sl-SI" altLang="sl-SI">
                <a:solidFill>
                  <a:srgbClr val="1C0D8D"/>
                </a:solidFill>
              </a:rPr>
              <a:t>Centralni masiv</a:t>
            </a:r>
          </a:p>
          <a:p>
            <a:r>
              <a:rPr lang="sl-SI" altLang="sl-SI">
                <a:solidFill>
                  <a:srgbClr val="1C0D8D"/>
                </a:solidFill>
              </a:rPr>
              <a:t>Hribovje Vogezi</a:t>
            </a:r>
          </a:p>
          <a:p>
            <a:r>
              <a:rPr lang="sl-SI" altLang="sl-SI">
                <a:solidFill>
                  <a:srgbClr val="1C0D8D"/>
                </a:solidFill>
              </a:rPr>
              <a:t>Reke: Lorie, Rhone, Garone in Sena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owerpoint-template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E2C200"/>
      </a:lt2>
      <a:accent1>
        <a:srgbClr val="F4B400"/>
      </a:accent1>
      <a:accent2>
        <a:srgbClr val="F7B635"/>
      </a:accent2>
      <a:accent3>
        <a:srgbClr val="FFFFFF"/>
      </a:accent3>
      <a:accent4>
        <a:srgbClr val="404040"/>
      </a:accent4>
      <a:accent5>
        <a:srgbClr val="F8D6AA"/>
      </a:accent5>
      <a:accent6>
        <a:srgbClr val="E0A52F"/>
      </a:accent6>
      <a:hlink>
        <a:srgbClr val="FFC72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DE0C0C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C90A0A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E2C200"/>
        </a:lt2>
        <a:accent1>
          <a:srgbClr val="F4B400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8D6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0</TotalTime>
  <Words>358</Words>
  <Application>Microsoft Office PowerPoint</Application>
  <PresentationFormat>On-screen Show (4:3)</PresentationFormat>
  <Paragraphs>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18</vt:lpstr>
      <vt:lpstr>Arial</vt:lpstr>
      <vt:lpstr>Microsoft Sans Serif</vt:lpstr>
      <vt:lpstr>powerpoint-template</vt:lpstr>
      <vt:lpstr>Francija (Francoska republika)         </vt:lpstr>
      <vt:lpstr>Osnovni podatki:</vt:lpstr>
      <vt:lpstr>Lega:</vt:lpstr>
      <vt:lpstr>PowerPoint Presentation</vt:lpstr>
      <vt:lpstr>Državna ureditev:</vt:lpstr>
      <vt:lpstr>Državni simboli:</vt:lpstr>
      <vt:lpstr>Zgodovina:</vt:lpstr>
      <vt:lpstr>Pokrajine:</vt:lpstr>
      <vt:lpstr>Naravne znamenitosti:</vt:lpstr>
      <vt:lpstr>Kulturne znamenitosti:</vt:lpstr>
      <vt:lpstr>PowerPoint Presentation</vt:lpstr>
      <vt:lpstr>Državni prazniki:</vt:lpstr>
      <vt:lpstr>Znane osebnosti:</vt:lpstr>
      <vt:lpstr>Zanimivosti: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2019-05-31T08:39:41Z</dcterms:created>
  <dcterms:modified xsi:type="dcterms:W3CDTF">2019-05-31T08:39:41Z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