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5" r:id="rId8"/>
    <p:sldId id="264" r:id="rId9"/>
    <p:sldId id="263" r:id="rId10"/>
    <p:sldId id="262" r:id="rId11"/>
    <p:sldId id="260" r:id="rId12"/>
    <p:sldId id="270" r:id="rId13"/>
    <p:sldId id="271" r:id="rId14"/>
    <p:sldId id="273" r:id="rId15"/>
    <p:sldId id="272" r:id="rId16"/>
    <p:sldId id="274" r:id="rId17"/>
    <p:sldId id="269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C7A73-05CA-43C4-AA87-A2876C8EF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4886F-070F-4C78-B1E8-30E1E2D36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4B4BF-F17C-4D3C-8B10-B4D0D94D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1DDB2-EDC6-4054-B74D-BE831142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AD121-65E1-4707-9716-5922E135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6AC65-E105-41F0-8D76-C60AA600C6D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7793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EFFD5-AC91-4B9E-B16A-6F7747E6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E30E2-3F2A-4455-8CBA-1CD2C09A6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1678E-9B72-4867-8A90-8DF37C6B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EEF25-C628-4D40-9F77-45C7320F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4B401-B583-4737-AC30-32D419BD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D0F8B-3327-47C9-A4A1-0C0CFE42A03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2044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EAF73-BB83-4948-8CBA-84C6D37D9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CDFCE-0AB9-4756-8A05-DFC76985D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BB031-169D-4DA7-81D3-AB7410C2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6792A-5F0A-400B-A841-6F02F5A6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793B-C236-4E21-A98E-B4DBA76E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7311D-2EDC-499E-9D3F-765AEB696A6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5478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9863-2740-4705-BCB6-A8C027AB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1E254-2F57-45AD-B4AC-1435F15DB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9223B-A0F2-4487-B7F2-94AD750A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1191D-923B-4B92-8B16-98585ED8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4D8AA-1220-4532-9F94-4DAE668C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F7F29-4221-424E-8106-A8CA4080B81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507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6D111-D568-46DD-9976-45EB5243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AAB08-6455-47A8-A686-7E99DFAF3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D626-C8AA-4BC0-999E-A66E0843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86A13-9A0A-45F4-9548-D750036F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AFC1C-5485-42FB-8B0F-C0BE4D5B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E6151-3DE4-468A-B0D0-0241AE64CAC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4433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0A36-A62E-4817-9231-F45B5D36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61575-2C93-464C-AF88-E9398B9C3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87F6A-4E49-43F0-93E2-881B2E1BD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153F5-A365-465B-8F7B-B8B85FA4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23B4F-B299-49E0-BBAE-32D21DA6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52422-DAA3-463D-918C-79A24BF3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C0DD6-3EBA-4B57-9519-D6EDDD0087E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0468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AB9F-5592-4125-A7E2-61C8E2F6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73B4A-910B-4F07-A5A4-4A5AC13F3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C6D76-9035-4771-ACCE-0F272FFB2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BE3DC-D125-432A-B906-6E0BBA69E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4D4A1-5116-4FC7-BB81-3E8B2C968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E9B707-7654-4823-A42D-990379DE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E364F9-27CD-4573-B7BC-87E709D2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2AEB5-8614-4C0C-89FF-71B270A8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47A40-A396-4BD7-822F-F2CE37BCCE1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2123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C3A3-5B03-46BE-9B99-20438CB6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41EAF-2211-4AD8-A6D1-9DE067E9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B1DA8-1388-4116-9E72-DE0E63B0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0DB32-C7F9-4FC9-BEA6-69B3C35F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6AD46-42D1-462C-AF56-D3A269AE327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5754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0A215-86A3-4C70-88A9-50F16CCC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CC6B7-370D-4E6B-8320-EA43B117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A068B-2301-4405-BED4-9423DBC9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A61CA-FBF0-4ED4-ABC4-36533A7915B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1065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4A73-FE53-4C85-A02E-62AD2C4C7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853B-4C00-4C9F-AB90-6CC162ACC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095EA-08C4-435A-9F9C-93A9171EA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CDA6F-EC48-45B6-8557-61511FDB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556D1-488F-4B29-944A-A3EE5CD5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C528A-B5BC-4F66-AE85-DFA362FD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A3291-054E-47C9-BCBD-6CECA655C04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097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82C5-A104-4D9F-B12F-1C6E6807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6589E-E1D2-4558-A659-43329EDDA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46746-A500-4C11-83A2-38C33B531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5B2EB-9E94-4815-98E0-A33E2535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38F93-0710-4444-9B87-65E79706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ECD17-27E3-4B67-968C-18BE90B9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69797-9F68-4D20-BAAB-86068CD5ABD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8344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2D762A0-D5A0-4C43-9FD2-38A2D47CB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37DCE5-BAAB-46A9-973D-62E5B8C18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sloge besedila matrice</a:t>
            </a:r>
          </a:p>
          <a:p>
            <a:pPr lvl="1"/>
            <a:r>
              <a:rPr lang="en-US" altLang="sl-SI"/>
              <a:t>Druga raven</a:t>
            </a:r>
          </a:p>
          <a:p>
            <a:pPr lvl="2"/>
            <a:r>
              <a:rPr lang="en-US" altLang="sl-SI"/>
              <a:t>Tretja raven</a:t>
            </a:r>
          </a:p>
          <a:p>
            <a:pPr lvl="3"/>
            <a:r>
              <a:rPr lang="en-US" altLang="sl-SI"/>
              <a:t>Četrta raven</a:t>
            </a:r>
          </a:p>
          <a:p>
            <a:pPr lvl="4"/>
            <a:r>
              <a:rPr lang="en-US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E885E8-D34F-4A3B-9465-7100CB4457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5AE52E-AABE-4126-AF60-A9BDD5F8D3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853C35-DD7E-49D2-8413-85514CA60C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DB0B09-C1AD-4C7C-A325-337CAF7245B0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>
            <a:extLst>
              <a:ext uri="{FF2B5EF4-FFF2-40B4-BE49-F238E27FC236}">
                <a16:creationId xmlns:a16="http://schemas.microsoft.com/office/drawing/2014/main" id="{EB58E51C-87ED-4E08-A671-47B5C59A01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620713"/>
            <a:ext cx="6985000" cy="2593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b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FRANCIJA</a:t>
            </a: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19DCB758-B9DB-4700-8862-695C4CBD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4392612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5954AA8-C35E-4EC8-8C83-7D1758359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TERCIARNE DEJAVNOSTI</a:t>
            </a:r>
            <a:endParaRPr lang="en-US" altLang="sl-SI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52BA0C4-6219-4C97-9E7C-BF03FD6F1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4619625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TURIZEM !! </a:t>
            </a:r>
          </a:p>
          <a:p>
            <a:r>
              <a:rPr lang="sl-SI" altLang="sl-SI" sz="2400"/>
              <a:t>Sredozemlje z navtičnim, mondenim(</a:t>
            </a:r>
            <a:r>
              <a:rPr lang="en-US" altLang="sl-SI" sz="2200"/>
              <a:t>malo turistov, a ti zahtevni in bogati</a:t>
            </a:r>
            <a:r>
              <a:rPr lang="sl-SI" altLang="sl-SI" sz="2200"/>
              <a:t>) turizmom</a:t>
            </a:r>
          </a:p>
          <a:p>
            <a:r>
              <a:rPr lang="sl-SI" altLang="sl-SI" sz="2400"/>
              <a:t>Alpe z zimskim turizmom</a:t>
            </a:r>
          </a:p>
          <a:p>
            <a:r>
              <a:rPr lang="sl-SI" altLang="sl-SI" sz="2400"/>
              <a:t>Atlantska obala</a:t>
            </a:r>
          </a:p>
          <a:p>
            <a:r>
              <a:rPr lang="sl-SI" altLang="sl-SI" sz="2400"/>
              <a:t>Pariz – znana prestolnica </a:t>
            </a:r>
          </a:p>
          <a:p>
            <a:endParaRPr lang="en-US" altLang="sl-SI" sz="240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493616D-35B7-4E5A-9274-9168103A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365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10BC760E-8ADD-453F-A44D-A12838A39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21163"/>
            <a:ext cx="3157537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406E6C3-ED0B-44CC-A80C-35D5C0413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POLITIČNA UREDITEV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8542081-F983-4EC2-AA4D-0C8FF0D2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300"/>
              <a:t>CENTRALISTIČNA!!</a:t>
            </a:r>
          </a:p>
          <a:p>
            <a:r>
              <a:rPr lang="sl-SI" altLang="sl-SI" sz="2300"/>
              <a:t>zlasti po francoski revoluciji</a:t>
            </a:r>
          </a:p>
          <a:p>
            <a:r>
              <a:rPr lang="sl-SI" altLang="sl-SI" sz="2300"/>
              <a:t>Poveča se gospodarski, kulturni, politično-administrativni, prometni pomen Pariza</a:t>
            </a:r>
          </a:p>
          <a:p>
            <a:r>
              <a:rPr lang="sl-SI" altLang="sl-SI" sz="2300"/>
              <a:t>Nacionalni pomen mest Lyon in Marseille</a:t>
            </a:r>
          </a:p>
          <a:p>
            <a:r>
              <a:rPr lang="sl-SI" altLang="sl-SI" sz="2300"/>
              <a:t>Obrobje zaostaja </a:t>
            </a:r>
            <a:r>
              <a:rPr lang="sl-SI" altLang="sl-SI" sz="2300">
                <a:sym typeface="Wingdings" panose="05000000000000000000" pitchFamily="2" charset="2"/>
              </a:rPr>
              <a:t> da bi uravnotežili ˝moč˝, skrbijo tudi za razvoj drugih območij (podpirajo še 8 središč) </a:t>
            </a:r>
            <a:endParaRPr lang="sl-SI" altLang="sl-SI"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BE73CFF-9C4A-4D24-B13C-4A5909910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D5866DB-24E8-4FF5-A5C0-F145916D1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AD5AB418-67A9-4316-B840-969B9ADF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068638"/>
            <a:ext cx="3971925" cy="26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WordArt 5">
            <a:extLst>
              <a:ext uri="{FF2B5EF4-FFF2-40B4-BE49-F238E27FC236}">
                <a16:creationId xmlns:a16="http://schemas.microsoft.com/office/drawing/2014/main" id="{D20D2195-C64F-4D77-8399-4A036F8107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905500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BENELUKS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2466F59-6063-404F-A8B0-47E56E8F2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SKUPNE ZNAČILNOSTI</a:t>
            </a:r>
            <a:endParaRPr lang="en-US" altLang="sl-SI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AF55D7B-152F-4830-A9AF-A51349B69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51425" cy="4525963"/>
          </a:xfrm>
        </p:spPr>
        <p:txBody>
          <a:bodyPr/>
          <a:lstStyle/>
          <a:p>
            <a:r>
              <a:rPr lang="sl-SI" altLang="sl-SI"/>
              <a:t>Po 2. sv. Vojni povezale v carinsko in gospodarsko zvezo</a:t>
            </a:r>
          </a:p>
          <a:p>
            <a:r>
              <a:rPr lang="sl-SI" altLang="sl-SI"/>
              <a:t>Vse 3 države so visoko razvite</a:t>
            </a:r>
          </a:p>
          <a:p>
            <a:r>
              <a:rPr lang="sl-SI" altLang="sl-SI"/>
              <a:t>Tu je delež z največjo gostoto prebivalstva v Evropi (lega!)</a:t>
            </a:r>
            <a:endParaRPr lang="en-US" altLang="sl-SI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9D24CC7D-D979-4EEB-9794-500107BC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3084513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168D763-170C-49E8-A907-AE573EAC7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02138" cy="993775"/>
          </a:xfrm>
        </p:spPr>
        <p:txBody>
          <a:bodyPr/>
          <a:lstStyle/>
          <a:p>
            <a:r>
              <a:rPr lang="sl-SI" altLang="sl-SI"/>
              <a:t>RELIEF</a:t>
            </a:r>
            <a:endParaRPr lang="en-US" altLang="sl-SI"/>
          </a:p>
        </p:txBody>
      </p:sp>
      <p:sp>
        <p:nvSpPr>
          <p:cNvPr id="20483" name="AutoShape 3">
            <a:extLst>
              <a:ext uri="{FF2B5EF4-FFF2-40B4-BE49-F238E27FC236}">
                <a16:creationId xmlns:a16="http://schemas.microsoft.com/office/drawing/2014/main" id="{F25231D4-FAF5-44BA-ABB7-94B5A0F1D709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196975"/>
            <a:ext cx="4978400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Prevladuje nižinski svet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/>
              <a:t>    Z del Nemško-poljskega nižavja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Pasovi med obalo in notranjostjo: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/>
              <a:t>    1.) akumulacijska obala s peščenimi sipinami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/>
              <a:t>   2.)marši in polderji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/>
              <a:t>   3.) geesti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Ardeni na jugu </a:t>
            </a:r>
            <a:endParaRPr lang="en-US" altLang="sl-SI" sz="2800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5D852608-6AAF-4FF7-943A-6B097364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49275"/>
            <a:ext cx="3048000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1A55F8A0-15AD-4A46-AE9C-169C4B079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4"/>
          <a:stretch>
            <a:fillRect/>
          </a:stretch>
        </p:blipFill>
        <p:spPr bwMode="auto">
          <a:xfrm>
            <a:off x="4932363" y="4292600"/>
            <a:ext cx="3810000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792BBD0-4052-4931-BF1B-DE253E93D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l-SI" altLang="sl-SI"/>
              <a:t>PREBIVALCI</a:t>
            </a:r>
            <a:endParaRPr lang="en-US" altLang="sl-SI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8E8B6D0-AC49-4919-B0DE-18A7800A1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92725" y="1989138"/>
            <a:ext cx="3467100" cy="5073650"/>
          </a:xfrm>
        </p:spPr>
        <p:txBody>
          <a:bodyPr/>
          <a:lstStyle/>
          <a:p>
            <a:r>
              <a:rPr lang="sl-SI" altLang="sl-SI"/>
              <a:t>Romanski izvor: Valonci</a:t>
            </a:r>
          </a:p>
          <a:p>
            <a:r>
              <a:rPr lang="sl-SI" altLang="sl-SI"/>
              <a:t>Germanski izvor: Frizijci, Nizozemci, Nemci, Flamci</a:t>
            </a:r>
            <a:endParaRPr lang="en-US" altLang="sl-SI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A107B177-C507-478C-BE76-AF28E6ACB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4929187" cy="57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D660F-2ED3-4A5E-9384-3BF334752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12775" y="188913"/>
            <a:ext cx="5915025" cy="1143000"/>
          </a:xfrm>
        </p:spPr>
        <p:txBody>
          <a:bodyPr/>
          <a:lstStyle/>
          <a:p>
            <a:r>
              <a:rPr lang="sl-SI" altLang="sl-SI">
                <a:solidFill>
                  <a:srgbClr val="CC3300"/>
                </a:solidFill>
              </a:rPr>
              <a:t>NIZOZEMSKA</a:t>
            </a:r>
            <a:endParaRPr lang="en-US" altLang="sl-SI">
              <a:solidFill>
                <a:srgbClr val="CC3300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15EA3F8-D529-4F14-B696-E619697EF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5051425" cy="51736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b="1"/>
              <a:t>GOSPODARSTVO</a:t>
            </a:r>
            <a:r>
              <a:rPr lang="sl-SI" altLang="sl-SI"/>
              <a:t>: </a:t>
            </a:r>
          </a:p>
          <a:p>
            <a:r>
              <a:rPr lang="sl-SI" altLang="sl-SI" sz="2400"/>
              <a:t>povezano s S morjem, kanalskimi, rečnimi vodnimi potmi</a:t>
            </a:r>
          </a:p>
          <a:p>
            <a:r>
              <a:rPr lang="sl-SI" altLang="sl-SI" sz="2400"/>
              <a:t>trgovsko pomorska država</a:t>
            </a:r>
          </a:p>
          <a:p>
            <a:r>
              <a:rPr lang="sl-SI" altLang="sl-SI" sz="2400"/>
              <a:t>Kmetijstvo: polderji – Zuidersko morje; DELTAPROJEKT; uspešno, visoko produktivno</a:t>
            </a:r>
          </a:p>
          <a:p>
            <a:r>
              <a:rPr lang="sl-SI" altLang="sl-SI" sz="2400"/>
              <a:t>RANDSTAD HOLLAND </a:t>
            </a:r>
            <a:r>
              <a:rPr lang="sl-SI" altLang="sl-SI" sz="2400">
                <a:sym typeface="Wingdings" panose="05000000000000000000" pitchFamily="2" charset="2"/>
              </a:rPr>
              <a:t>Amsterdam, Haag, Rotterdam</a:t>
            </a:r>
            <a:endParaRPr lang="en-US" altLang="sl-SI" sz="2400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F347ACC8-74EA-45FD-B45B-2E42FBBB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462915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CD74A7EA-FF24-4775-9471-B93C1FFCE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16563"/>
            <a:ext cx="1516062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2E9CB8A-EE9A-44F2-B8A1-AAF69C78D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22863" cy="1143000"/>
          </a:xfrm>
        </p:spPr>
        <p:txBody>
          <a:bodyPr/>
          <a:lstStyle/>
          <a:p>
            <a:r>
              <a:rPr lang="sl-SI" altLang="sl-SI">
                <a:solidFill>
                  <a:srgbClr val="CC3300"/>
                </a:solidFill>
              </a:rPr>
              <a:t>BELGIJA</a:t>
            </a:r>
            <a:endParaRPr lang="en-US" altLang="sl-SI">
              <a:solidFill>
                <a:srgbClr val="CC3300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53F8141-D7AA-400F-84C5-76E7E3729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3754437" cy="3671887"/>
          </a:xfrm>
        </p:spPr>
        <p:txBody>
          <a:bodyPr/>
          <a:lstStyle/>
          <a:p>
            <a:r>
              <a:rPr lang="sl-SI" altLang="sl-SI" sz="2000"/>
              <a:t>predvsem industrijska država</a:t>
            </a:r>
          </a:p>
          <a:p>
            <a:r>
              <a:rPr lang="sl-SI" altLang="sl-SI" sz="2000"/>
              <a:t>stara tradicionalna industrija vedno manj pomembna (premogovniki, uvožena železova ruda)</a:t>
            </a:r>
          </a:p>
          <a:p>
            <a:r>
              <a:rPr lang="sl-SI" altLang="sl-SI" sz="2000"/>
              <a:t>uveljavljanje novih ind. panog in nova prostorska razmestitev (Flandrija) </a:t>
            </a:r>
          </a:p>
          <a:p>
            <a:r>
              <a:rPr lang="sl-SI" altLang="sl-SI" sz="2000"/>
              <a:t>Bruselj (dvojezično območje)</a:t>
            </a:r>
            <a:r>
              <a:rPr lang="sl-SI" altLang="sl-SI" sz="2000">
                <a:sym typeface="Wingdings" panose="05000000000000000000" pitchFamily="2" charset="2"/>
              </a:rPr>
              <a:t> sedež gospodarske skupnosti (1958); glavno poveljstvo pakta NATO; ˝</a:t>
            </a:r>
            <a:r>
              <a:rPr lang="sl-SI" altLang="sl-SI" sz="2400">
                <a:sym typeface="Wingdings" panose="05000000000000000000" pitchFamily="2" charset="2"/>
              </a:rPr>
              <a:t>srce</a:t>
            </a:r>
            <a:r>
              <a:rPr lang="sl-SI" altLang="sl-SI" sz="2000">
                <a:sym typeface="Wingdings" panose="05000000000000000000" pitchFamily="2" charset="2"/>
              </a:rPr>
              <a:t> Evrope˝</a:t>
            </a:r>
          </a:p>
          <a:p>
            <a:pPr>
              <a:buFontTx/>
              <a:buNone/>
            </a:pPr>
            <a:endParaRPr lang="en-US" altLang="sl-SI" sz="2000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D5049A56-84F3-4826-879A-944207A5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206500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7536D6F8-AE98-488F-A646-DF393366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r="9666" b="2849"/>
          <a:stretch>
            <a:fillRect/>
          </a:stretch>
        </p:blipFill>
        <p:spPr bwMode="auto">
          <a:xfrm>
            <a:off x="4391025" y="404813"/>
            <a:ext cx="4752975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8E479770-DD4D-40C2-AFD7-02DEA233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7"/>
          <a:stretch>
            <a:fillRect/>
          </a:stretch>
        </p:blipFill>
        <p:spPr bwMode="auto">
          <a:xfrm>
            <a:off x="5219700" y="4581525"/>
            <a:ext cx="214947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6C09BCD-2053-410D-A653-1070A81E2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3300"/>
                </a:solidFill>
              </a:rPr>
              <a:t>LUKSEMBURG</a:t>
            </a:r>
            <a:endParaRPr lang="en-US" altLang="sl-SI">
              <a:solidFill>
                <a:srgbClr val="CC3300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4FD00C7-C978-4B1E-97FD-9D09CE0AD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3552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/>
              <a:t>Najmanjša država Z Evrope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Jezik: francoski, nemški, luksemburški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Relief:  S – hriboviti Ardeni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/>
              <a:t>		       J – stopnjasta pokrajina, ki je nadaljevanje fra. Lorene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Gospodarstvo: jeklarska industrija 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Veča se vloga turizma</a:t>
            </a:r>
            <a:endParaRPr lang="en-US" altLang="sl-SI" sz="2800"/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5301FBCA-6735-433C-AD2B-1CC76BE1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976437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3BFC3826-FB35-4720-B1AE-88B812CEB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0575"/>
            <a:ext cx="301625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D1103517-0300-4162-B8C5-0338801CC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435975" cy="5937250"/>
          </a:xfrm>
        </p:spPr>
        <p:txBody>
          <a:bodyPr/>
          <a:lstStyle/>
          <a:p>
            <a:r>
              <a:rPr lang="sl-SI" altLang="sl-SI" sz="2400"/>
              <a:t>Z Evropa </a:t>
            </a:r>
            <a:r>
              <a:rPr lang="sl-SI" altLang="sl-SI" sz="2400">
                <a:sym typeface="Wingdings" panose="05000000000000000000" pitchFamily="2" charset="2"/>
              </a:rPr>
              <a:t></a:t>
            </a:r>
            <a:r>
              <a:rPr lang="sl-SI" altLang="sl-SI" sz="2400"/>
              <a:t> največja, najbolj raznolika država</a:t>
            </a:r>
          </a:p>
          <a:p>
            <a:r>
              <a:rPr lang="sl-SI" altLang="sl-SI" sz="2400"/>
              <a:t>Hkrati tudi alpska, sredozemska ter zahodnoevropska </a:t>
            </a:r>
            <a:r>
              <a:rPr lang="sl-SI" altLang="sl-SI" sz="2400">
                <a:sym typeface="Wingdings" panose="05000000000000000000" pitchFamily="2" charset="2"/>
              </a:rPr>
              <a:t> kulturno, gospodarsko, demografsko središče leži v SZ delu Francije – Pariz (povežava z Atlantikom) </a:t>
            </a:r>
          </a:p>
          <a:p>
            <a:pPr>
              <a:buFontTx/>
              <a:buNone/>
            </a:pPr>
            <a:r>
              <a:rPr lang="sl-SI" altLang="sl-SI" sz="2400">
                <a:sym typeface="Wingdings" panose="05000000000000000000" pitchFamily="2" charset="2"/>
              </a:rPr>
              <a:t> </a:t>
            </a:r>
            <a:endParaRPr lang="sl-SI" altLang="sl-SI" sz="2400"/>
          </a:p>
          <a:p>
            <a:endParaRPr lang="en-US" altLang="sl-SI" sz="240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116053F-79A8-4ED9-AC29-3665D4FF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" r="8841" b="5792"/>
          <a:stretch>
            <a:fillRect/>
          </a:stretch>
        </p:blipFill>
        <p:spPr bwMode="auto">
          <a:xfrm>
            <a:off x="2124075" y="1773238"/>
            <a:ext cx="4799013" cy="494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28FF849-D2D3-4C4A-AA34-9DA7536FE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2087562" cy="706437"/>
          </a:xfrm>
        </p:spPr>
        <p:txBody>
          <a:bodyPr/>
          <a:lstStyle/>
          <a:p>
            <a:r>
              <a:rPr lang="sl-SI" altLang="sl-SI" sz="4000"/>
              <a:t>RELIEF</a:t>
            </a:r>
            <a:endParaRPr lang="en-US" altLang="sl-SI" sz="40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B77C450-A433-40F1-9AF4-552C5E0D2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3311525" cy="57610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 b="1"/>
              <a:t>Stari masivi –</a:t>
            </a:r>
            <a:r>
              <a:rPr lang="sl-SI" altLang="sl-SI" sz="2800"/>
              <a:t> Centralni masiv, Ardeni, Vogezi, Armorikansko hribovje</a:t>
            </a:r>
          </a:p>
          <a:p>
            <a:pPr>
              <a:lnSpc>
                <a:spcPct val="80000"/>
              </a:lnSpc>
            </a:pPr>
            <a:r>
              <a:rPr lang="sl-SI" altLang="sl-SI" sz="2800" b="1"/>
              <a:t>Mladonagubana gorstva</a:t>
            </a:r>
            <a:r>
              <a:rPr lang="sl-SI" altLang="sl-SI" sz="2800"/>
              <a:t> – Alpe, Pireneji, Jura</a:t>
            </a:r>
          </a:p>
          <a:p>
            <a:pPr>
              <a:lnSpc>
                <a:spcPct val="80000"/>
              </a:lnSpc>
            </a:pPr>
            <a:r>
              <a:rPr lang="sl-SI" altLang="sl-SI" sz="2800" b="1"/>
              <a:t>Nižavja/kotline</a:t>
            </a:r>
            <a:r>
              <a:rPr lang="sl-SI" altLang="sl-SI" sz="2800"/>
              <a:t>– Pariška k., Akvitanija, Alzacija, Flandrijsko nižavje, Ronsko-saonsko podolje</a:t>
            </a:r>
            <a:endParaRPr lang="en-US" altLang="sl-SI" sz="280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D0E4C3E-F608-406F-B437-F29B08E7C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0350"/>
            <a:ext cx="578802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Line 5">
            <a:extLst>
              <a:ext uri="{FF2B5EF4-FFF2-40B4-BE49-F238E27FC236}">
                <a16:creationId xmlns:a16="http://schemas.microsoft.com/office/drawing/2014/main" id="{70F05675-1FA1-4F70-AB00-250E23151C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6375" y="1125538"/>
            <a:ext cx="5472113" cy="503237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D47C54F3-DE4B-48B7-8135-B88644FBC0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1412875"/>
            <a:ext cx="3455987" cy="252095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FA4F925B-BA42-4E97-BA4E-DE560624C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1773238"/>
            <a:ext cx="5113338" cy="21590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A4BD5192-88AF-4C0F-A39D-806A976380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2133600"/>
            <a:ext cx="1728788" cy="358775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D2C41A39-BDE5-4C58-A40E-46E61E0258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1050" y="4437063"/>
            <a:ext cx="2736850" cy="2159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86233C3B-9BA8-4454-AE40-F4DFB6514F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713" y="2205038"/>
            <a:ext cx="6337300" cy="28082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8EFB14BF-8469-4612-999D-7DAE440965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549275"/>
            <a:ext cx="3816350" cy="4824413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08" name="Line 12">
            <a:extLst>
              <a:ext uri="{FF2B5EF4-FFF2-40B4-BE49-F238E27FC236}">
                <a16:creationId xmlns:a16="http://schemas.microsoft.com/office/drawing/2014/main" id="{7FEE6A74-4CCA-4A86-B289-C9CE367B58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7675" y="4508500"/>
            <a:ext cx="4105275" cy="15843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D74F53F-EFBD-49D0-9EF0-F08CFF53C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PODNEBJE</a:t>
            </a:r>
            <a:endParaRPr lang="en-US" altLang="sl-SI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85E0D86-5D6F-41F4-AD32-E09763C9D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52963"/>
            <a:ext cx="25304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D0C5AEF1-2DE2-47F8-B870-F0AAAA458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    </a:t>
            </a:r>
            <a:endParaRPr lang="en-US" altLang="sl-SI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26D5A098-CB77-4148-A2F8-6AD94C4C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16605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A8E388B1-E03B-4922-8451-C0D29C69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578802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D74F4764-8DC5-4FFC-B8F1-D6B9A288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628775"/>
            <a:ext cx="201136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F9DAA9D-B3B3-416C-BFD0-B51BA2F81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04938" y="115888"/>
            <a:ext cx="8229601" cy="1143000"/>
          </a:xfrm>
        </p:spPr>
        <p:txBody>
          <a:bodyPr/>
          <a:lstStyle/>
          <a:p>
            <a:r>
              <a:rPr lang="sl-SI" altLang="sl-SI"/>
              <a:t>RASTLINSTVO</a:t>
            </a:r>
            <a:endParaRPr lang="en-US" altLang="sl-SI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4E419B6-3F09-4648-BE82-CAED39CB5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listnati gozd</a:t>
            </a:r>
          </a:p>
          <a:p>
            <a:r>
              <a:rPr lang="sl-SI" altLang="sl-SI"/>
              <a:t>iglasti gozd</a:t>
            </a:r>
          </a:p>
          <a:p>
            <a:r>
              <a:rPr lang="sl-SI" altLang="sl-SI"/>
              <a:t>makija, gariga </a:t>
            </a:r>
            <a:endParaRPr lang="en-US" altLang="sl-SI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7F7E840C-3E47-493A-A942-B7B19D53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7"/>
          <a:stretch>
            <a:fillRect/>
          </a:stretch>
        </p:blipFill>
        <p:spPr bwMode="auto">
          <a:xfrm>
            <a:off x="3924300" y="2349500"/>
            <a:ext cx="30480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9F3B1E61-22A2-4EA2-9641-BE71CBF76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2808287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8E5E10F5-5F9B-402E-8C73-253CDC186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9"/>
          <a:stretch>
            <a:fillRect/>
          </a:stretch>
        </p:blipFill>
        <p:spPr bwMode="auto">
          <a:xfrm>
            <a:off x="4572000" y="4437063"/>
            <a:ext cx="362426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74905032-9623-4A24-816D-5045E53C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5888"/>
            <a:ext cx="3081338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A51EF6B-D25A-4A9C-92C7-24E073D1E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12775" y="188913"/>
            <a:ext cx="5194300" cy="706437"/>
          </a:xfrm>
        </p:spPr>
        <p:txBody>
          <a:bodyPr/>
          <a:lstStyle/>
          <a:p>
            <a:r>
              <a:rPr lang="sl-SI" altLang="sl-SI" sz="4000"/>
              <a:t>REKE</a:t>
            </a:r>
            <a:endParaRPr lang="en-US" altLang="sl-SI" sz="40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0653EC7-668B-4DC2-A4AE-B54748CE7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sl-SI" altLang="sl-SI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F71ECA36-2360-4236-B7E7-7898662C4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-381" b="13785"/>
          <a:stretch>
            <a:fillRect/>
          </a:stretch>
        </p:blipFill>
        <p:spPr bwMode="auto">
          <a:xfrm>
            <a:off x="1835150" y="0"/>
            <a:ext cx="6662738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388E698-0D6C-4262-A229-8A5039C8F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530475" cy="561975"/>
          </a:xfrm>
        </p:spPr>
        <p:txBody>
          <a:bodyPr/>
          <a:lstStyle/>
          <a:p>
            <a:r>
              <a:rPr lang="sl-SI" altLang="sl-SI" sz="2400"/>
              <a:t>PREBIVALSTVO</a:t>
            </a:r>
            <a:endParaRPr lang="en-US" altLang="sl-SI" sz="24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B134636-8C38-48E5-A5FC-1DD6ADF5A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3240088" cy="5616575"/>
          </a:xfrm>
        </p:spPr>
        <p:txBody>
          <a:bodyPr/>
          <a:lstStyle/>
          <a:p>
            <a:r>
              <a:rPr lang="sl-SI" altLang="sl-SI" sz="2100"/>
              <a:t>neenakomerno poseljeno</a:t>
            </a:r>
          </a:p>
          <a:p>
            <a:r>
              <a:rPr lang="sl-SI" altLang="sl-SI" sz="2100"/>
              <a:t>gosteje poseljeno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altLang="sl-SI" sz="2100">
                <a:sym typeface="Wingdings" panose="05000000000000000000" pitchFamily="2" charset="2"/>
              </a:rPr>
              <a:t>Pariška kotlina, pristanišča, ind. območja </a:t>
            </a:r>
          </a:p>
          <a:p>
            <a:pPr>
              <a:buFont typeface="Wingdings" panose="05000000000000000000" pitchFamily="2" charset="2"/>
              <a:buChar char="à"/>
            </a:pPr>
            <a:endParaRPr lang="sl-SI" altLang="sl-SI" sz="2100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/>
              <a:t>JEZIKI, MANJŠINE </a:t>
            </a:r>
            <a:r>
              <a:rPr lang="sl-SI" altLang="sl-SI" sz="2100">
                <a:sym typeface="Wingdings" panose="05000000000000000000" pitchFamily="2" charset="2"/>
              </a:rPr>
              <a:t>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10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>
                <a:sym typeface="Wingdings" panose="05000000000000000000" pitchFamily="2" charset="2"/>
              </a:rPr>
              <a:t>Probleme povzroča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>
                <a:sym typeface="Wingdings" panose="05000000000000000000" pitchFamily="2" charset="2"/>
              </a:rPr>
              <a:t>visok delež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>
                <a:sym typeface="Wingdings" panose="05000000000000000000" pitchFamily="2" charset="2"/>
              </a:rPr>
              <a:t>avtohtonega prebivalstva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100">
                <a:sym typeface="Wingdings" panose="05000000000000000000" pitchFamily="2" charset="2"/>
              </a:rPr>
              <a:t>in nizek naravni prirastek</a:t>
            </a:r>
            <a:endParaRPr lang="en-US" altLang="sl-SI" sz="2100"/>
          </a:p>
        </p:txBody>
      </p:sp>
      <p:pic>
        <p:nvPicPr>
          <p:cNvPr id="11268" name="Picture 4" descr="francija 1">
            <a:extLst>
              <a:ext uri="{FF2B5EF4-FFF2-40B4-BE49-F238E27FC236}">
                <a16:creationId xmlns:a16="http://schemas.microsoft.com/office/drawing/2014/main" id="{0B56DD3E-8340-4C55-919C-5422741B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0"/>
            <a:ext cx="5618162" cy="64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2BB36BC-93B5-4E22-B5A8-2BA70E893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22638" cy="1066800"/>
          </a:xfrm>
        </p:spPr>
        <p:txBody>
          <a:bodyPr/>
          <a:lstStyle/>
          <a:p>
            <a:r>
              <a:rPr lang="sl-SI" altLang="sl-SI" sz="2800"/>
              <a:t>GOSPODARSTVO</a:t>
            </a:r>
            <a:endParaRPr lang="en-US" altLang="sl-SI" sz="28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8571A16-4D16-4EBD-B624-8CAE282EB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HETEROGENO- </a:t>
            </a:r>
            <a:r>
              <a:rPr lang="en-US" altLang="sl-SI" sz="2400"/>
              <a:t>kmetijstvo, rudarstvo, industrija, turizem in druge storitvene dejavnosti</a:t>
            </a:r>
            <a:r>
              <a:rPr lang="sl-SI" altLang="sl-SI" sz="2400"/>
              <a:t> – zaradi različnih naravnogeografskih značilnosti</a:t>
            </a:r>
          </a:p>
          <a:p>
            <a:pPr>
              <a:lnSpc>
                <a:spcPct val="90000"/>
              </a:lnSpc>
            </a:pPr>
            <a:endParaRPr lang="en-US" altLang="sl-SI" sz="2400"/>
          </a:p>
        </p:txBody>
      </p:sp>
      <p:pic>
        <p:nvPicPr>
          <p:cNvPr id="10244" name="Picture 4" descr="francija 2">
            <a:extLst>
              <a:ext uri="{FF2B5EF4-FFF2-40B4-BE49-F238E27FC236}">
                <a16:creationId xmlns:a16="http://schemas.microsoft.com/office/drawing/2014/main" id="{2D796DFA-5A93-4E7A-A4BD-22FD44A5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0"/>
            <a:ext cx="5251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76F5611-A2D4-4CF8-A6C9-8C9545F73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INDUSTRIJA</a:t>
            </a:r>
            <a:endParaRPr lang="en-US" altLang="sl-SI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D91206B-DEE4-4A15-856E-016C2B9F6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200"/>
              <a:t>v preteklosti omejeval razvoj energetske osnove (zlasti pomankanje premoga, nafte) </a:t>
            </a:r>
          </a:p>
          <a:p>
            <a:r>
              <a:rPr lang="sl-SI" altLang="sl-SI" sz="2200"/>
              <a:t>danes stare, tradicionalne panoge nazadujejo, hiter je razvoj tehnologije (S, SV) </a:t>
            </a:r>
            <a:r>
              <a:rPr lang="sl-SI" altLang="sl-SI" sz="2200">
                <a:sym typeface="Wingdings" panose="05000000000000000000" pitchFamily="2" charset="2"/>
              </a:rPr>
              <a:t> avtomobilska, letalska, farmacevtska, kozmetična industrija </a:t>
            </a:r>
            <a:endParaRPr lang="sl-SI" altLang="sl-SI" sz="2200"/>
          </a:p>
          <a:p>
            <a:endParaRPr lang="en-US" altLang="sl-SI" sz="2200"/>
          </a:p>
        </p:txBody>
      </p:sp>
      <p:pic>
        <p:nvPicPr>
          <p:cNvPr id="9220" name="Picture 4" descr="250px-Nuclear_Power_Plant_Cattenom">
            <a:extLst>
              <a:ext uri="{FF2B5EF4-FFF2-40B4-BE49-F238E27FC236}">
                <a16:creationId xmlns:a16="http://schemas.microsoft.com/office/drawing/2014/main" id="{4C872ED9-CBF8-4FBF-8C06-54348D51A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290671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imagjzs">
            <a:extLst>
              <a:ext uri="{FF2B5EF4-FFF2-40B4-BE49-F238E27FC236}">
                <a16:creationId xmlns:a16="http://schemas.microsoft.com/office/drawing/2014/main" id="{075D7F10-444E-4056-BA02-692F74462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6573">
            <a:off x="4859338" y="4149725"/>
            <a:ext cx="7334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vgjges">
            <a:extLst>
              <a:ext uri="{FF2B5EF4-FFF2-40B4-BE49-F238E27FC236}">
                <a16:creationId xmlns:a16="http://schemas.microsoft.com/office/drawing/2014/main" id="{447560A9-47FA-400D-AAD5-164724A90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6081">
            <a:off x="3851275" y="4581525"/>
            <a:ext cx="9048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logo_peugeot_001">
            <a:extLst>
              <a:ext uri="{FF2B5EF4-FFF2-40B4-BE49-F238E27FC236}">
                <a16:creationId xmlns:a16="http://schemas.microsoft.com/office/drawing/2014/main" id="{826D7959-363E-4C16-977F-E2189C42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214">
            <a:off x="4643438" y="544512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g168">
            <a:extLst>
              <a:ext uri="{FF2B5EF4-FFF2-40B4-BE49-F238E27FC236}">
                <a16:creationId xmlns:a16="http://schemas.microsoft.com/office/drawing/2014/main" id="{27B200D6-5389-4678-B0F5-50DEEE8F5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13100"/>
            <a:ext cx="22479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Wingdings</vt:lpstr>
      <vt:lpstr>Privzeti načrt</vt:lpstr>
      <vt:lpstr>PowerPoint Presentation</vt:lpstr>
      <vt:lpstr>PowerPoint Presentation</vt:lpstr>
      <vt:lpstr>RELIEF</vt:lpstr>
      <vt:lpstr>PODNEBJE</vt:lpstr>
      <vt:lpstr>RASTLINSTVO</vt:lpstr>
      <vt:lpstr>REKE</vt:lpstr>
      <vt:lpstr>PREBIVALSTVO</vt:lpstr>
      <vt:lpstr>GOSPODARSTVO</vt:lpstr>
      <vt:lpstr>INDUSTRIJA</vt:lpstr>
      <vt:lpstr>TERCIARNE DEJAVNOSTI</vt:lpstr>
      <vt:lpstr>POLITIČNA UREDITEV</vt:lpstr>
      <vt:lpstr>PowerPoint Presentation</vt:lpstr>
      <vt:lpstr>SKUPNE ZNAČILNOSTI</vt:lpstr>
      <vt:lpstr>RELIEF</vt:lpstr>
      <vt:lpstr>PREBIVALCI</vt:lpstr>
      <vt:lpstr>NIZOZEMSKA</vt:lpstr>
      <vt:lpstr>BELGIJA</vt:lpstr>
      <vt:lpstr>LUKSEMBURG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2019-05-31T08:39:41Z</dcterms:created>
  <dcterms:modified xsi:type="dcterms:W3CDTF">2019-05-31T08:39:41Z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