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4" r:id="rId9"/>
    <p:sldId id="257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AE210-B01A-45E5-B287-74150090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C089-7294-443A-85D7-6CBFDA8B3E49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48F9-95CC-4AC1-AF2B-985E9C44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5036-7A6D-448F-BC11-EC739C54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796DE-EC35-4FD5-A07D-CD1239B1724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89484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98FD0-B165-491D-A3D4-3790386C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F3FB-5D9F-4C4E-90C7-001583E3BEFC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3B69C-AEE7-4832-B40A-A368734B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724DA-18B5-496F-A6EA-1E5C7F44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74202-47ED-4093-8974-06D79AFB588E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19815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267E-FD16-4F94-80DA-F59BAE83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519E-F242-45B2-A2C8-8E42658F02AE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A1682-646D-413D-BE67-B9C958D3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EE9F-06FB-4109-BCF1-C4BCD51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99C01-8A9F-458B-91AF-B90FBB159BCF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72784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6503-615E-4856-8125-41169462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1047-1C83-4011-B780-80D229D0E180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1C2A-52DB-406E-8AF2-67DD4413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A4FB-25E1-4CF9-AD79-ACDA2945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B26A3-4BC5-448E-BC59-D515AB4751B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12446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E4C2B-E689-4A1B-B7D1-7CB2B254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9EA0-38BF-43B6-8DFB-6D47FF5B3786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B75B-3A28-4E5A-9F01-C4E374B5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E2528-D71D-4ECB-98AA-CC0ED9D1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5669-424C-4DC1-8661-B3A0BBED28AD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75686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B715EB-7963-44E2-AB6B-FE587DFE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2ADB-E4E5-4F4E-B043-C98F767E1D93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8DDCF3-A2CD-4C79-81ED-33357B24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AFFE4-F065-4002-B674-C6683506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9BB4E-D927-4DC2-AD8B-01A4EEF109E7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3277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DDC9D8-340D-4A20-8FE4-1AE43715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1830-0B25-4DD7-A426-B32488BA7D26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21BD8-CD17-4021-9821-D6CA386C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40A9A9-AC22-4AD5-9298-0DFD04DF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691F3-E2C2-4087-A953-D26DBB9881C4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78920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1AF444-75DD-4586-BA64-0BC0CE08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C83A-76B5-49D7-9FCE-D7F034E9637C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FA17FA-FECA-49D0-BAB4-2D5BB53A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76BA06-55F9-4EBC-AEEB-D643E814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46A7-60A6-4CD5-B6F2-9E339A21B8F7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3136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011848-779B-4904-A462-F1FA44AF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A3C4-45D3-4BF0-AD09-85157274BD8E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C57C37-A9B5-4F7A-BC99-756D720F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24C314-1856-4524-942C-8A52050B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870D-135B-4DDB-A880-4F0AE28167C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86883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59E8C-F746-4522-93E4-E7A4504F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C66B-F627-4F71-AA05-6649C5038543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216CB4-30FB-4A41-ACA4-D54DA8BE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5C52CA-BB1C-4184-A2D1-12F151F9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A64B6-1E1E-476B-8363-E1B4C52D6DE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0903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EFF6804-733C-454A-B285-CDDE517C6343}"/>
              </a:ext>
            </a:extLst>
          </p:cNvPr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BEFD2F-406F-4711-AEC7-E325143A5E00}"/>
              </a:ext>
            </a:extLst>
          </p:cNvPr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1E7D46-40A9-45A9-8B83-883A2A4E655D}"/>
              </a:ext>
            </a:extLst>
          </p:cNvPr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30B6CA-BB62-4AC7-A83F-54380064853C}"/>
              </a:ext>
            </a:extLst>
          </p:cNvPr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5E5D08-0AC9-4062-92F8-C08EFA4BF129}"/>
              </a:ext>
            </a:extLst>
          </p:cNvPr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C495CD-D9D1-42AB-BBA4-9093803007FA}"/>
              </a:ext>
            </a:extLst>
          </p:cNvPr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73EFB9-55BF-4BDD-B3CD-4F6438B2FBA2}"/>
              </a:ext>
            </a:extLst>
          </p:cNvPr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E7DD75-FF5F-47C9-B3E5-6112770BC539}"/>
              </a:ext>
            </a:extLst>
          </p:cNvPr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BDA24DF-7698-4256-9E56-B3E1B60ECA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AEEF-6028-4CA3-BAD3-796E2579197F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9D3FBF9-CD54-4036-B5EE-1BD71A02FB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258DDA1-2362-49F2-9FA6-EAE486DAB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A0AF779-CB29-4C7D-B7CD-86467BD9CB66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94963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2519"/>
            </a:gs>
            <a:gs pos="92000">
              <a:srgbClr val="860C00"/>
            </a:gs>
            <a:gs pos="100000">
              <a:srgbClr val="860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5F2440-D7F1-4C08-AD46-9C1C5EE23C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146B9F-936D-4522-BE56-EC6CDECAD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A648-4FB4-45C7-85F6-281D90B1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B9629-6A09-4C82-BCD9-8FC0C41B8616}" type="datetimeFigureOut">
              <a:rPr lang="de-DE"/>
              <a:pPr>
                <a:defRPr/>
              </a:pPr>
              <a:t>31.05.2019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6362-F441-42EE-A0EA-6005217A6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DCB2D-3328-44EA-8665-E1545E7CF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BCB77D-CE45-495F-8B14-3A98B6DD24D8}" type="slidenum">
              <a:rPr lang="de-DE" altLang="sl-SI"/>
              <a:pPr/>
              <a:t>‹#›</a:t>
            </a:fld>
            <a:endParaRPr lang="de-DE" altLang="sl-SI"/>
          </a:p>
        </p:txBody>
      </p:sp>
      <p:grpSp>
        <p:nvGrpSpPr>
          <p:cNvPr id="1031" name="Group 60">
            <a:extLst>
              <a:ext uri="{FF2B5EF4-FFF2-40B4-BE49-F238E27FC236}">
                <a16:creationId xmlns:a16="http://schemas.microsoft.com/office/drawing/2014/main" id="{C491EBA7-CE1B-4D21-8825-A24F58BC415A}"/>
              </a:ext>
            </a:extLst>
          </p:cNvPr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>
              <a:extLst>
                <a:ext uri="{FF2B5EF4-FFF2-40B4-BE49-F238E27FC236}">
                  <a16:creationId xmlns:a16="http://schemas.microsoft.com/office/drawing/2014/main" id="{809076EC-DE39-41BF-B954-07B299D68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078F0CC8-036F-4FBB-89D8-8E7C30CD07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3" name="Freeform 28">
                <a:extLst>
                  <a:ext uri="{FF2B5EF4-FFF2-40B4-BE49-F238E27FC236}">
                    <a16:creationId xmlns:a16="http://schemas.microsoft.com/office/drawing/2014/main" id="{6D57CF3C-F7F4-4101-946A-54B6461DCF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29DF1B52-9DD8-4B3D-B6D2-B531A2CC12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92E46117-D61D-4E73-B3A8-5EBF8F53B8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6" name="Freeform 16">
                <a:extLst>
                  <a:ext uri="{FF2B5EF4-FFF2-40B4-BE49-F238E27FC236}">
                    <a16:creationId xmlns:a16="http://schemas.microsoft.com/office/drawing/2014/main" id="{80A03203-9BA5-4054-9300-DBD6A49943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1627561B-6B40-430D-9CB3-6B3F93DCC0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3" name="Group 189">
              <a:extLst>
                <a:ext uri="{FF2B5EF4-FFF2-40B4-BE49-F238E27FC236}">
                  <a16:creationId xmlns:a16="http://schemas.microsoft.com/office/drawing/2014/main" id="{A85DEB9E-6FC8-48E5-A9AB-D3705EE28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>
                <a:extLst>
                  <a:ext uri="{FF2B5EF4-FFF2-40B4-BE49-F238E27FC236}">
                    <a16:creationId xmlns:a16="http://schemas.microsoft.com/office/drawing/2014/main" id="{65FBAC9A-FAB4-4374-8685-3500678968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32A6A668-7211-4497-817C-617BE0AABD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4" name="Freeform 12">
                <a:extLst>
                  <a:ext uri="{FF2B5EF4-FFF2-40B4-BE49-F238E27FC236}">
                    <a16:creationId xmlns:a16="http://schemas.microsoft.com/office/drawing/2014/main" id="{3B75E741-094F-42B0-960F-2A7798AE03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9BFF797E-5499-4057-A8DD-A1A1CCF23F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6" name="Freeform 32">
                <a:extLst>
                  <a:ext uri="{FF2B5EF4-FFF2-40B4-BE49-F238E27FC236}">
                    <a16:creationId xmlns:a16="http://schemas.microsoft.com/office/drawing/2014/main" id="{DB8E2C03-C97F-4EAA-A9BD-73C046E17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7" name="Freeform 28">
                <a:extLst>
                  <a:ext uri="{FF2B5EF4-FFF2-40B4-BE49-F238E27FC236}">
                    <a16:creationId xmlns:a16="http://schemas.microsoft.com/office/drawing/2014/main" id="{FA3C828C-899C-4605-92BC-034D5F9463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8" name="Freeform 39">
                <a:extLst>
                  <a:ext uri="{FF2B5EF4-FFF2-40B4-BE49-F238E27FC236}">
                    <a16:creationId xmlns:a16="http://schemas.microsoft.com/office/drawing/2014/main" id="{7B8E4059-5F32-4EC8-B25E-24B7E65FD2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83A61A06-B7AF-4EF4-8191-52A39E6E93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0" name="Freeform 47">
                <a:extLst>
                  <a:ext uri="{FF2B5EF4-FFF2-40B4-BE49-F238E27FC236}">
                    <a16:creationId xmlns:a16="http://schemas.microsoft.com/office/drawing/2014/main" id="{127F84D2-161E-45DD-9A16-F09A4CECB9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D63FFB83-1A4E-44EE-8C91-734473E60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4" name="Group 200">
              <a:extLst>
                <a:ext uri="{FF2B5EF4-FFF2-40B4-BE49-F238E27FC236}">
                  <a16:creationId xmlns:a16="http://schemas.microsoft.com/office/drawing/2014/main" id="{F122AF27-86E1-43D9-B8E3-A56874CFE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D1DC3A29-0979-4B5C-989B-85AE6FBFE5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6109AB9C-BA25-4818-A185-DC674743B7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7" name="Freeform 28">
                <a:extLst>
                  <a:ext uri="{FF2B5EF4-FFF2-40B4-BE49-F238E27FC236}">
                    <a16:creationId xmlns:a16="http://schemas.microsoft.com/office/drawing/2014/main" id="{CAE8B401-D957-4837-9749-F9B9C9B1F4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0BD474AC-C5CD-4064-AB05-3B3DEF5E50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6707FA67-C338-44C6-93E3-17B77A694E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F5832BD0-FFB2-432D-B825-4D241C04F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1" name="Freeform 27">
                <a:extLst>
                  <a:ext uri="{FF2B5EF4-FFF2-40B4-BE49-F238E27FC236}">
                    <a16:creationId xmlns:a16="http://schemas.microsoft.com/office/drawing/2014/main" id="{B2BDEFD6-34EB-403B-8EDB-B6E7E82504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0FE7BBC2-8C28-4374-9393-2E0E3707D8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9AA3C4F2-6715-4083-8D24-3EA2BC7488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15AA4B41-BB2E-4DEC-A5C1-C4E7534A11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E243694B-4924-45D7-8B85-8785647EBF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c-celje.si/tomi/seminarske2007/Onesnazevanje/prst.htm" TargetMode="External"/><Relationship Id="rId2" Type="http://schemas.openxmlformats.org/officeDocument/2006/relationships/hyperlink" Target="http://www2.arnes.si/~ssmbkmet2s/obvestila/Varstvo_in_ohranjanje_gozdov_Benjamin_Zaloznik_1.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jekti.gimvic.org/2001/barje/PODTALNICA.HTML" TargetMode="External"/><Relationship Id="rId4" Type="http://schemas.openxmlformats.org/officeDocument/2006/relationships/hyperlink" Target="http://sl.wikipedia.org/wiki/Podtaln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75F75D4-C86E-4AA9-ADD6-D670D01F0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r>
              <a:rPr lang="sl-SI" altLang="sl-SI" sz="5400" b="1" i="1">
                <a:cs typeface="Trebuchet MS" panose="020B0603020202020204" pitchFamily="34" charset="0"/>
              </a:rPr>
              <a:t>GLAVNI VZROKI ONESNAŽEVANJA</a:t>
            </a:r>
            <a:endParaRPr lang="de-DE" altLang="sl-SI" sz="5400" b="1" i="1">
              <a:cs typeface="Trebuchet MS" panose="020B0603020202020204" pitchFamily="34" charset="0"/>
            </a:endParaRPr>
          </a:p>
        </p:txBody>
      </p:sp>
      <p:sp>
        <p:nvSpPr>
          <p:cNvPr id="3075" name="Podnaslov 2">
            <a:extLst>
              <a:ext uri="{FF2B5EF4-FFF2-40B4-BE49-F238E27FC236}">
                <a16:creationId xmlns:a16="http://schemas.microsoft.com/office/drawing/2014/main" id="{4EA7B962-31BE-4CF5-8B10-ACD74D708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r>
              <a:rPr lang="sl-SI" altLang="sl-SI"/>
              <a:t> </a:t>
            </a:r>
            <a:endParaRPr lang="de-DE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C48579C2-3478-40B4-955F-26654EFC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OSNUTEK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424D5F6B-160A-4928-A2E9-A92994DA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Podtalnica je vir pitne vode, a ker onesnažujemo podtalnico onesnažujemo pitno vodo.</a:t>
            </a:r>
          </a:p>
          <a:p>
            <a:r>
              <a:rPr lang="sl-SI" altLang="sl-SI"/>
              <a:t>Glavni vzrok za onesnažen zrak je uporaba fosilnih goriv.</a:t>
            </a:r>
          </a:p>
          <a:p>
            <a:r>
              <a:rPr lang="sl-SI" altLang="sl-SI"/>
              <a:t>Človek onesnažuje tla na več načinov, med njimi je najpogostejši oblaganje kemikalij v okolje.</a:t>
            </a:r>
          </a:p>
          <a:p>
            <a:r>
              <a:rPr lang="sl-SI" altLang="sl-SI"/>
              <a:t>Ljudje še vedno onesnažujemo gozd, kljub temu, da je gozd pomemben ekosistem. V gozd mnogi odlagajo odpadke.</a:t>
            </a:r>
          </a:p>
          <a:p>
            <a:r>
              <a:rPr lang="sl-SI" altLang="sl-SI"/>
              <a:t>Mnogi izmed njih pa si skušajo prizadevati za čisti življenjski prostor sebi in mnogim drugim organizmom.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F3677A4D-B433-46BE-BC57-A71BF0C4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VPRAŠANJA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C3F4305-DC69-4723-8386-76D3B083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844675"/>
            <a:ext cx="7124700" cy="46799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Naštej mi vsaj tri onesnaževalce podtalnice!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Naselja</a:t>
            </a:r>
            <a:r>
              <a:rPr lang="sl-SI" dirty="0"/>
              <a:t>                 </a:t>
            </a:r>
            <a:r>
              <a:rPr lang="sl-SI" u="sng" dirty="0"/>
              <a:t>Divja odlagališča odpadkov</a:t>
            </a:r>
            <a:r>
              <a:rPr lang="sl-SI" dirty="0"/>
              <a:t>      </a:t>
            </a:r>
            <a:r>
              <a:rPr lang="sl-SI" u="sng" dirty="0"/>
              <a:t>Industrija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sl-SI" u="sng" dirty="0"/>
          </a:p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Kaj je glavni vzrok onesnaženosti zraka?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Uporaba fosilnih goriv</a:t>
            </a:r>
          </a:p>
          <a:p>
            <a:pPr fontAlgn="auto">
              <a:buFont typeface="Wingdings 2" charset="2"/>
              <a:buChar char=""/>
              <a:defRPr/>
            </a:pPr>
            <a:endParaRPr lang="sl-SI" dirty="0"/>
          </a:p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Kaj je najpogostejši problem za onesnaževanje prsti?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Odlaganje </a:t>
            </a:r>
            <a:r>
              <a:rPr lang="sl-SI" u="sng" dirty="0" err="1"/>
              <a:t>kemimalij</a:t>
            </a:r>
            <a:endParaRPr lang="sl-SI" u="sng" dirty="0"/>
          </a:p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Naštej mi tri probleme uničenja gozda!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Izsekavanje gozdov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Kisli dež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u="sng" dirty="0"/>
              <a:t>Onesnaževanje gozdov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ACB260B0-BB4A-4B3C-ABD1-A695069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ONESNAŽEVANJE PODTALNICE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AD88CE68-8011-4EA4-999F-30975A86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Onesnaževanje podtalnice izvira predvsem iz uporabe kemikalij v industriji in kmetijstvu.</a:t>
            </a:r>
          </a:p>
          <a:p>
            <a:r>
              <a:rPr lang="sl-SI" altLang="sl-SI"/>
              <a:t>Z onesnaževanjem podtalnice onesnažujemo pitno vodo.</a:t>
            </a:r>
          </a:p>
          <a:p>
            <a:r>
              <a:rPr lang="sl-SI" altLang="sl-SI"/>
              <a:t>Podtalnico onesnažujejo:</a:t>
            </a:r>
          </a:p>
          <a:p>
            <a:pPr>
              <a:buFont typeface="Verdana" panose="020B0604030504040204" pitchFamily="34" charset="0"/>
              <a:buAutoNum type="arabicPeriod"/>
            </a:pPr>
            <a:r>
              <a:rPr lang="sl-SI" altLang="sl-SI"/>
              <a:t>Divja odlagališča odpadkov</a:t>
            </a:r>
          </a:p>
          <a:p>
            <a:pPr>
              <a:buFont typeface="Verdana" panose="020B0604030504040204" pitchFamily="34" charset="0"/>
              <a:buAutoNum type="arabicPeriod"/>
            </a:pPr>
            <a:r>
              <a:rPr lang="sl-SI" altLang="sl-SI"/>
              <a:t>Naselja</a:t>
            </a:r>
          </a:p>
          <a:p>
            <a:pPr>
              <a:buFont typeface="Verdana" panose="020B0604030504040204" pitchFamily="34" charset="0"/>
              <a:buAutoNum type="arabicPeriod"/>
            </a:pPr>
            <a:r>
              <a:rPr lang="sl-SI" altLang="sl-SI"/>
              <a:t>Industrija</a:t>
            </a:r>
          </a:p>
          <a:p>
            <a:pPr>
              <a:buFont typeface="Verdana" panose="020B0604030504040204" pitchFamily="34" charset="0"/>
              <a:buAutoNum type="arabicPeriod"/>
            </a:pPr>
            <a:r>
              <a:rPr lang="sl-SI" altLang="sl-SI"/>
              <a:t>Kmetijstvo </a:t>
            </a:r>
            <a:endParaRPr lang="de-DE" alt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D6B763-E86C-4F1C-8C11-C47DD905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8004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757904BB-A521-4F8A-B495-0F92A603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ONESNAŽEVANJE ZRAKA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7294C4-C256-43F1-A94A-8DFC36CD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Glavni vzrok onesnaženosti zraka je uporaba fosilnih goriv. </a:t>
            </a:r>
          </a:p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Tako zlasti v napravah, pečeh in strojih , ki niso dobro vzdrževani, nastaja vrsta primesi, ki na različne načine vplivajo na kakovost zraka. </a:t>
            </a:r>
          </a:p>
          <a:p>
            <a:pPr fontAlgn="auto">
              <a:buFont typeface="Wingdings 2" charset="2"/>
              <a:buChar char=""/>
              <a:defRPr/>
            </a:pPr>
            <a:endParaRPr lang="sl-SI" dirty="0"/>
          </a:p>
          <a:p>
            <a:pPr fontAlgn="auto">
              <a:buFont typeface="Wingdings 2" charset="2"/>
              <a:buChar char=""/>
              <a:defRPr/>
            </a:pPr>
            <a:endParaRPr lang="sl-SI" dirty="0"/>
          </a:p>
          <a:p>
            <a:pPr marL="0" indent="0" fontAlgn="auto">
              <a:buFont typeface="Wingdings 2" charset="2"/>
              <a:buNone/>
              <a:defRPr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29716A-0409-453F-B608-902B44B6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41068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8EE22D93-7ADF-4BFA-867D-05B789E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ONESNAŽEVANJE PRSTI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92BEF56B-4FD1-4922-B89C-482AA697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sl-SI"/>
              <a:t>Človek onesnažuje tla na več načinov. </a:t>
            </a:r>
            <a:endParaRPr lang="sl-SI" altLang="sl-SI"/>
          </a:p>
          <a:p>
            <a:r>
              <a:rPr lang="de-DE" altLang="sl-SI"/>
              <a:t>Največjo škodo povzroča odlaganje kemikalij. </a:t>
            </a:r>
            <a:endParaRPr lang="sl-SI" altLang="sl-SI"/>
          </a:p>
          <a:p>
            <a:r>
              <a:rPr lang="de-DE" altLang="sl-SI"/>
              <a:t>Gre za gnojila, pesticide, odpadne odplake, živalske in človeške odplake, odplake iz gospodinjstev in iz vseh vrst tovarn ter za pepel, ki se na zemljo spušča iz atmosfere. </a:t>
            </a:r>
            <a:endParaRPr lang="sl-SI" altLang="sl-SI"/>
          </a:p>
          <a:p>
            <a:r>
              <a:rPr lang="de-DE" altLang="sl-SI"/>
              <a:t>Na onesnaženost vplivajo tudi avtomobilske emisije in odlaganje odpadkov kovinske industrije, odlaganje radioaktivnih odpadkov, uporaba insekticidov</a:t>
            </a:r>
            <a:r>
              <a:rPr lang="sl-SI" altLang="sl-SI"/>
              <a:t>.</a:t>
            </a:r>
            <a:endParaRPr lang="de-DE" altLang="sl-S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3EC5FD-5A20-45BD-AE90-01625982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840538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92B32C9-96A9-4FD0-940D-28ABE3F2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92150"/>
            <a:ext cx="7126287" cy="925513"/>
          </a:xfrm>
        </p:spPr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ONESNAŽEVANE GOZDA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71DD02F1-9E5B-4CC4-A76C-0703A262F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sl-SI"/>
              <a:t>Ljudje kljub mnogim opozorili še vedno onesnažujemo gozdove z odlaganjem smeti v gozd. </a:t>
            </a:r>
            <a:endParaRPr lang="sl-SI" altLang="sl-SI"/>
          </a:p>
          <a:p>
            <a:r>
              <a:rPr lang="de-DE" altLang="sl-SI"/>
              <a:t>Premalo smo ozaveščeni kaj se lahko zgodi če propadejo gozdovi. </a:t>
            </a:r>
            <a:endParaRPr lang="sl-SI" altLang="sl-SI"/>
          </a:p>
          <a:p>
            <a:r>
              <a:rPr lang="de-DE" altLang="sl-SI"/>
              <a:t>Snovi ,ki jih dež spira z odpadkov gredo v zemljo. Iz zemlje pa drevesa črpajo vodo in z tem </a:t>
            </a:r>
            <a:r>
              <a:rPr lang="sl-SI" altLang="sl-SI"/>
              <a:t>zaužijejo</a:t>
            </a:r>
            <a:r>
              <a:rPr lang="de-DE" altLang="sl-SI"/>
              <a:t> škodljive snovi, ki vodijo do propadanje gozdov.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2B241907-765E-4788-AAB2-81155454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084763"/>
            <a:ext cx="2387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ECC587A-67B8-4170-ACBB-85A22F1C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26701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0DB200A1-7ED1-40E9-85ED-7B474439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ONESNAŽEVALCI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4C7B2E23-0048-41DC-8E8E-C9FC1564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Med onesnaževalce vseh prej naštetih pojmov sodijo: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de-DE" altLang="sl-SI"/>
              <a:t>Divja odlagališča odpadkov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de-DE" altLang="sl-SI"/>
              <a:t>Naselja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de-DE" altLang="sl-SI"/>
              <a:t>Industrija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de-DE" altLang="sl-SI"/>
              <a:t>Kmetijstvo </a:t>
            </a:r>
            <a:endParaRPr lang="sl-SI" altLang="sl-SI"/>
          </a:p>
          <a:p>
            <a:pPr>
              <a:buFont typeface="Verdana" panose="020B0604030504040204" pitchFamily="34" charset="0"/>
              <a:buAutoNum type="alphaLcParenR"/>
            </a:pPr>
            <a:r>
              <a:rPr lang="sl-SI" altLang="sl-SI"/>
              <a:t>Fosilna goriva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sl-SI" altLang="sl-SI"/>
              <a:t>Kovine</a:t>
            </a:r>
          </a:p>
          <a:p>
            <a:pPr>
              <a:buFont typeface="Verdana" panose="020B0604030504040204" pitchFamily="34" charset="0"/>
              <a:buAutoNum type="alphaLcParenR"/>
            </a:pPr>
            <a:r>
              <a:rPr lang="de-DE" altLang="sl-SI"/>
              <a:t>Kisli dež</a:t>
            </a:r>
            <a:endParaRPr lang="sl-SI" altLang="sl-SI"/>
          </a:p>
          <a:p>
            <a:pPr>
              <a:buFont typeface="Verdana" panose="020B0604030504040204" pitchFamily="34" charset="0"/>
              <a:buAutoNum type="alphaLcParenR"/>
            </a:pPr>
            <a:r>
              <a:rPr lang="sl-SI" altLang="sl-SI"/>
              <a:t>In še mnogi drugi onesnaževalci.</a:t>
            </a:r>
            <a:endParaRPr lang="de-DE" altLang="sl-SI"/>
          </a:p>
          <a:p>
            <a:pPr>
              <a:buFont typeface="Verdana" panose="020B0604030504040204" pitchFamily="34" charset="0"/>
              <a:buAutoNum type="alphaLcParenR"/>
            </a:pPr>
            <a:endParaRPr lang="de-DE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1D0B18D-2994-41DF-AE5F-377B1F2E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POSLEDICE NA ORGANIZMIH IN OKOLJU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C4A03F5-FEBC-4E26-A1DA-B77FB56C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Živi organizmi tako ostanejo brez domov, hrane in nekatera živa bitja tudi izumrejo zaradi onesnaževanja.</a:t>
            </a:r>
          </a:p>
          <a:p>
            <a:r>
              <a:rPr lang="sl-SI" altLang="sl-SI"/>
              <a:t>Okolje pa postane nepriljubljeno, saj je zelo močno onesnaženo in nihče ni rad v onesnaženem prostoru.</a:t>
            </a:r>
          </a:p>
          <a:p>
            <a:endParaRPr lang="sl-SI" altLang="sl-SI"/>
          </a:p>
          <a:p>
            <a:endParaRPr lang="de-DE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F60B2154-390B-440F-B6C3-FE5BE28C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UKREPI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6A95F51-41C8-4974-AF9B-A4F89CD9A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 2" charset="2"/>
              <a:buChar char=""/>
              <a:defRPr/>
            </a:pPr>
            <a:r>
              <a:rPr lang="de-DE" dirty="0"/>
              <a:t>Pomagajte ozavestiti ljudi kakšne so posledice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sl-SI" dirty="0"/>
              <a:t>o</a:t>
            </a:r>
            <a:r>
              <a:rPr lang="de-DE" dirty="0"/>
              <a:t>nesnaževanj</a:t>
            </a:r>
            <a:r>
              <a:rPr lang="sl-SI" dirty="0"/>
              <a:t>a okolja</a:t>
            </a:r>
            <a:r>
              <a:rPr lang="de-DE" dirty="0"/>
              <a:t>, kaj se lahko zgodi</a:t>
            </a:r>
            <a:r>
              <a:rPr lang="sl-SI" dirty="0"/>
              <a:t>,</a:t>
            </a:r>
            <a:r>
              <a:rPr lang="de-DE" dirty="0"/>
              <a:t> če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de-DE" dirty="0"/>
              <a:t>bomo </a:t>
            </a:r>
            <a:r>
              <a:rPr lang="sl-SI" dirty="0"/>
              <a:t>onesnažili </a:t>
            </a:r>
            <a:r>
              <a:rPr lang="de-DE" dirty="0"/>
              <a:t>preveč in zakaj </a:t>
            </a:r>
            <a:r>
              <a:rPr lang="sl-SI" dirty="0"/>
              <a:t>je le okolje </a:t>
            </a:r>
            <a:r>
              <a:rPr lang="de-DE" dirty="0"/>
              <a:t>pomembn</a:t>
            </a:r>
            <a:r>
              <a:rPr lang="sl-SI" dirty="0"/>
              <a:t>o</a:t>
            </a:r>
            <a:r>
              <a:rPr lang="de-DE" dirty="0"/>
              <a:t>.</a:t>
            </a:r>
            <a:endParaRPr lang="sl-SI" dirty="0"/>
          </a:p>
          <a:p>
            <a:pPr fontAlgn="auto">
              <a:buFont typeface="Wingdings 2" charset="2"/>
              <a:buChar char=""/>
              <a:defRPr/>
            </a:pPr>
            <a:r>
              <a:rPr lang="sl-SI" dirty="0"/>
              <a:t>Začnimo že danes varčevati z vodo, saj nam bo v prihodnjem prišla še zelo prav.</a:t>
            </a:r>
            <a:endParaRPr lang="de-DE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9676C12B-94D9-4966-AF24-1E56AA29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188913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AEAA918C-C728-4F89-82EE-6F76B270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81525"/>
            <a:ext cx="26416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6952409-023D-4D9E-A03C-59AF9195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cs typeface="Trebuchet MS" panose="020B0603020202020204" pitchFamily="34" charset="0"/>
              </a:rPr>
              <a:t>VIRI</a:t>
            </a:r>
            <a:endParaRPr lang="de-DE" altLang="sl-SI" b="1" i="1">
              <a:cs typeface="Trebuchet MS" panose="020B0603020202020204" pitchFamily="34" charset="0"/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F294A4A6-36BB-40EB-B64A-B8779DBC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sl-SI">
                <a:hlinkClick r:id="rId2"/>
              </a:rPr>
              <a:t>http://www2.arnes.si/~ssmbkmet2s/obvestila/Varstvo_in_ohranjanje_gozdov_Benjamin_Zaloznik_1.B.pdf</a:t>
            </a:r>
            <a:endParaRPr lang="sl-SI" altLang="sl-SI"/>
          </a:p>
          <a:p>
            <a:r>
              <a:rPr lang="de-DE" altLang="sl-SI">
                <a:hlinkClick r:id="rId3"/>
              </a:rPr>
              <a:t>http://web.sc-celje.si/tomi/seminarske2007/Onesnazevanje/prst.htm</a:t>
            </a:r>
            <a:endParaRPr lang="sl-SI" altLang="sl-SI"/>
          </a:p>
          <a:p>
            <a:r>
              <a:rPr lang="de-DE" altLang="sl-SI">
                <a:hlinkClick r:id="rId4"/>
              </a:rPr>
              <a:t>http://sl.wikipedia.org/wiki/Podtalnica</a:t>
            </a:r>
            <a:endParaRPr lang="sl-SI" altLang="sl-SI"/>
          </a:p>
          <a:p>
            <a:r>
              <a:rPr lang="de-DE" altLang="sl-SI">
                <a:hlinkClick r:id="rId5"/>
              </a:rPr>
              <a:t>http://projekti.gimvic.org/2001/barje/PODTALNICA.HTML</a:t>
            </a:r>
            <a:endParaRPr lang="sl-SI" altLang="sl-SI"/>
          </a:p>
          <a:p>
            <a:endParaRPr lang="de-DE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Jesen</Template>
  <TotalTime>0</TotalTime>
  <Words>508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Verdana</vt:lpstr>
      <vt:lpstr>Wingdings 2</vt:lpstr>
      <vt:lpstr>Autumn</vt:lpstr>
      <vt:lpstr>GLAVNI VZROKI ONESNAŽEVANJA</vt:lpstr>
      <vt:lpstr>ONESNAŽEVANJE PODTALNICE</vt:lpstr>
      <vt:lpstr>ONESNAŽEVANJE ZRAKA</vt:lpstr>
      <vt:lpstr>ONESNAŽEVANJE PRSTI</vt:lpstr>
      <vt:lpstr>ONESNAŽEVANE GOZDA</vt:lpstr>
      <vt:lpstr>ONESNAŽEVALCI</vt:lpstr>
      <vt:lpstr>POSLEDICE NA ORGANIZMIH IN OKOLJU</vt:lpstr>
      <vt:lpstr>UKREPI</vt:lpstr>
      <vt:lpstr>VIRI</vt:lpstr>
      <vt:lpstr>OSNUTEK</vt:lpstr>
      <vt:lpstr>VPRAŠANJA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2019-05-31T08:39:42Z</dcterms:created>
  <dcterms:modified xsi:type="dcterms:W3CDTF">2019-05-31T08:39:42Z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