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00FF"/>
    <a:srgbClr val="333300"/>
    <a:srgbClr val="0000CC"/>
    <a:srgbClr val="00FF00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0E323A-81B4-4A34-B779-C8DA9E291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FA089E-0AE6-4AB7-B768-274F1267BB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924B84-48C5-4653-B03A-C0EA0FDA8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19F0C-CE9E-4772-9EAF-3981295B1C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533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0EA2BD-E95D-4628-8B68-4C32E7EC8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1C1FF0-F1EF-4C2A-9417-1DD7B73BF1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DEC318-6056-4016-A8FB-67DC6B615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C2CCA-78AF-4CEC-88E0-28ECFBCA42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321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69765C-B37F-41FB-83EA-E05B165FB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B82B4A-B12D-41BB-A469-B48DFEEFE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6945E-A713-489B-B7FD-6E205D0FD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082CD9-EF23-4160-B033-ED77067265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735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28E86A-C499-4FC8-8039-7A5A349A5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F0DA35-10F5-409F-90DE-2F03181768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C56EAF-69E3-4985-AE96-5D415277E3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BD6AC-3121-4282-BD10-1760AE2BE6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413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C51D40-AF21-43BC-9C6C-5C61875AC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21C5BE-C219-4518-B15A-281D9CD3C2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D4A538-F12E-4069-BCBD-D8C5DAC66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69C58-59F9-46B5-8193-FA39551636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246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5E1D34-9462-422D-9BF9-4857F122A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B4E734-26C9-457B-B638-4A2A7446D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68C4C2-02F0-4807-92F8-87E66E1355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99743-0603-43A3-8806-BBC88645EC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068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CDF1B8-410B-401A-BD13-E471C5041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6F3C79-52F6-4A5C-B197-39D493C94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8190E3-73A1-4254-AF4C-8B14085630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53065-9A61-4B88-8FD9-0125FD6016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368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F38E1BF-9C08-406F-B986-1A1BB8FBE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CF9548-1526-4C89-80A1-7A471A329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F3ABC5-143D-4BAD-8EB7-777E33988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E0073-4DEF-4B33-B7FD-8A7A38B9EF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604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C3B839-742A-4A22-B757-1D2D788362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35860B-CED1-4AFE-961D-F85CDABEE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97E3F49-A176-4F8B-ABA6-88918D7DBB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42927-1CA7-4A64-8DB5-19747E3A69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9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545898-525B-4CA3-99B3-6DC6CC6E84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5D3055-2240-45B5-AFAA-469331788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3F76DA-C314-4508-91CF-A750684252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43F1B-28BC-4359-B2E4-6BA1692388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784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FD9C35-D329-4558-B4B7-445906348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5E8CDB-3965-4C6B-B35C-2A09CE2D2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81258C-9673-45F4-BBC1-8552C58773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C6BAF-4A4A-4F84-B989-D3AAA79662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705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E1C5BC-44E0-4B63-9305-452616FA6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3F8708-EA3F-4C55-A92D-26A4FD928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5C56E1-CDC9-42A2-8225-86C597FD33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C74388-0153-4F0A-AD66-D6392B4D2F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3DF6BE-93DC-48F3-B6E8-4E9E0D22EF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11484D-1670-49D2-8B6E-D601CC8F8CC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5/Global_Temperature_Anomaly_1880-2010_%28Fig.A%29.gif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global-warming">
            <a:extLst>
              <a:ext uri="{FF2B5EF4-FFF2-40B4-BE49-F238E27FC236}">
                <a16:creationId xmlns:a16="http://schemas.microsoft.com/office/drawing/2014/main" id="{09557A59-98F8-4BE7-8321-04D7E3624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186DFD97-925A-4DBA-8890-961D0F280F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0"/>
            <a:ext cx="7772400" cy="1470025"/>
          </a:xfrm>
        </p:spPr>
        <p:txBody>
          <a:bodyPr/>
          <a:lstStyle/>
          <a:p>
            <a:pPr eaLnBrk="1" hangingPunct="1"/>
            <a:r>
              <a:rPr lang="sl-SI" altLang="sl-SI">
                <a:solidFill>
                  <a:schemeClr val="bg1"/>
                </a:solidFill>
              </a:rPr>
              <a:t>Globalno Segrevanje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6ECFB2CD-3A2E-4460-B3CB-7591B41911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287838" y="5661025"/>
            <a:ext cx="4856162" cy="1628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00FF00"/>
                </a:solidFill>
              </a:rPr>
              <a:t> </a:t>
            </a:r>
            <a:endParaRPr lang="sl-SI" altLang="sl-SI" dirty="0">
              <a:solidFill>
                <a:srgbClr val="00FF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l-SI" altLang="sl-SI" dirty="0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4794C41-7219-42B6-A348-67DC73F05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Kdo je Al Gore?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B0529C0-60C2-47AA-9F9C-56B37E73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l-SI" altLang="sl-SI"/>
              <a:t>On je zagotovo najbolj znana oseba, ko govorimo o tistih, ki se borijo proti globalnemu segrevanju. </a:t>
            </a:r>
          </a:p>
          <a:p>
            <a:pPr eaLnBrk="1" hangingPunct="1">
              <a:buFontTx/>
              <a:buChar char="-"/>
            </a:pPr>
            <a:r>
              <a:rPr lang="sl-SI" altLang="sl-SI"/>
              <a:t>Napisal je knjigo: Neprijetna resnica </a:t>
            </a:r>
          </a:p>
          <a:p>
            <a:pPr eaLnBrk="1" hangingPunct="1">
              <a:buFontTx/>
              <a:buChar char="-"/>
            </a:pPr>
            <a:r>
              <a:rPr lang="sl-SI" altLang="sl-SI"/>
              <a:t>Z istim naslovom je naredil tudi film o Globalnem segrevanju. </a:t>
            </a:r>
          </a:p>
          <a:p>
            <a:pPr eaLnBrk="1" hangingPunct="1">
              <a:buFontTx/>
              <a:buNone/>
            </a:pPr>
            <a:endParaRPr lang="sl-SI" altLang="sl-SI"/>
          </a:p>
        </p:txBody>
      </p:sp>
      <p:pic>
        <p:nvPicPr>
          <p:cNvPr id="11268" name="Picture 5" descr="Cursive signature in ink">
            <a:extLst>
              <a:ext uri="{FF2B5EF4-FFF2-40B4-BE49-F238E27FC236}">
                <a16:creationId xmlns:a16="http://schemas.microsoft.com/office/drawing/2014/main" id="{C34640FA-3CAA-41EA-BE04-643079421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5" y="5713413"/>
            <a:ext cx="1219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250px-Al_Gore%2C_Vice_President_of_the_United_States%2C_official_portrait_1994">
            <a:extLst>
              <a:ext uri="{FF2B5EF4-FFF2-40B4-BE49-F238E27FC236}">
                <a16:creationId xmlns:a16="http://schemas.microsoft.com/office/drawing/2014/main" id="{46CCD0DF-3C70-463C-8283-0CEC76ACF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17033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77CB6FA-7DEB-45B4-814D-80837B0BC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Nekaj nasvetov da postaneš okoljevarstvenik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5073C50-7643-4901-9775-5A352A92E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800"/>
              <a:t>Prestavi hladilnik od pečice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Pozimi znižaj termostat za 2</a:t>
            </a:r>
            <a:r>
              <a:rPr lang="sl-SI" altLang="sl-SI" sz="2800" b="1"/>
              <a:t>°</a:t>
            </a:r>
            <a:r>
              <a:rPr lang="sl-SI" altLang="sl-SI" sz="2800"/>
              <a:t>C poleti pa zvišaj za 2</a:t>
            </a:r>
            <a:r>
              <a:rPr lang="sl-SI" altLang="sl-SI" sz="2800" b="1"/>
              <a:t>°</a:t>
            </a:r>
            <a:r>
              <a:rPr lang="sl-SI" altLang="sl-SI" sz="2800"/>
              <a:t>C. Da klima ne bi delala preveč.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Dobro si izoliraj hišo. Ne pusti toplote ven.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Porabi manj tople vode.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Zasajaj drevesa, da nadomestiš posekana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Potuj čim manj z avtomobili in raje pojdi na avtobus.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Ne kupuj veliko zamrznjene hrane ampak več sveže. </a:t>
            </a:r>
          </a:p>
          <a:p>
            <a:pPr eaLnBrk="1" hangingPunct="1">
              <a:lnSpc>
                <a:spcPct val="90000"/>
              </a:lnSpc>
            </a:pPr>
            <a:endParaRPr lang="sl-SI" altLang="sl-SI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DCFD092-34A8-4D7A-BED1-91A8DE014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FF0000"/>
                </a:solidFill>
              </a:rPr>
              <a:t>Kaj je  ta stvar?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A7E8B0F-D04F-4874-BD65-DFAA8B49F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FF00"/>
                </a:solidFill>
              </a:rPr>
              <a:t>Globalno segrevanje je pojem, ki govori, da se Zemlja segreva zaradi izpuhov, ki so se v zadnjih 3 stoletjih zelo povečali.</a:t>
            </a:r>
          </a:p>
          <a:p>
            <a:pPr eaLnBrk="1" hangingPunct="1"/>
            <a:r>
              <a:rPr lang="sl-SI" altLang="sl-SI">
                <a:solidFill>
                  <a:srgbClr val="0000CC"/>
                </a:solidFill>
              </a:rPr>
              <a:t>Oziroma so znanstveniki dokazali, da se je Zemlja otoplila za skoraj eno stopinjo od leta 1906 do leta 2005.</a:t>
            </a:r>
          </a:p>
        </p:txBody>
      </p:sp>
      <p:pic>
        <p:nvPicPr>
          <p:cNvPr id="3076" name="Picture 5" descr="ANd9GcRAYJCtLsjYtyV1k7CPS9KnUZDEbI4_mo5lCyZcWjkvsugKmJ_x">
            <a:extLst>
              <a:ext uri="{FF2B5EF4-FFF2-40B4-BE49-F238E27FC236}">
                <a16:creationId xmlns:a16="http://schemas.microsoft.com/office/drawing/2014/main" id="{29D6D3AD-7138-4B60-8308-3B96C4A51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240213"/>
            <a:ext cx="3779837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ANd9GcTvRZ7u2fi9sJQI4tQXpqEv7M5cQB02xeFQaOR156YWrVrlbTXi">
            <a:extLst>
              <a:ext uri="{FF2B5EF4-FFF2-40B4-BE49-F238E27FC236}">
                <a16:creationId xmlns:a16="http://schemas.microsoft.com/office/drawing/2014/main" id="{9D923463-2F68-4AC4-9334-52260BEEC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648200"/>
            <a:ext cx="2066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B1DCAB2-57C7-417E-887E-5048294CA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…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438A4A5-B04A-4273-84EB-7375149EE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Globalno segrevanje je opozorilo na to kar se lahko oziroma se bo če bomo tako nadaljevali zgodilo. To je hipoteza, ki je prizadela ves svet in je problem vseh ljudi. </a:t>
            </a:r>
          </a:p>
          <a:p>
            <a:pPr eaLnBrk="1" hangingPunct="1"/>
            <a:r>
              <a:rPr lang="sl-SI" altLang="sl-SI"/>
              <a:t>Ker se bi temperature grozovito zvišale bi prišlo do veliko velikih naravnih katastrof.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6EC50F1-1905-484E-8373-7F0BB0128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CC"/>
                </a:solidFill>
              </a:rPr>
              <a:t>Kakšne so posledice?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1ACEA29-2371-4797-85F2-C5EC1398D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FF0000"/>
                </a:solidFill>
              </a:rPr>
              <a:t>Globalno segrevanje ni naravna ampak posledica napak človeka saj se je v kratkih 3 stoletjih količina Co2 povečala za 31% količina metana pa za kar 149%.</a:t>
            </a:r>
          </a:p>
          <a:p>
            <a:pPr eaLnBrk="1" hangingPunct="1"/>
            <a:r>
              <a:rPr lang="sl-SI" altLang="sl-SI">
                <a:solidFill>
                  <a:srgbClr val="00FF00"/>
                </a:solidFill>
              </a:rPr>
              <a:t>Ocenjuje se da se bo zemlja v 21. stoletju lahko segrela tudi čez 6°C. </a:t>
            </a:r>
          </a:p>
          <a:p>
            <a:pPr eaLnBrk="1" hangingPunct="1"/>
            <a:r>
              <a:rPr lang="sl-SI" altLang="sl-SI">
                <a:solidFill>
                  <a:srgbClr val="0000CC"/>
                </a:solidFill>
              </a:rPr>
              <a:t>OPOZORLO: Zemlja je stara 5000000 stoletij. Zato je 1 stoletje izjemno malo.</a:t>
            </a:r>
          </a:p>
          <a:p>
            <a:pPr eaLnBrk="1" hangingPunct="1"/>
            <a:endParaRPr lang="sl-SI" altLang="sl-SI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CCBE14F-0F1E-4FD1-ACD1-7FA65BB63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eaLnBrk="1" hangingPunct="1"/>
            <a:r>
              <a:rPr lang="sl-SI" altLang="sl-SI">
                <a:solidFill>
                  <a:srgbClr val="00FF00"/>
                </a:solidFill>
              </a:rPr>
              <a:t>Kakšne so posledice?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DA7985E-2A60-4B97-82E0-07608AFD2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CC"/>
                </a:solidFill>
              </a:rPr>
              <a:t>Ko se je Zemlja začela segrevati se je posledično začel taliti led. Zato znanost predvideva potom nekaterih obmorskih mest.</a:t>
            </a:r>
          </a:p>
          <a:p>
            <a:pPr eaLnBrk="1" hangingPunct="1"/>
            <a:r>
              <a:rPr lang="sl-SI" altLang="sl-SI">
                <a:solidFill>
                  <a:srgbClr val="FF0000"/>
                </a:solidFill>
              </a:rPr>
              <a:t>Seveda se pri tem veča ozonska luknja in na zemljino površino pada vedno več UV žarkov, ki so nevarna za živa bitja.</a:t>
            </a:r>
          </a:p>
        </p:txBody>
      </p:sp>
      <p:pic>
        <p:nvPicPr>
          <p:cNvPr id="6148" name="Picture 5" descr="iceberg1DM0404_468x670">
            <a:extLst>
              <a:ext uri="{FF2B5EF4-FFF2-40B4-BE49-F238E27FC236}">
                <a16:creationId xmlns:a16="http://schemas.microsoft.com/office/drawing/2014/main" id="{DEFC92AD-9D24-47FA-A5BF-57F1A316C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43248">
            <a:off x="7451725" y="4681538"/>
            <a:ext cx="1520825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7-most-terrifying-global-warming">
            <a:extLst>
              <a:ext uri="{FF2B5EF4-FFF2-40B4-BE49-F238E27FC236}">
                <a16:creationId xmlns:a16="http://schemas.microsoft.com/office/drawing/2014/main" id="{F2345474-C2C6-4C90-8736-9B3F549AB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C57FC76-1075-4F6D-BA69-5E91E201D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CC"/>
                </a:solidFill>
              </a:rPr>
              <a:t>In kaj je naša naloga?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8759777-EFEE-4363-AAF8-0E2E13474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Seveda jo imamo tudi mi čeprav še nismo odrasli. Skrbeti moramo, da se ne brez potrebe vozimo naokoli( seveda ne z avtom) temveč raje gremo peš ali z kolesom.</a:t>
            </a:r>
          </a:p>
          <a:p>
            <a:pPr eaLnBrk="1" hangingPunct="1"/>
            <a:r>
              <a:rPr lang="sl-SI" altLang="sl-SI" sz="2800">
                <a:solidFill>
                  <a:srgbClr val="333300"/>
                </a:solidFill>
              </a:rPr>
              <a:t>Ne kurimo v gozdu, da ne pride do požara, ki bi izničil drevesa, ki porabljajo CO2 in sicer, ker je to plin, ki ga avti in druga vozila, ki uporabljajo fosilna goriva, izpuščajo v ozračje.</a:t>
            </a:r>
          </a:p>
        </p:txBody>
      </p:sp>
      <p:pic>
        <p:nvPicPr>
          <p:cNvPr id="7172" name="Picture 5" descr="Kleeneze%20no%20cars">
            <a:extLst>
              <a:ext uri="{FF2B5EF4-FFF2-40B4-BE49-F238E27FC236}">
                <a16:creationId xmlns:a16="http://schemas.microsoft.com/office/drawing/2014/main" id="{CE896124-0A17-4EDD-9328-0834070A0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Cycle Moving ">
            <a:extLst>
              <a:ext uri="{FF2B5EF4-FFF2-40B4-BE49-F238E27FC236}">
                <a16:creationId xmlns:a16="http://schemas.microsoft.com/office/drawing/2014/main" id="{D55358CB-C65F-417D-8D47-99B6B776547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836613"/>
            <a:ext cx="14954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258577150_26c8eb1f0a">
            <a:extLst>
              <a:ext uri="{FF2B5EF4-FFF2-40B4-BE49-F238E27FC236}">
                <a16:creationId xmlns:a16="http://schemas.microsoft.com/office/drawing/2014/main" id="{7D09224D-4AB7-4CD9-9AE8-4CA58433B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975225"/>
            <a:ext cx="187960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" descr="istockphoto_7332913-oil-rig-and-derrick-set">
            <a:extLst>
              <a:ext uri="{FF2B5EF4-FFF2-40B4-BE49-F238E27FC236}">
                <a16:creationId xmlns:a16="http://schemas.microsoft.com/office/drawing/2014/main" id="{CE5811D1-D1CB-41FD-8DEE-53D09BA4A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84763"/>
            <a:ext cx="172878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A7173D5-8AC6-43C7-9810-5419FC9DA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>
                <a:solidFill>
                  <a:srgbClr val="00FF00"/>
                </a:solidFill>
              </a:rPr>
              <a:t>Kaj pa se bo zgodilo če ne bomo?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3555D5-BDD7-4B47-BE29-57470DDD5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0000CC"/>
                </a:solidFill>
              </a:rPr>
              <a:t>Če se bodo gozdovi krčili in puščave večale, bi lahko prišlo do popolne zastrupitve “naše” Zemlje, zaradi prevelike količine plina CO</a:t>
            </a:r>
            <a:r>
              <a:rPr lang="sl-SI" altLang="sl-SI" sz="1800">
                <a:solidFill>
                  <a:srgbClr val="0000CC"/>
                </a:solidFill>
              </a:rPr>
              <a:t>2</a:t>
            </a:r>
            <a:r>
              <a:rPr lang="sl-SI" altLang="sl-SI">
                <a:solidFill>
                  <a:srgbClr val="0000CC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FF0000"/>
                </a:solidFill>
              </a:rPr>
              <a:t>Prav tako naši potomci morda 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0000"/>
                </a:solidFill>
              </a:rPr>
              <a:t> bodo morali živeti tu.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>
                <a:solidFill>
                  <a:srgbClr val="CC00FF"/>
                </a:solidFill>
              </a:rPr>
              <a:t>UV žarki bodo prisotni vsemu življenju tudi rastlinam, ki tako ne bodo mogle rasti in hrana, bi počasi izginila. </a:t>
            </a:r>
          </a:p>
        </p:txBody>
      </p:sp>
      <p:pic>
        <p:nvPicPr>
          <p:cNvPr id="8196" name="Picture 5" descr="global_warming_by_Aha_hule">
            <a:extLst>
              <a:ext uri="{FF2B5EF4-FFF2-40B4-BE49-F238E27FC236}">
                <a16:creationId xmlns:a16="http://schemas.microsoft.com/office/drawing/2014/main" id="{EA452270-8B1D-44A1-99A0-788892510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418138"/>
            <a:ext cx="18843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global-warming">
            <a:extLst>
              <a:ext uri="{FF2B5EF4-FFF2-40B4-BE49-F238E27FC236}">
                <a16:creationId xmlns:a16="http://schemas.microsoft.com/office/drawing/2014/main" id="{1100C544-67E5-4178-9584-9B9D1DA3B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2852738"/>
            <a:ext cx="23637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B023E4-416B-490C-BBB9-F339F2A0C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78400" cy="1143000"/>
          </a:xfrm>
        </p:spPr>
        <p:txBody>
          <a:bodyPr/>
          <a:lstStyle/>
          <a:p>
            <a:pPr eaLnBrk="1" hangingPunct="1"/>
            <a:r>
              <a:rPr lang="sl-SI" altLang="sl-SI" sz="4000"/>
              <a:t>A se je to že zgodilo?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A67B204-07FE-40D4-A409-D3B25A8D6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Hurikani</a:t>
            </a:r>
          </a:p>
          <a:p>
            <a:pPr eaLnBrk="1" hangingPunct="1">
              <a:lnSpc>
                <a:spcPct val="90000"/>
              </a:lnSpc>
            </a:pPr>
            <a:endParaRPr lang="sl-SI" altLang="sl-SI"/>
          </a:p>
          <a:p>
            <a:pPr eaLnBrk="1" hangingPunct="1">
              <a:lnSpc>
                <a:spcPct val="90000"/>
              </a:lnSpc>
            </a:pPr>
            <a:endParaRPr lang="sl-SI" altLang="sl-SI"/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                                        Taljenje ledu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/>
          </a:p>
          <a:p>
            <a:pPr eaLnBrk="1" hangingPunct="1">
              <a:lnSpc>
                <a:spcPct val="90000"/>
              </a:lnSpc>
            </a:pPr>
            <a:endParaRPr lang="sl-SI" altLang="sl-SI"/>
          </a:p>
          <a:p>
            <a:pPr eaLnBrk="1" hangingPunct="1">
              <a:lnSpc>
                <a:spcPct val="90000"/>
              </a:lnSpc>
            </a:pPr>
            <a:endParaRPr lang="sl-SI" altLang="sl-SI"/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Poplave</a:t>
            </a:r>
          </a:p>
        </p:txBody>
      </p:sp>
      <p:pic>
        <p:nvPicPr>
          <p:cNvPr id="9220" name="Picture 5" descr="hurricane_2">
            <a:extLst>
              <a:ext uri="{FF2B5EF4-FFF2-40B4-BE49-F238E27FC236}">
                <a16:creationId xmlns:a16="http://schemas.microsoft.com/office/drawing/2014/main" id="{D004EA8F-9C69-4DD4-ACB2-3FE731051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7875"/>
            <a:ext cx="4284663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GlobalDisasterRisk54">
            <a:extLst>
              <a:ext uri="{FF2B5EF4-FFF2-40B4-BE49-F238E27FC236}">
                <a16:creationId xmlns:a16="http://schemas.microsoft.com/office/drawing/2014/main" id="{9A557D7A-68DC-4D6A-9BD9-014F5C0AE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15888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flood">
            <a:extLst>
              <a:ext uri="{FF2B5EF4-FFF2-40B4-BE49-F238E27FC236}">
                <a16:creationId xmlns:a16="http://schemas.microsoft.com/office/drawing/2014/main" id="{32DEA528-7D7A-41A4-B6DC-01610EC4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678363"/>
            <a:ext cx="2844800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1" descr="colin-finlay-ice-melting-photo">
            <a:extLst>
              <a:ext uri="{FF2B5EF4-FFF2-40B4-BE49-F238E27FC236}">
                <a16:creationId xmlns:a16="http://schemas.microsoft.com/office/drawing/2014/main" id="{E495E6C8-876C-4F65-AE36-241508D77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644900"/>
            <a:ext cx="38512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C35F6F-39E4-4B34-B67E-D0F473B0B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0000CC"/>
                </a:solidFill>
              </a:rPr>
              <a:t>Uh nekaj je treba narediti?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A29E01E-4CD1-41C6-81E3-FDF118337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l-SI" altLang="sl-SI">
                <a:solidFill>
                  <a:srgbClr val="FF0000"/>
                </a:solidFill>
              </a:rPr>
              <a:t>Da. Zemlja je še vedno primerna za življenje in dobro, bi bilo če tako tudi ostane.</a:t>
            </a:r>
          </a:p>
          <a:p>
            <a:pPr eaLnBrk="1" hangingPunct="1">
              <a:buFontTx/>
              <a:buNone/>
            </a:pPr>
            <a:r>
              <a:rPr lang="sl-SI" altLang="sl-SI">
                <a:solidFill>
                  <a:srgbClr val="00FF00"/>
                </a:solidFill>
              </a:rPr>
              <a:t>Če vam danes ne bo veliko ljudi čestitalo za,ki ga po tej predstavitvi MORATE opravljati se vam bodo vaši otroci prav zagotovo zahvalili.</a:t>
            </a:r>
          </a:p>
        </p:txBody>
      </p:sp>
      <p:pic>
        <p:nvPicPr>
          <p:cNvPr id="10244" name="Picture 5" descr="ANd9GcSSZb_iZ8DJBuZEskq8x5iV6FSRhjNpnY4WBXojS3OCChxmoabVaw">
            <a:extLst>
              <a:ext uri="{FF2B5EF4-FFF2-40B4-BE49-F238E27FC236}">
                <a16:creationId xmlns:a16="http://schemas.microsoft.com/office/drawing/2014/main" id="{D64365E9-8371-4B2B-9723-702A9A6F4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11492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File:Global Temperature Anomaly 1880-2010 (Fig.A).gif">
            <a:hlinkClick r:id="rId3"/>
            <a:extLst>
              <a:ext uri="{FF2B5EF4-FFF2-40B4-BE49-F238E27FC236}">
                <a16:creationId xmlns:a16="http://schemas.microsoft.com/office/drawing/2014/main" id="{6EC7B8E4-F199-4442-A325-DA0B346A7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8688"/>
            <a:ext cx="2916238" cy="211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 descr="633843661442883769_kongres">
            <a:extLst>
              <a:ext uri="{FF2B5EF4-FFF2-40B4-BE49-F238E27FC236}">
                <a16:creationId xmlns:a16="http://schemas.microsoft.com/office/drawing/2014/main" id="{EE3DE62B-F1C5-4930-A6DE-141E1459E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724400"/>
            <a:ext cx="309721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Privzeti načrt</vt:lpstr>
      <vt:lpstr>Globalno Segrevanje</vt:lpstr>
      <vt:lpstr>Kaj je  ta stvar?</vt:lpstr>
      <vt:lpstr>…</vt:lpstr>
      <vt:lpstr>Kakšne so posledice?</vt:lpstr>
      <vt:lpstr>Kakšne so posledice?</vt:lpstr>
      <vt:lpstr>In kaj je naša naloga?</vt:lpstr>
      <vt:lpstr>Kaj pa se bo zgodilo če ne bomo?</vt:lpstr>
      <vt:lpstr>A se je to že zgodilo?</vt:lpstr>
      <vt:lpstr>Uh nekaj je treba narediti?</vt:lpstr>
      <vt:lpstr>Kdo je Al Gore?</vt:lpstr>
      <vt:lpstr>Nekaj nasvetov da postaneš okoljevarstvenik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2019-05-31T08:39:43Z</dcterms:created>
  <dcterms:modified xsi:type="dcterms:W3CDTF">2019-05-31T08:39:43Z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