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63" r:id="rId3"/>
    <p:sldId id="262" r:id="rId4"/>
    <p:sldId id="261" r:id="rId5"/>
    <p:sldId id="259" r:id="rId6"/>
    <p:sldId id="258" r:id="rId7"/>
    <p:sldId id="260" r:id="rId8"/>
    <p:sldId id="264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kroži kota na diagonali pravokotnika 6">
            <a:extLst>
              <a:ext uri="{FF2B5EF4-FFF2-40B4-BE49-F238E27FC236}">
                <a16:creationId xmlns:a16="http://schemas.microsoft.com/office/drawing/2014/main" id="{F1147E00-A959-4CED-8516-0D23C21B8082}"/>
              </a:ext>
            </a:extLst>
          </p:cNvPr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86CB7934-C1C3-4007-92CA-A9216394D6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8BE93FE9-89D3-4496-BAC0-00BD7AA9076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10">
            <a:extLst>
              <a:ext uri="{FF2B5EF4-FFF2-40B4-BE49-F238E27FC236}">
                <a16:creationId xmlns:a16="http://schemas.microsoft.com/office/drawing/2014/main" id="{D30D15D6-6652-4F7A-98DA-BB64DAB11C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B1A1E451-19C4-4A7A-8867-DCFC3B4287E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11">
            <a:extLst>
              <a:ext uri="{FF2B5EF4-FFF2-40B4-BE49-F238E27FC236}">
                <a16:creationId xmlns:a16="http://schemas.microsoft.com/office/drawing/2014/main" id="{4030B286-7C40-42CE-B954-6D73556DCD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175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4E5DF052-133B-43CA-82C1-6AF8CEF962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AFC048C2-74C1-4819-BB64-8118CF993AE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9D49-8A4B-43AB-A681-8D9A7359412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C941BDD-38C4-43D2-9A77-5071B52B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A93BE-93A7-41A3-988D-FC3FC4A8BDA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898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FB92534F-5223-478D-A536-3235E7A4EA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AADAA356-5813-411A-8E05-9211BC77B22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2710-559A-4238-BEBF-0E9DC5225C4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B7F6F4BD-5CD7-4360-8021-0A4313F8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70927-FB48-468D-B9C4-07F42EEBC5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840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00F19D14-3FB0-4501-83FB-1C919BD3FB5D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B7DC92D-52ED-40B0-BF2E-77611E35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98DF9-92FE-438B-AC8B-0A23D0C719B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8D4D64D7-07CA-444D-9F94-99FD19A1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8266A171-254C-41BD-B913-BBCFD02F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D9FA-B512-4ED7-9922-102FC11EFB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9998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66712D52-267D-42F4-93AD-248C1D8DF13B}"/>
              </a:ext>
            </a:extLst>
          </p:cNvPr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2014E5A0-0B77-4998-8F17-8D1A7D51F6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CA2AA7D4-F222-4BD6-98AA-9B4B9C3DD0B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25117B98-160F-42BA-A14D-A5A4C6F8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0B4D303E-CA97-4415-9C4F-5360165AD23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73B45A8E-2DF2-49F5-9D7C-AFD7CEEE4AB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9822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9">
            <a:extLst>
              <a:ext uri="{FF2B5EF4-FFF2-40B4-BE49-F238E27FC236}">
                <a16:creationId xmlns:a16="http://schemas.microsoft.com/office/drawing/2014/main" id="{5F4DBEDE-0461-4FE9-8188-CB24BA2A05E7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4">
            <a:extLst>
              <a:ext uri="{FF2B5EF4-FFF2-40B4-BE49-F238E27FC236}">
                <a16:creationId xmlns:a16="http://schemas.microsoft.com/office/drawing/2014/main" id="{8A31CB0D-2569-4679-A2A5-B99AFCA0E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2C8-F2EA-4F8A-A14E-8A33567938A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noge 5">
            <a:extLst>
              <a:ext uri="{FF2B5EF4-FFF2-40B4-BE49-F238E27FC236}">
                <a16:creationId xmlns:a16="http://schemas.microsoft.com/office/drawing/2014/main" id="{B79E892E-8570-4C78-A70B-DF4BD825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D40E4D4D-B4C4-408E-AF00-F9B6052F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1AF64E2E-8C32-4FF5-9D1A-962A88C6FE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8130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9">
            <a:extLst>
              <a:ext uri="{FF2B5EF4-FFF2-40B4-BE49-F238E27FC236}">
                <a16:creationId xmlns:a16="http://schemas.microsoft.com/office/drawing/2014/main" id="{DDD6DAE5-0A0A-4603-9D7E-6AE8E2DD19B2}"/>
              </a:ext>
            </a:extLst>
          </p:cNvPr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89DF0991-1A1A-4B3D-8230-08C763519749}"/>
              </a:ext>
            </a:extLst>
          </p:cNvPr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9" name="Ograda datuma 6">
            <a:extLst>
              <a:ext uri="{FF2B5EF4-FFF2-40B4-BE49-F238E27FC236}">
                <a16:creationId xmlns:a16="http://schemas.microsoft.com/office/drawing/2014/main" id="{8929526B-FBA9-4BAE-B9C1-A6D7F3E8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7146D-0192-41F7-8648-0AD661FED0D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147F6458-5D70-4351-84D5-CC1ED2D79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8">
            <a:extLst>
              <a:ext uri="{FF2B5EF4-FFF2-40B4-BE49-F238E27FC236}">
                <a16:creationId xmlns:a16="http://schemas.microsoft.com/office/drawing/2014/main" id="{75A1693F-AAC1-4BDA-87FB-7D23CE47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E640D659-A6DB-48FD-94F6-E9D51C75E63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687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6">
            <a:extLst>
              <a:ext uri="{FF2B5EF4-FFF2-40B4-BE49-F238E27FC236}">
                <a16:creationId xmlns:a16="http://schemas.microsoft.com/office/drawing/2014/main" id="{A93D66ED-E44A-4604-940E-D142918C8285}"/>
              </a:ext>
            </a:extLst>
          </p:cNvPr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">
            <a:extLst>
              <a:ext uri="{FF2B5EF4-FFF2-40B4-BE49-F238E27FC236}">
                <a16:creationId xmlns:a16="http://schemas.microsoft.com/office/drawing/2014/main" id="{2CA97654-C160-439E-8442-B013C2418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EAA8F-1130-4DEA-8E89-1D0108CA2F5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3">
            <a:extLst>
              <a:ext uri="{FF2B5EF4-FFF2-40B4-BE49-F238E27FC236}">
                <a16:creationId xmlns:a16="http://schemas.microsoft.com/office/drawing/2014/main" id="{45B26E16-D584-4FC4-8393-A5435A47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9D3E4EA6-9333-4AD1-A456-E0F616EC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5C0A3-A39A-460A-A3CD-4A6D8FA4FE6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222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2">
            <a:extLst>
              <a:ext uri="{FF2B5EF4-FFF2-40B4-BE49-F238E27FC236}">
                <a16:creationId xmlns:a16="http://schemas.microsoft.com/office/drawing/2014/main" id="{1EA880E3-8548-48F3-BBBE-27F88D104A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C38FA0E6-D3A6-4F55-83B3-9DA2CFBC58C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9BEB-0F87-4659-9C1B-C76DABBFFE7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9D306762-B2FD-4B4A-AA2C-91535521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3503B-CD00-4B75-A8CD-9F98FA0A91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4158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C9B41739-3B36-4721-9287-D946C2852AF8}"/>
              </a:ext>
            </a:extLst>
          </p:cNvPr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8">
            <a:extLst>
              <a:ext uri="{FF2B5EF4-FFF2-40B4-BE49-F238E27FC236}">
                <a16:creationId xmlns:a16="http://schemas.microsoft.com/office/drawing/2014/main" id="{D5ED5C94-BD90-4121-86DD-920343D8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88B81DC7-76B4-4B6E-B66D-302F9A2A654F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Ograda številke diapozitiva 9">
            <a:extLst>
              <a:ext uri="{FF2B5EF4-FFF2-40B4-BE49-F238E27FC236}">
                <a16:creationId xmlns:a16="http://schemas.microsoft.com/office/drawing/2014/main" id="{08F80ACE-D9A7-47E9-BDFC-709661BB2D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1D027EEB-6CCD-44BD-8836-2EBD1FC64C1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Ograda noge 10">
            <a:extLst>
              <a:ext uri="{FF2B5EF4-FFF2-40B4-BE49-F238E27FC236}">
                <a16:creationId xmlns:a16="http://schemas.microsoft.com/office/drawing/2014/main" id="{A3A0E56F-9B1F-4CA2-94D6-94251C3CF89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4203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92F30C2C-FE49-4006-891D-54B424E5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fld id="{A0DE43C4-AAFE-4B55-97C5-5D39DFCDF55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AF3692DC-4F09-4DF8-A7EC-09E240BDD7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38FAB987-E68B-463B-A3FC-93FA34C08DE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C98855A9-B07F-4B60-82C0-19C740883ED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645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i kota na diagonali pravokotnika 6">
            <a:extLst>
              <a:ext uri="{FF2B5EF4-FFF2-40B4-BE49-F238E27FC236}">
                <a16:creationId xmlns:a16="http://schemas.microsoft.com/office/drawing/2014/main" id="{772FA90E-4A78-4EC9-BE63-8F4AFAF666B9}"/>
              </a:ext>
            </a:extLst>
          </p:cNvPr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FBB258A1-090A-4668-8FAC-413FA3EDC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A06F11AC-B67F-4624-B05F-1FF32FD916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91C90A0-212F-404F-8DF0-7933B387E50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842DED80-76F8-4B6F-9C70-D8AF7CF38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DFE0D4"/>
                </a:solidFill>
              </a:defRPr>
            </a:lvl1pPr>
          </a:lstStyle>
          <a:p>
            <a:fld id="{C9342639-B322-4666-9E65-B664EC2A7C7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8BEE5C71-1C03-41C7-91FC-D430B6E9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3" name="Ograda besedila 12">
            <a:extLst>
              <a:ext uri="{FF2B5EF4-FFF2-40B4-BE49-F238E27FC236}">
                <a16:creationId xmlns:a16="http://schemas.microsoft.com/office/drawing/2014/main" id="{1184CEE9-BC6C-48F5-9C6E-DA0FBC1974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0" r:id="rId7"/>
    <p:sldLayoutId id="2147483689" r:id="rId8"/>
    <p:sldLayoutId id="2147483690" r:id="rId9"/>
    <p:sldLayoutId id="2147483681" r:id="rId10"/>
    <p:sldLayoutId id="2147483682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anose="02060603020205020403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anose="02060603020205020403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anose="02060603020205020403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anose="02060603020205020403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anose="02060603020205020403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anose="02060603020205020403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anose="02060603020205020403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anose="02060603020205020403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3A4839-1E91-4EF3-A0E4-D7B6558C3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234" y="381001"/>
            <a:ext cx="7608228" cy="2209800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sl-SI" sz="54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Globalno segrevanje  </a:t>
            </a:r>
          </a:p>
        </p:txBody>
      </p:sp>
      <p:sp>
        <p:nvSpPr>
          <p:cNvPr id="10243" name="Podnaslov 2">
            <a:extLst>
              <a:ext uri="{FF2B5EF4-FFF2-40B4-BE49-F238E27FC236}">
                <a16:creationId xmlns:a16="http://schemas.microsoft.com/office/drawing/2014/main" id="{BC695BD6-AA38-41D1-A32D-E3F9553FE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sl-SI" altLang="sl-SI"/>
              <a:t> </a:t>
            </a:r>
            <a:endParaRPr lang="sl-SI" altLang="sl-SI" dirty="0"/>
          </a:p>
        </p:txBody>
      </p:sp>
      <p:pic>
        <p:nvPicPr>
          <p:cNvPr id="4" name="Slika 3" descr="images.jpg">
            <a:extLst>
              <a:ext uri="{FF2B5EF4-FFF2-40B4-BE49-F238E27FC236}">
                <a16:creationId xmlns:a16="http://schemas.microsoft.com/office/drawing/2014/main" id="{68AF8669-BE23-4551-A3F1-53258C6DF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143248"/>
            <a:ext cx="5186137" cy="30062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4399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83E4B3-C345-46AE-AB4E-4E12A7D6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28736"/>
            <a:ext cx="3643306" cy="642942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sl-SI" sz="36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Onesnaževanje</a:t>
            </a:r>
          </a:p>
        </p:txBody>
      </p:sp>
      <p:pic>
        <p:nvPicPr>
          <p:cNvPr id="11267" name="Ograda vsebine 3" descr="17904.jpg">
            <a:extLst>
              <a:ext uri="{FF2B5EF4-FFF2-40B4-BE49-F238E27FC236}">
                <a16:creationId xmlns:a16="http://schemas.microsoft.com/office/drawing/2014/main" id="{BE14922C-2C64-478A-B917-2B8DACCB07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0" y="2786063"/>
            <a:ext cx="5678488" cy="3773487"/>
          </a:xfrm>
        </p:spPr>
      </p:pic>
      <p:pic>
        <p:nvPicPr>
          <p:cNvPr id="11268" name="Slika 4" descr="230px-C-141_Starlifter_contrail.jpg">
            <a:extLst>
              <a:ext uri="{FF2B5EF4-FFF2-40B4-BE49-F238E27FC236}">
                <a16:creationId xmlns:a16="http://schemas.microsoft.com/office/drawing/2014/main" id="{13886138-7E1B-4A2E-BAF9-1D880A420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2786063"/>
            <a:ext cx="2549525" cy="380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3056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B07232-7034-400A-83E3-77E1351AC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Vzrok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A0B9CEA4-33C4-4DC1-9D9B-8B4DC9C75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Topla greda.</a:t>
            </a:r>
          </a:p>
          <a:p>
            <a:endParaRPr lang="sl-SI" altLang="sl-SI"/>
          </a:p>
          <a:p>
            <a:r>
              <a:rPr lang="sl-SI" altLang="sl-SI"/>
              <a:t>Toplogredna plina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sta metan in CO2.</a:t>
            </a:r>
          </a:p>
          <a:p>
            <a:endParaRPr lang="sl-SI" altLang="sl-SI"/>
          </a:p>
        </p:txBody>
      </p:sp>
      <p:pic>
        <p:nvPicPr>
          <p:cNvPr id="12292" name="Slika 4" descr="kaj_je1.jpg">
            <a:extLst>
              <a:ext uri="{FF2B5EF4-FFF2-40B4-BE49-F238E27FC236}">
                <a16:creationId xmlns:a16="http://schemas.microsoft.com/office/drawing/2014/main" id="{B0B8BEA4-D3C5-4A2F-84C0-55EBF12AB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52563"/>
            <a:ext cx="4643437" cy="540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Slika 5" descr="ozon.jpg">
            <a:extLst>
              <a:ext uri="{FF2B5EF4-FFF2-40B4-BE49-F238E27FC236}">
                <a16:creationId xmlns:a16="http://schemas.microsoft.com/office/drawing/2014/main" id="{3810961B-6064-415F-94A4-E1B702E0B9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089400"/>
            <a:ext cx="4000500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2383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2681DB-EC5F-4813-9AF2-617C77C19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Segrevanje v Sloveniji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657A0F9C-1830-4644-A08D-35ADE2931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800" b="1">
                <a:cs typeface="Arial" panose="020B0604020202020204" pitchFamily="34" charset="0"/>
              </a:rPr>
              <a:t>v naslednjih stotih letih se temperatura v Sloveniji lahko dvigne celo za več kot 6 stopinj Celzija</a:t>
            </a:r>
            <a:r>
              <a:rPr lang="sl-SI" altLang="sl-SI" b="1">
                <a:cs typeface="Arial" panose="020B0604020202020204" pitchFamily="34" charset="0"/>
              </a:rPr>
              <a:t>. </a:t>
            </a:r>
          </a:p>
          <a:p>
            <a:endParaRPr lang="sl-SI" altLang="sl-SI"/>
          </a:p>
        </p:txBody>
      </p:sp>
      <p:pic>
        <p:nvPicPr>
          <p:cNvPr id="13316" name="Slika 3" descr="200_Triglavski_ledenik_nekoc.jpg">
            <a:extLst>
              <a:ext uri="{FF2B5EF4-FFF2-40B4-BE49-F238E27FC236}">
                <a16:creationId xmlns:a16="http://schemas.microsoft.com/office/drawing/2014/main" id="{36373C76-0410-475D-82E1-E126C815C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665538"/>
            <a:ext cx="3214687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Slika 4" descr="200_Triglavski_ledenik_danes.jpg">
            <a:extLst>
              <a:ext uri="{FF2B5EF4-FFF2-40B4-BE49-F238E27FC236}">
                <a16:creationId xmlns:a16="http://schemas.microsoft.com/office/drawing/2014/main" id="{6389CC74-6B57-42B2-98E1-4247E499F0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3643313"/>
            <a:ext cx="3214688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4164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67219-8267-43C1-8B50-3AC8B3DB5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Taljenje ledenikov</a:t>
            </a:r>
          </a:p>
        </p:txBody>
      </p:sp>
      <p:pic>
        <p:nvPicPr>
          <p:cNvPr id="14339" name="Ograda vsebine 3" descr="Last_Polar_Bear.jpg">
            <a:extLst>
              <a:ext uri="{FF2B5EF4-FFF2-40B4-BE49-F238E27FC236}">
                <a16:creationId xmlns:a16="http://schemas.microsoft.com/office/drawing/2014/main" id="{D91CF6EC-4B4F-4A17-A93A-441AAD794A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9188" y="2341563"/>
            <a:ext cx="4214812" cy="4516437"/>
          </a:xfrm>
        </p:spPr>
      </p:pic>
      <p:pic>
        <p:nvPicPr>
          <p:cNvPr id="5" name="Picture 2" descr="http://www.dnevnik.si/i/orig/2013/05/17/677267.jpg">
            <a:extLst>
              <a:ext uri="{FF2B5EF4-FFF2-40B4-BE49-F238E27FC236}">
                <a16:creationId xmlns:a16="http://schemas.microsoft.com/office/drawing/2014/main" id="{63D85589-819B-4F0C-A0D7-25C35A9D6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214687"/>
            <a:ext cx="5447945" cy="36433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Slika 5" descr="sz5_antarctic_ice_melting.jpg">
            <a:extLst>
              <a:ext uri="{FF2B5EF4-FFF2-40B4-BE49-F238E27FC236}">
                <a16:creationId xmlns:a16="http://schemas.microsoft.com/office/drawing/2014/main" id="{C5175E01-289D-41FF-91C8-8C90F5913C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40088">
            <a:off x="214313" y="1500188"/>
            <a:ext cx="3929062" cy="261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72120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968F57-FFFA-424B-B9C4-3B03BB1A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Dvig gladine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F6C03F7E-A2E5-4D18-9168-78FB44A26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Morska gladina se dviguje in bo kmalu poplavila obmorska mesta, kot so New York in Benetke.</a:t>
            </a:r>
          </a:p>
          <a:p>
            <a:r>
              <a:rPr lang="sl-SI" altLang="sl-SI"/>
              <a:t>Gladina v oceanih se na leto zviša za 0.75mm.</a:t>
            </a:r>
          </a:p>
          <a:p>
            <a:endParaRPr lang="sl-SI" altLang="sl-SI"/>
          </a:p>
        </p:txBody>
      </p:sp>
      <p:pic>
        <p:nvPicPr>
          <p:cNvPr id="15364" name="Slika 4" descr="new-york-under-water.jpg">
            <a:extLst>
              <a:ext uri="{FF2B5EF4-FFF2-40B4-BE49-F238E27FC236}">
                <a16:creationId xmlns:a16="http://schemas.microsoft.com/office/drawing/2014/main" id="{7C8DA6BC-754D-4CCD-8DBC-1F12788AB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3714750"/>
            <a:ext cx="4500563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5256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F32106-8B58-4639-8DB9-F506C0C8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Kaj lahko storimo?</a:t>
            </a:r>
          </a:p>
        </p:txBody>
      </p:sp>
      <p:pic>
        <p:nvPicPr>
          <p:cNvPr id="4" name="Picture 4" descr="bicycle-district-spoke-card">
            <a:extLst>
              <a:ext uri="{FF2B5EF4-FFF2-40B4-BE49-F238E27FC236}">
                <a16:creationId xmlns:a16="http://schemas.microsoft.com/office/drawing/2014/main" id="{D5321BEF-6D04-4853-BD5F-41342CFFD27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" y="4857760"/>
            <a:ext cx="2571735" cy="200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16388" name="Ograda vsebine 12">
            <a:extLst>
              <a:ext uri="{FF2B5EF4-FFF2-40B4-BE49-F238E27FC236}">
                <a16:creationId xmlns:a16="http://schemas.microsoft.com/office/drawing/2014/main" id="{7C602BA3-EE9B-4357-9D99-4BDB39BD8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500" y="1646238"/>
            <a:ext cx="5143500" cy="5211762"/>
          </a:xfrm>
        </p:spPr>
        <p:txBody>
          <a:bodyPr/>
          <a:lstStyle/>
          <a:p>
            <a:r>
              <a:rPr lang="sl-SI" altLang="sl-SI"/>
              <a:t>Uporaba javnih transportov, kolesa.</a:t>
            </a:r>
          </a:p>
          <a:p>
            <a:endParaRPr lang="sl-SI" altLang="sl-SI"/>
          </a:p>
          <a:p>
            <a:r>
              <a:rPr lang="sl-SI" altLang="sl-SI"/>
              <a:t>Ugašaj luči in el. naprave</a:t>
            </a:r>
          </a:p>
          <a:p>
            <a:endParaRPr lang="sl-SI" altLang="sl-SI"/>
          </a:p>
          <a:p>
            <a:r>
              <a:rPr lang="sl-SI" altLang="sl-SI"/>
              <a:t>Znižuj temperaturo v stanovanju</a:t>
            </a:r>
          </a:p>
          <a:p>
            <a:endParaRPr lang="sl-SI" altLang="sl-SI"/>
          </a:p>
          <a:p>
            <a:r>
              <a:rPr lang="sl-SI" altLang="sl-SI"/>
              <a:t>Recikliraj</a:t>
            </a:r>
          </a:p>
          <a:p>
            <a:endParaRPr lang="sl-SI" altLang="sl-SI"/>
          </a:p>
          <a:p>
            <a:r>
              <a:rPr lang="sl-SI" altLang="sl-SI"/>
              <a:t>Posadi drevesa</a:t>
            </a:r>
          </a:p>
          <a:p>
            <a:endParaRPr lang="sl-SI" altLang="sl-SI"/>
          </a:p>
          <a:p>
            <a:endParaRPr lang="sl-SI" altLang="sl-SI"/>
          </a:p>
        </p:txBody>
      </p:sp>
      <p:pic>
        <p:nvPicPr>
          <p:cNvPr id="16389" name="Picture 5" descr="Kleeneze%20no%20cars">
            <a:extLst>
              <a:ext uri="{FF2B5EF4-FFF2-40B4-BE49-F238E27FC236}">
                <a16:creationId xmlns:a16="http://schemas.microsoft.com/office/drawing/2014/main" id="{CE586DC8-D478-48E6-8D0C-946D87576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7438"/>
            <a:ext cx="2428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Slika 13" descr="reciklaza.jpg">
            <a:extLst>
              <a:ext uri="{FF2B5EF4-FFF2-40B4-BE49-F238E27FC236}">
                <a16:creationId xmlns:a16="http://schemas.microsoft.com/office/drawing/2014/main" id="{928070E5-D5C8-46B3-841A-6A44CDFB2A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429000"/>
            <a:ext cx="142875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Slika 14" descr="hand-tree.jpg">
            <a:extLst>
              <a:ext uri="{FF2B5EF4-FFF2-40B4-BE49-F238E27FC236}">
                <a16:creationId xmlns:a16="http://schemas.microsoft.com/office/drawing/2014/main" id="{51D78EAA-CA7E-4FCA-9B22-A73ADFCDD49B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71736" y="4929198"/>
            <a:ext cx="1571636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58017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D2D896-911F-4291-A2BC-62A56DAB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1471594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Viri:</a:t>
            </a:r>
          </a:p>
        </p:txBody>
      </p:sp>
      <p:pic>
        <p:nvPicPr>
          <p:cNvPr id="17411" name="Ograda vsebine 4" descr="index.jpg">
            <a:extLst>
              <a:ext uri="{FF2B5EF4-FFF2-40B4-BE49-F238E27FC236}">
                <a16:creationId xmlns:a16="http://schemas.microsoft.com/office/drawing/2014/main" id="{2C7B57F3-5E2A-44F4-A331-17B991B2060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8" y="2786063"/>
            <a:ext cx="3433762" cy="1924050"/>
          </a:xfrm>
        </p:spPr>
      </p:pic>
      <p:pic>
        <p:nvPicPr>
          <p:cNvPr id="17412" name="Ograda vsebine 5" descr="1.jpg">
            <a:extLst>
              <a:ext uri="{FF2B5EF4-FFF2-40B4-BE49-F238E27FC236}">
                <a16:creationId xmlns:a16="http://schemas.microsoft.com/office/drawing/2014/main" id="{2769E860-70E3-4CAD-9F60-26AF7762F8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25" y="2800350"/>
            <a:ext cx="2976563" cy="1979613"/>
          </a:xfrm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arna">
  <a:themeElements>
    <a:clrScheme name="Livarn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arn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ar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94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Livarna</vt:lpstr>
      <vt:lpstr>Globalno segrevanje  </vt:lpstr>
      <vt:lpstr>Onesnaževanje</vt:lpstr>
      <vt:lpstr>Vzrok</vt:lpstr>
      <vt:lpstr>Segrevanje v Sloveniji</vt:lpstr>
      <vt:lpstr>Taljenje ledenikov</vt:lpstr>
      <vt:lpstr>Dvig gladine</vt:lpstr>
      <vt:lpstr>Kaj lahko storimo?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2019-05-31T08:39:43Z</dcterms:created>
  <dcterms:modified xsi:type="dcterms:W3CDTF">2019-05-31T08:39:43Z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