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2"/>
  </p:sldMasterIdLst>
  <p:notesMasterIdLst>
    <p:notesMasterId r:id="rId17"/>
  </p:notesMasterIdLst>
  <p:handoutMasterIdLst>
    <p:handoutMasterId r:id="rId18"/>
  </p:handoutMasterIdLst>
  <p:sldIdLst>
    <p:sldId id="265" r:id="rId3"/>
    <p:sldId id="266" r:id="rId4"/>
    <p:sldId id="267" r:id="rId5"/>
    <p:sldId id="268" r:id="rId6"/>
    <p:sldId id="269" r:id="rId7"/>
    <p:sldId id="270" r:id="rId8"/>
    <p:sldId id="271" r:id="rId9"/>
    <p:sldId id="272" r:id="rId10"/>
    <p:sldId id="273" r:id="rId11"/>
    <p:sldId id="274" r:id="rId12"/>
    <p:sldId id="275" r:id="rId13"/>
    <p:sldId id="276" r:id="rId14"/>
    <p:sldId id="277" r:id="rId15"/>
    <p:sldId id="278" r:id="rId16"/>
  </p:sldIdLst>
  <p:sldSz cx="12188825" cy="6858000"/>
  <p:notesSz cx="6858000" cy="9144000"/>
  <p:custDataLst>
    <p:tags r:id="rId19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orbel" panose="020B0503020204020204" pitchFamily="34" charset="0"/>
        <a:ea typeface="+mn-ea"/>
        <a:cs typeface="Arial" panose="020B0604020202020204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orbel" panose="020B0503020204020204" pitchFamily="34" charset="0"/>
        <a:ea typeface="+mn-ea"/>
        <a:cs typeface="Arial" panose="020B0604020202020204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orbel" panose="020B0503020204020204" pitchFamily="34" charset="0"/>
        <a:ea typeface="+mn-ea"/>
        <a:cs typeface="Arial" panose="020B0604020202020204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orbel" panose="020B0503020204020204" pitchFamily="34" charset="0"/>
        <a:ea typeface="+mn-ea"/>
        <a:cs typeface="Arial" panose="020B0604020202020204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orbel" panose="020B0503020204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orbel" panose="020B0503020204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orbel" panose="020B0503020204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orbel" panose="020B0503020204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orbel" panose="020B0503020204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orient="horz" pos="4030">
          <p15:clr>
            <a:srgbClr val="A4A3A4"/>
          </p15:clr>
        </p15:guide>
        <p15:guide id="3" orient="horz" pos="1200">
          <p15:clr>
            <a:srgbClr val="A4A3A4"/>
          </p15:clr>
        </p15:guide>
        <p15:guide id="4" orient="horz" pos="1008">
          <p15:clr>
            <a:srgbClr val="A4A3A4"/>
          </p15:clr>
        </p15:guide>
        <p15:guide id="5" orient="horz" pos="3792">
          <p15:clr>
            <a:srgbClr val="A4A3A4"/>
          </p15:clr>
        </p15:guide>
        <p15:guide id="6" orient="horz">
          <p15:clr>
            <a:srgbClr val="A4A3A4"/>
          </p15:clr>
        </p15:guide>
        <p15:guide id="7" orient="horz" pos="3360">
          <p15:clr>
            <a:srgbClr val="A4A3A4"/>
          </p15:clr>
        </p15:guide>
        <p15:guide id="8" orient="horz" pos="3312">
          <p15:clr>
            <a:srgbClr val="A4A3A4"/>
          </p15:clr>
        </p15:guide>
        <p15:guide id="9" pos="3839">
          <p15:clr>
            <a:srgbClr val="A4A3A4"/>
          </p15:clr>
        </p15:guide>
        <p15:guide id="10" pos="959">
          <p15:clr>
            <a:srgbClr val="A4A3A4"/>
          </p15:clr>
        </p15:guide>
        <p15:guide id="11" pos="6143">
          <p15:clr>
            <a:srgbClr val="A4A3A4"/>
          </p15:clr>
        </p15:guide>
        <p15:guide id="12" pos="1247">
          <p15:clr>
            <a:srgbClr val="A4A3A4"/>
          </p15:clr>
        </p15:guide>
        <p15:guide id="13" pos="7007">
          <p15:clr>
            <a:srgbClr val="A4A3A4"/>
          </p15:clr>
        </p15:guide>
        <p15:guide id="14" pos="5855">
          <p15:clr>
            <a:srgbClr val="A4A3A4"/>
          </p15:clr>
        </p15:guide>
        <p15:guide id="15" pos="671">
          <p15:clr>
            <a:srgbClr val="A4A3A4"/>
          </p15:clr>
        </p15:guide>
        <p15:guide id="16" pos="715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4" autoAdjust="0"/>
    <p:restoredTop sz="94629" autoAdjust="0"/>
  </p:normalViewPr>
  <p:slideViewPr>
    <p:cSldViewPr>
      <p:cViewPr varScale="1">
        <p:scale>
          <a:sx n="155" d="100"/>
          <a:sy n="155" d="100"/>
        </p:scale>
        <p:origin x="156" y="312"/>
      </p:cViewPr>
      <p:guideLst>
        <p:guide orient="horz" pos="2160"/>
        <p:guide orient="horz" pos="4030"/>
        <p:guide orient="horz" pos="1200"/>
        <p:guide orient="horz" pos="1008"/>
        <p:guide orient="horz" pos="3792"/>
        <p:guide orient="horz"/>
        <p:guide orient="horz" pos="3360"/>
        <p:guide orient="horz" pos="3312"/>
        <p:guide pos="3839"/>
        <p:guide pos="959"/>
        <p:guide pos="6143"/>
        <p:guide pos="1247"/>
        <p:guide pos="7007"/>
        <p:guide pos="5855"/>
        <p:guide pos="671"/>
        <p:guide pos="7151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57" d="100"/>
          <a:sy n="57" d="100"/>
        </p:scale>
        <p:origin x="1446" y="4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1.xml"/><Relationship Id="rId21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1.xml"/><Relationship Id="rId16" Type="http://schemas.openxmlformats.org/officeDocument/2006/relationships/slide" Target="slides/slide14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tags" Target="tags/tag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grada glave 1">
            <a:extLst>
              <a:ext uri="{FF2B5EF4-FFF2-40B4-BE49-F238E27FC236}">
                <a16:creationId xmlns:a16="http://schemas.microsoft.com/office/drawing/2014/main" id="{B082E2FE-D3B3-4487-B79E-04750A91746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dirty="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3" name="Ograda datuma 2">
            <a:extLst>
              <a:ext uri="{FF2B5EF4-FFF2-40B4-BE49-F238E27FC236}">
                <a16:creationId xmlns:a16="http://schemas.microsoft.com/office/drawing/2014/main" id="{9392B6C3-0514-470F-8984-E8562F93ED81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D8068642-D516-44A7-9ED8-FDA3C8CAC3B0}" type="datetimeFigureOut">
              <a:rPr lang="sl-SI"/>
              <a:pPr>
                <a:defRPr/>
              </a:pPr>
              <a:t>31. 05. 2019</a:t>
            </a:fld>
            <a:endParaRPr lang="sl-SI" dirty="0"/>
          </a:p>
        </p:txBody>
      </p:sp>
      <p:sp>
        <p:nvSpPr>
          <p:cNvPr id="4" name="Ograda noge 3">
            <a:extLst>
              <a:ext uri="{FF2B5EF4-FFF2-40B4-BE49-F238E27FC236}">
                <a16:creationId xmlns:a16="http://schemas.microsoft.com/office/drawing/2014/main" id="{617CA4BD-6EB7-437F-BAC2-90C14D9D0B7F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dirty="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5" name="Ograda številke diapozitiva 4">
            <a:extLst>
              <a:ext uri="{FF2B5EF4-FFF2-40B4-BE49-F238E27FC236}">
                <a16:creationId xmlns:a16="http://schemas.microsoft.com/office/drawing/2014/main" id="{076E0FC1-115D-47FB-9099-5C52D366F45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486B4982-D9FE-46E4-AFF1-2AFFC360E75A}" type="slidenum">
              <a:rPr lang="sl-SI" altLang="sl-SI"/>
              <a:pPr/>
              <a:t>‹#›</a:t>
            </a:fld>
            <a:endParaRPr lang="sl-SI" altLang="sl-SI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grada glave 1">
            <a:extLst>
              <a:ext uri="{FF2B5EF4-FFF2-40B4-BE49-F238E27FC236}">
                <a16:creationId xmlns:a16="http://schemas.microsoft.com/office/drawing/2014/main" id="{D9118B4E-4AB4-40E0-8F8F-6DE920EA81E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dirty="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3" name="Ograda datuma 2">
            <a:extLst>
              <a:ext uri="{FF2B5EF4-FFF2-40B4-BE49-F238E27FC236}">
                <a16:creationId xmlns:a16="http://schemas.microsoft.com/office/drawing/2014/main" id="{F9FFD476-A093-4C15-B411-025FCDF00174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7B92BDD5-C3C3-4D45-822A-648E0B043642}" type="datetimeFigureOut">
              <a:rPr lang="sl-SI"/>
              <a:pPr>
                <a:defRPr/>
              </a:pPr>
              <a:t>31. 05. 2019</a:t>
            </a:fld>
            <a:endParaRPr lang="sl-SI" dirty="0"/>
          </a:p>
        </p:txBody>
      </p:sp>
      <p:sp>
        <p:nvSpPr>
          <p:cNvPr id="4" name="Ograda stranske slike 3">
            <a:extLst>
              <a:ext uri="{FF2B5EF4-FFF2-40B4-BE49-F238E27FC236}">
                <a16:creationId xmlns:a16="http://schemas.microsoft.com/office/drawing/2014/main" id="{E6215012-ED50-4395-88AD-FF66C074838A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sl-SI" noProof="0" dirty="0"/>
          </a:p>
        </p:txBody>
      </p:sp>
      <p:sp>
        <p:nvSpPr>
          <p:cNvPr id="5" name="Ograda opomb 4">
            <a:extLst>
              <a:ext uri="{FF2B5EF4-FFF2-40B4-BE49-F238E27FC236}">
                <a16:creationId xmlns:a16="http://schemas.microsoft.com/office/drawing/2014/main" id="{E62BBFB4-D92E-41A5-A5D6-53314572D65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l-SI" noProof="0" dirty="0"/>
              <a:t>Uredite sloge besedila matrice</a:t>
            </a:r>
          </a:p>
          <a:p>
            <a:pPr lvl="1"/>
            <a:r>
              <a:rPr lang="sl-SI" noProof="0" dirty="0"/>
              <a:t>Druga raven</a:t>
            </a:r>
          </a:p>
          <a:p>
            <a:pPr lvl="2"/>
            <a:r>
              <a:rPr lang="sl-SI" noProof="0" dirty="0"/>
              <a:t>Tretja raven</a:t>
            </a:r>
          </a:p>
          <a:p>
            <a:pPr lvl="3"/>
            <a:r>
              <a:rPr lang="sl-SI" noProof="0" dirty="0"/>
              <a:t>Četrta raven</a:t>
            </a:r>
          </a:p>
          <a:p>
            <a:pPr lvl="4"/>
            <a:r>
              <a:rPr lang="sl-SI" noProof="0" dirty="0"/>
              <a:t>Peta raven</a:t>
            </a:r>
          </a:p>
        </p:txBody>
      </p:sp>
      <p:sp>
        <p:nvSpPr>
          <p:cNvPr id="6" name="Ograda noge 5">
            <a:extLst>
              <a:ext uri="{FF2B5EF4-FFF2-40B4-BE49-F238E27FC236}">
                <a16:creationId xmlns:a16="http://schemas.microsoft.com/office/drawing/2014/main" id="{E726ADDA-3818-4736-9C51-0E1968649A39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dirty="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7" name="Ograda številke diapozitiva 6">
            <a:extLst>
              <a:ext uri="{FF2B5EF4-FFF2-40B4-BE49-F238E27FC236}">
                <a16:creationId xmlns:a16="http://schemas.microsoft.com/office/drawing/2014/main" id="{D62A11D6-6752-4F19-9513-CE95EAFEE4D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48B22314-BE70-4904-969B-220A84D76F12}" type="slidenum">
              <a:rPr lang="sl-SI" altLang="sl-SI"/>
              <a:pPr/>
              <a:t>‹#›</a:t>
            </a:fld>
            <a:endParaRPr lang="sl-SI" altLang="sl-SI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1065214" y="1828800"/>
            <a:ext cx="8229600" cy="2895600"/>
          </a:xfrm>
        </p:spPr>
        <p:txBody>
          <a:bodyPr/>
          <a:lstStyle>
            <a:lvl1pPr>
              <a:lnSpc>
                <a:spcPct val="80000"/>
              </a:lnSpc>
              <a:defRPr sz="6600">
                <a:solidFill>
                  <a:schemeClr val="tx1"/>
                </a:solidFill>
              </a:defRPr>
            </a:lvl1pPr>
          </a:lstStyle>
          <a:p>
            <a:r>
              <a:rPr lang="sl-SI"/>
              <a:t>Uredite slog naslova matrice</a:t>
            </a:r>
            <a:endParaRPr lang="sl-SI" dirty="0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065213" y="4800600"/>
            <a:ext cx="8229600" cy="1219200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buNone/>
              <a:defRPr sz="2000" cap="all" spc="200" baseline="0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l-SI"/>
              <a:t>Uredite slog podnaslova matrice</a:t>
            </a:r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1030469275"/>
      </p:ext>
    </p:extLst>
  </p:cSld>
  <p:clrMapOvr>
    <a:masterClrMapping/>
  </p:clrMapOvr>
  <p:transition spd="med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Uredite slog naslova matrice</a:t>
            </a:r>
            <a:endParaRPr lang="sl-SI" dirty="0"/>
          </a:p>
        </p:txBody>
      </p:sp>
      <p:sp>
        <p:nvSpPr>
          <p:cNvPr id="3" name="Ograda navpičnega besedila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sl-SI" dirty="0"/>
          </a:p>
        </p:txBody>
      </p:sp>
      <p:sp>
        <p:nvSpPr>
          <p:cNvPr id="4" name="Ograda datuma 3">
            <a:extLst>
              <a:ext uri="{FF2B5EF4-FFF2-40B4-BE49-F238E27FC236}">
                <a16:creationId xmlns:a16="http://schemas.microsoft.com/office/drawing/2014/main" id="{1C7ADC32-7DF3-4451-B237-C2F75D701B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765093-E3B7-4363-A578-309C2310FD10}" type="datetimeFigureOut">
              <a:rPr lang="sl-SI"/>
              <a:pPr>
                <a:defRPr/>
              </a:pPr>
              <a:t>31. 05. 2019</a:t>
            </a:fld>
            <a:endParaRPr lang="sl-SI" dirty="0"/>
          </a:p>
        </p:txBody>
      </p:sp>
      <p:sp>
        <p:nvSpPr>
          <p:cNvPr id="5" name="Ograda noge 4">
            <a:extLst>
              <a:ext uri="{FF2B5EF4-FFF2-40B4-BE49-F238E27FC236}">
                <a16:creationId xmlns:a16="http://schemas.microsoft.com/office/drawing/2014/main" id="{635AD496-0022-4C85-BA2D-6269843DE9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6" name="Ograda številke diapozitiva 5">
            <a:extLst>
              <a:ext uri="{FF2B5EF4-FFF2-40B4-BE49-F238E27FC236}">
                <a16:creationId xmlns:a16="http://schemas.microsoft.com/office/drawing/2014/main" id="{8CAAE564-89C9-458A-8F86-E771BF6691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F5B2AD5-11A4-4773-94F4-51925387BC31}" type="slidenum">
              <a:rPr lang="sl-SI" altLang="sl-SI"/>
              <a:pPr/>
              <a:t>‹#›</a:t>
            </a:fld>
            <a:endParaRPr lang="sl-SI" altLang="sl-SI"/>
          </a:p>
        </p:txBody>
      </p:sp>
    </p:spTree>
    <p:extLst>
      <p:ext uri="{BB962C8B-B14F-4D97-AF65-F5344CB8AC3E}">
        <p14:creationId xmlns:p14="http://schemas.microsoft.com/office/powerpoint/2010/main" val="4248472342"/>
      </p:ext>
    </p:extLst>
  </p:cSld>
  <p:clrMapOvr>
    <a:masterClrMapping/>
  </p:clrMapOvr>
  <p:transition spd="med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vpični naslov 1"/>
          <p:cNvSpPr>
            <a:spLocks noGrp="1"/>
          </p:cNvSpPr>
          <p:nvPr>
            <p:ph type="title" orient="vert"/>
          </p:nvPr>
        </p:nvSpPr>
        <p:spPr>
          <a:xfrm>
            <a:off x="9142412" y="381001"/>
            <a:ext cx="1524001" cy="5638800"/>
          </a:xfrm>
        </p:spPr>
        <p:txBody>
          <a:bodyPr vert="eaVert"/>
          <a:lstStyle/>
          <a:p>
            <a:r>
              <a:rPr lang="sl-SI"/>
              <a:t>Uredite slog naslova matrice</a:t>
            </a:r>
            <a:endParaRPr lang="sl-SI" dirty="0"/>
          </a:p>
        </p:txBody>
      </p:sp>
      <p:sp>
        <p:nvSpPr>
          <p:cNvPr id="3" name="Ograda navpičnega besedila 2"/>
          <p:cNvSpPr>
            <a:spLocks noGrp="1"/>
          </p:cNvSpPr>
          <p:nvPr>
            <p:ph type="body" orient="vert" idx="1"/>
          </p:nvPr>
        </p:nvSpPr>
        <p:spPr>
          <a:xfrm>
            <a:off x="1522412" y="381001"/>
            <a:ext cx="7391399" cy="5638800"/>
          </a:xfrm>
        </p:spPr>
        <p:txBody>
          <a:bodyPr vert="eaVert"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sl-SI" dirty="0"/>
          </a:p>
        </p:txBody>
      </p:sp>
      <p:sp>
        <p:nvSpPr>
          <p:cNvPr id="4" name="Ograda datuma 3">
            <a:extLst>
              <a:ext uri="{FF2B5EF4-FFF2-40B4-BE49-F238E27FC236}">
                <a16:creationId xmlns:a16="http://schemas.microsoft.com/office/drawing/2014/main" id="{F4B18F67-8931-494C-8672-D1E4DEE219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5A672E-F60D-4779-A464-55F0222A0660}" type="datetimeFigureOut">
              <a:rPr lang="sl-SI"/>
              <a:pPr>
                <a:defRPr/>
              </a:pPr>
              <a:t>31. 05. 2019</a:t>
            </a:fld>
            <a:endParaRPr lang="sl-SI" dirty="0"/>
          </a:p>
        </p:txBody>
      </p:sp>
      <p:sp>
        <p:nvSpPr>
          <p:cNvPr id="5" name="Ograda noge 4">
            <a:extLst>
              <a:ext uri="{FF2B5EF4-FFF2-40B4-BE49-F238E27FC236}">
                <a16:creationId xmlns:a16="http://schemas.microsoft.com/office/drawing/2014/main" id="{47DDB87B-D070-4686-9984-4469D2233F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6" name="Ograda številke diapozitiva 5">
            <a:extLst>
              <a:ext uri="{FF2B5EF4-FFF2-40B4-BE49-F238E27FC236}">
                <a16:creationId xmlns:a16="http://schemas.microsoft.com/office/drawing/2014/main" id="{4E8F393E-EB0D-42D6-BFF6-A8C82B5C57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8AEB586-2BFA-47E0-9AE0-E5D98366498C}" type="slidenum">
              <a:rPr lang="sl-SI" altLang="sl-SI"/>
              <a:pPr/>
              <a:t>‹#›</a:t>
            </a:fld>
            <a:endParaRPr lang="sl-SI" altLang="sl-SI"/>
          </a:p>
        </p:txBody>
      </p:sp>
    </p:spTree>
    <p:extLst>
      <p:ext uri="{BB962C8B-B14F-4D97-AF65-F5344CB8AC3E}">
        <p14:creationId xmlns:p14="http://schemas.microsoft.com/office/powerpoint/2010/main" val="2147059836"/>
      </p:ext>
    </p:extLst>
  </p:cSld>
  <p:clrMapOvr>
    <a:masterClrMapping/>
  </p:clrMapOvr>
  <p:transition spd="med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Uredite slog naslova matrice</a:t>
            </a:r>
            <a:endParaRPr lang="sl-SI" dirty="0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</a:lstStyle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sl-SI" dirty="0"/>
          </a:p>
        </p:txBody>
      </p:sp>
      <p:sp>
        <p:nvSpPr>
          <p:cNvPr id="4" name="Ograda datuma 3">
            <a:extLst>
              <a:ext uri="{FF2B5EF4-FFF2-40B4-BE49-F238E27FC236}">
                <a16:creationId xmlns:a16="http://schemas.microsoft.com/office/drawing/2014/main" id="{19F24052-25A0-412F-9429-BB8C191A73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DCBEF6-5961-49C9-A85D-F08AB517DF99}" type="datetimeFigureOut">
              <a:rPr lang="sl-SI"/>
              <a:pPr>
                <a:defRPr/>
              </a:pPr>
              <a:t>31. 05. 2019</a:t>
            </a:fld>
            <a:endParaRPr lang="sl-SI" dirty="0"/>
          </a:p>
        </p:txBody>
      </p:sp>
      <p:sp>
        <p:nvSpPr>
          <p:cNvPr id="5" name="Ograda noge 4">
            <a:extLst>
              <a:ext uri="{FF2B5EF4-FFF2-40B4-BE49-F238E27FC236}">
                <a16:creationId xmlns:a16="http://schemas.microsoft.com/office/drawing/2014/main" id="{7A6070AB-EFA8-45BF-952A-9C3CF391EB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6" name="Ograda številke diapozitiva 5">
            <a:extLst>
              <a:ext uri="{FF2B5EF4-FFF2-40B4-BE49-F238E27FC236}">
                <a16:creationId xmlns:a16="http://schemas.microsoft.com/office/drawing/2014/main" id="{34E7FA0F-7413-4F60-8812-27FEA77F73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9E9B5CB-F7D8-4574-9CAE-A269045DA69F}" type="slidenum">
              <a:rPr lang="sl-SI" altLang="sl-SI"/>
              <a:pPr/>
              <a:t>‹#›</a:t>
            </a:fld>
            <a:endParaRPr lang="sl-SI" altLang="sl-SI"/>
          </a:p>
        </p:txBody>
      </p:sp>
    </p:spTree>
    <p:extLst>
      <p:ext uri="{BB962C8B-B14F-4D97-AF65-F5344CB8AC3E}">
        <p14:creationId xmlns:p14="http://schemas.microsoft.com/office/powerpoint/2010/main" val="2715762676"/>
      </p:ext>
    </p:extLst>
  </p:cSld>
  <p:clrMapOvr>
    <a:masterClrMapping/>
  </p:clrMapOvr>
  <p:transition spd="med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059614" y="2514600"/>
            <a:ext cx="8692399" cy="2819400"/>
          </a:xfrm>
        </p:spPr>
        <p:txBody>
          <a:bodyPr/>
          <a:lstStyle>
            <a:lvl1pPr algn="l">
              <a:lnSpc>
                <a:spcPct val="80000"/>
              </a:lnSpc>
              <a:defRPr sz="4800" b="0" cap="none" baseline="0"/>
            </a:lvl1pPr>
          </a:lstStyle>
          <a:p>
            <a:r>
              <a:rPr lang="sl-SI"/>
              <a:t>Uredite slog naslova matrice</a:t>
            </a:r>
            <a:endParaRPr lang="sl-SI" dirty="0"/>
          </a:p>
        </p:txBody>
      </p:sp>
      <p:sp>
        <p:nvSpPr>
          <p:cNvPr id="3" name="Ograda besedila 2"/>
          <p:cNvSpPr>
            <a:spLocks noGrp="1"/>
          </p:cNvSpPr>
          <p:nvPr>
            <p:ph type="body" idx="1"/>
          </p:nvPr>
        </p:nvSpPr>
        <p:spPr>
          <a:xfrm>
            <a:off x="1065213" y="5410200"/>
            <a:ext cx="8687333" cy="609601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2000" cap="all" spc="200" baseline="0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4" name="Ograda datuma 3">
            <a:extLst>
              <a:ext uri="{FF2B5EF4-FFF2-40B4-BE49-F238E27FC236}">
                <a16:creationId xmlns:a16="http://schemas.microsoft.com/office/drawing/2014/main" id="{9CC20679-CD27-4B56-B381-55F6A4CED1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F83DBB-54FE-468C-A401-EFD5D2ADEFFE}" type="datetimeFigureOut">
              <a:rPr lang="sl-SI"/>
              <a:pPr>
                <a:defRPr/>
              </a:pPr>
              <a:t>31. 05. 2019</a:t>
            </a:fld>
            <a:endParaRPr lang="sl-SI" dirty="0"/>
          </a:p>
        </p:txBody>
      </p:sp>
      <p:sp>
        <p:nvSpPr>
          <p:cNvPr id="5" name="Ograda noge 4">
            <a:extLst>
              <a:ext uri="{FF2B5EF4-FFF2-40B4-BE49-F238E27FC236}">
                <a16:creationId xmlns:a16="http://schemas.microsoft.com/office/drawing/2014/main" id="{DAC8F17D-2ACF-4E2F-8CAE-F6707F1F13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6" name="Ograda številke diapozitiva 5">
            <a:extLst>
              <a:ext uri="{FF2B5EF4-FFF2-40B4-BE49-F238E27FC236}">
                <a16:creationId xmlns:a16="http://schemas.microsoft.com/office/drawing/2014/main" id="{907D8821-3CE2-4AE7-9D18-2471C2EE8D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4C6294F-D56E-4213-B5A0-8DB122910353}" type="slidenum">
              <a:rPr lang="sl-SI" altLang="sl-SI"/>
              <a:pPr/>
              <a:t>‹#›</a:t>
            </a:fld>
            <a:endParaRPr lang="sl-SI" altLang="sl-SI"/>
          </a:p>
        </p:txBody>
      </p:sp>
    </p:spTree>
    <p:extLst>
      <p:ext uri="{BB962C8B-B14F-4D97-AF65-F5344CB8AC3E}">
        <p14:creationId xmlns:p14="http://schemas.microsoft.com/office/powerpoint/2010/main" val="4280778948"/>
      </p:ext>
    </p:extLst>
  </p:cSld>
  <p:clrMapOvr>
    <a:masterClrMapping/>
  </p:clrMapOvr>
  <p:transition spd="med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522412" y="381000"/>
            <a:ext cx="9144002" cy="1371600"/>
          </a:xfrm>
        </p:spPr>
        <p:txBody>
          <a:bodyPr/>
          <a:lstStyle/>
          <a:p>
            <a:r>
              <a:rPr lang="sl-SI"/>
              <a:t>Uredite slog naslova matrice</a:t>
            </a:r>
            <a:endParaRPr lang="sl-SI" dirty="0"/>
          </a:p>
        </p:txBody>
      </p:sp>
      <p:sp>
        <p:nvSpPr>
          <p:cNvPr id="3" name="Ograda vsebine 2"/>
          <p:cNvSpPr>
            <a:spLocks noGrp="1"/>
          </p:cNvSpPr>
          <p:nvPr>
            <p:ph sz="half" idx="1"/>
          </p:nvPr>
        </p:nvSpPr>
        <p:spPr>
          <a:xfrm>
            <a:off x="1504781" y="1905001"/>
            <a:ext cx="4419599" cy="41148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sl-SI" dirty="0"/>
          </a:p>
        </p:txBody>
      </p:sp>
      <p:sp>
        <p:nvSpPr>
          <p:cNvPr id="4" name="Ograda vsebine 3"/>
          <p:cNvSpPr>
            <a:spLocks noGrp="1"/>
          </p:cNvSpPr>
          <p:nvPr>
            <p:ph sz="half" idx="2"/>
          </p:nvPr>
        </p:nvSpPr>
        <p:spPr>
          <a:xfrm>
            <a:off x="6229183" y="1905001"/>
            <a:ext cx="4419600" cy="41148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sl-SI" dirty="0"/>
          </a:p>
        </p:txBody>
      </p:sp>
      <p:sp>
        <p:nvSpPr>
          <p:cNvPr id="5" name="Ograda datuma 3">
            <a:extLst>
              <a:ext uri="{FF2B5EF4-FFF2-40B4-BE49-F238E27FC236}">
                <a16:creationId xmlns:a16="http://schemas.microsoft.com/office/drawing/2014/main" id="{FBD8D998-BE44-4C09-A286-C1DE6D6638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E4D53B-08EC-45C1-8ED9-2954F461056B}" type="datetimeFigureOut">
              <a:rPr lang="sl-SI"/>
              <a:pPr>
                <a:defRPr/>
              </a:pPr>
              <a:t>31. 05. 2019</a:t>
            </a:fld>
            <a:endParaRPr lang="sl-SI" dirty="0"/>
          </a:p>
        </p:txBody>
      </p:sp>
      <p:sp>
        <p:nvSpPr>
          <p:cNvPr id="6" name="Ograda noge 4">
            <a:extLst>
              <a:ext uri="{FF2B5EF4-FFF2-40B4-BE49-F238E27FC236}">
                <a16:creationId xmlns:a16="http://schemas.microsoft.com/office/drawing/2014/main" id="{EFB33649-B2BD-48AE-9337-B18D98A35B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7" name="Ograda številke diapozitiva 5">
            <a:extLst>
              <a:ext uri="{FF2B5EF4-FFF2-40B4-BE49-F238E27FC236}">
                <a16:creationId xmlns:a16="http://schemas.microsoft.com/office/drawing/2014/main" id="{20E9B817-992A-46CC-BFE9-6A5E000583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294BC42-4789-40A9-86EE-0005BFA7D64B}" type="slidenum">
              <a:rPr lang="sl-SI" altLang="sl-SI"/>
              <a:pPr/>
              <a:t>‹#›</a:t>
            </a:fld>
            <a:endParaRPr lang="sl-SI" altLang="sl-SI"/>
          </a:p>
        </p:txBody>
      </p:sp>
    </p:spTree>
    <p:extLst>
      <p:ext uri="{BB962C8B-B14F-4D97-AF65-F5344CB8AC3E}">
        <p14:creationId xmlns:p14="http://schemas.microsoft.com/office/powerpoint/2010/main" val="203112776"/>
      </p:ext>
    </p:extLst>
  </p:cSld>
  <p:clrMapOvr>
    <a:masterClrMapping/>
  </p:clrMapOvr>
  <p:transition spd="med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522412" y="381000"/>
            <a:ext cx="9144002" cy="1371600"/>
          </a:xfrm>
        </p:spPr>
        <p:txBody>
          <a:bodyPr/>
          <a:lstStyle>
            <a:lvl1pPr>
              <a:defRPr/>
            </a:lvl1pPr>
          </a:lstStyle>
          <a:p>
            <a:r>
              <a:rPr lang="sl-SI"/>
              <a:t>Uredite slog naslova matrice</a:t>
            </a:r>
            <a:endParaRPr lang="sl-SI" dirty="0"/>
          </a:p>
        </p:txBody>
      </p:sp>
      <p:sp>
        <p:nvSpPr>
          <p:cNvPr id="3" name="Ograda besedila 2"/>
          <p:cNvSpPr>
            <a:spLocks noGrp="1"/>
          </p:cNvSpPr>
          <p:nvPr>
            <p:ph type="body" idx="1"/>
          </p:nvPr>
        </p:nvSpPr>
        <p:spPr>
          <a:xfrm>
            <a:off x="1522411" y="1905000"/>
            <a:ext cx="4416552" cy="762000"/>
          </a:xfrm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buNone/>
              <a:defRPr sz="2000" b="0" cap="all" spc="200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4" name="Ograda vsebine 3"/>
          <p:cNvSpPr>
            <a:spLocks noGrp="1"/>
          </p:cNvSpPr>
          <p:nvPr>
            <p:ph sz="half" idx="2"/>
          </p:nvPr>
        </p:nvSpPr>
        <p:spPr>
          <a:xfrm>
            <a:off x="1522411" y="2743201"/>
            <a:ext cx="4416552" cy="32766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sl-SI" dirty="0"/>
          </a:p>
        </p:txBody>
      </p:sp>
      <p:sp>
        <p:nvSpPr>
          <p:cNvPr id="5" name="Ograda besedila 4"/>
          <p:cNvSpPr>
            <a:spLocks noGrp="1"/>
          </p:cNvSpPr>
          <p:nvPr>
            <p:ph type="body" sz="quarter" idx="3"/>
          </p:nvPr>
        </p:nvSpPr>
        <p:spPr>
          <a:xfrm>
            <a:off x="6249861" y="1905000"/>
            <a:ext cx="4416552" cy="762000"/>
          </a:xfrm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buNone/>
              <a:defRPr sz="2000" b="0" cap="all" spc="200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6" name="Ograda vsebine 5"/>
          <p:cNvSpPr>
            <a:spLocks noGrp="1"/>
          </p:cNvSpPr>
          <p:nvPr>
            <p:ph sz="quarter" idx="4"/>
          </p:nvPr>
        </p:nvSpPr>
        <p:spPr>
          <a:xfrm>
            <a:off x="6249861" y="2743201"/>
            <a:ext cx="4416552" cy="32766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sl-SI" dirty="0"/>
          </a:p>
        </p:txBody>
      </p:sp>
      <p:sp>
        <p:nvSpPr>
          <p:cNvPr id="7" name="Ograda datuma 3">
            <a:extLst>
              <a:ext uri="{FF2B5EF4-FFF2-40B4-BE49-F238E27FC236}">
                <a16:creationId xmlns:a16="http://schemas.microsoft.com/office/drawing/2014/main" id="{A17DC1CC-1A64-4B72-97A3-148B7F5327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D3A9F3-5D3F-4D06-B999-392E84D2A462}" type="datetimeFigureOut">
              <a:rPr lang="sl-SI"/>
              <a:pPr>
                <a:defRPr/>
              </a:pPr>
              <a:t>31. 05. 2019</a:t>
            </a:fld>
            <a:endParaRPr lang="sl-SI" dirty="0"/>
          </a:p>
        </p:txBody>
      </p:sp>
      <p:sp>
        <p:nvSpPr>
          <p:cNvPr id="8" name="Ograda noge 4">
            <a:extLst>
              <a:ext uri="{FF2B5EF4-FFF2-40B4-BE49-F238E27FC236}">
                <a16:creationId xmlns:a16="http://schemas.microsoft.com/office/drawing/2014/main" id="{07790BD1-3D2A-4FE5-A2FF-06BCEE1F2D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9" name="Ograda številke diapozitiva 5">
            <a:extLst>
              <a:ext uri="{FF2B5EF4-FFF2-40B4-BE49-F238E27FC236}">
                <a16:creationId xmlns:a16="http://schemas.microsoft.com/office/drawing/2014/main" id="{D2E5917F-7C4D-419C-9BD8-0DA11E5C1A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9E88A61-AC22-40E5-AF17-51DEE18D697F}" type="slidenum">
              <a:rPr lang="sl-SI" altLang="sl-SI"/>
              <a:pPr/>
              <a:t>‹#›</a:t>
            </a:fld>
            <a:endParaRPr lang="sl-SI" altLang="sl-SI"/>
          </a:p>
        </p:txBody>
      </p:sp>
    </p:spTree>
    <p:extLst>
      <p:ext uri="{BB962C8B-B14F-4D97-AF65-F5344CB8AC3E}">
        <p14:creationId xmlns:p14="http://schemas.microsoft.com/office/powerpoint/2010/main" val="750536717"/>
      </p:ext>
    </p:extLst>
  </p:cSld>
  <p:clrMapOvr>
    <a:masterClrMapping/>
  </p:clrMapOvr>
  <p:transition spd="med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Uredite slog naslova matrice</a:t>
            </a:r>
            <a:endParaRPr lang="sl-SI" dirty="0"/>
          </a:p>
        </p:txBody>
      </p:sp>
      <p:sp>
        <p:nvSpPr>
          <p:cNvPr id="3" name="Ograda datuma 3">
            <a:extLst>
              <a:ext uri="{FF2B5EF4-FFF2-40B4-BE49-F238E27FC236}">
                <a16:creationId xmlns:a16="http://schemas.microsoft.com/office/drawing/2014/main" id="{B0D06887-6D15-4C3A-9FA5-5B103A252D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96F302-6959-48A3-9BB6-71400F5333B4}" type="datetimeFigureOut">
              <a:rPr lang="sl-SI"/>
              <a:pPr>
                <a:defRPr/>
              </a:pPr>
              <a:t>31. 05. 2019</a:t>
            </a:fld>
            <a:endParaRPr lang="sl-SI" dirty="0"/>
          </a:p>
        </p:txBody>
      </p:sp>
      <p:sp>
        <p:nvSpPr>
          <p:cNvPr id="4" name="Ograda noge 4">
            <a:extLst>
              <a:ext uri="{FF2B5EF4-FFF2-40B4-BE49-F238E27FC236}">
                <a16:creationId xmlns:a16="http://schemas.microsoft.com/office/drawing/2014/main" id="{FF816E8E-0C08-40FE-9EAA-46A808949B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5" name="Ograda številke diapozitiva 5">
            <a:extLst>
              <a:ext uri="{FF2B5EF4-FFF2-40B4-BE49-F238E27FC236}">
                <a16:creationId xmlns:a16="http://schemas.microsoft.com/office/drawing/2014/main" id="{5CA88B88-B02E-45A9-825B-6A5F72C9A6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EAF2AC5-46DE-434D-BA0F-878A84C058CE}" type="slidenum">
              <a:rPr lang="sl-SI" altLang="sl-SI"/>
              <a:pPr/>
              <a:t>‹#›</a:t>
            </a:fld>
            <a:endParaRPr lang="sl-SI" altLang="sl-SI"/>
          </a:p>
        </p:txBody>
      </p:sp>
    </p:spTree>
    <p:extLst>
      <p:ext uri="{BB962C8B-B14F-4D97-AF65-F5344CB8AC3E}">
        <p14:creationId xmlns:p14="http://schemas.microsoft.com/office/powerpoint/2010/main" val="2766156709"/>
      </p:ext>
    </p:extLst>
  </p:cSld>
  <p:clrMapOvr>
    <a:masterClrMapping/>
  </p:clrMapOvr>
  <p:transition spd="med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grada datuma 1">
            <a:extLst>
              <a:ext uri="{FF2B5EF4-FFF2-40B4-BE49-F238E27FC236}">
                <a16:creationId xmlns:a16="http://schemas.microsoft.com/office/drawing/2014/main" id="{F2432410-E20F-4806-BBA0-06F76A6D21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94F65D-89BD-427C-A71D-3614428FBF8A}" type="datetimeFigureOut">
              <a:rPr lang="sl-SI"/>
              <a:pPr>
                <a:defRPr/>
              </a:pPr>
              <a:t>31. 05. 2019</a:t>
            </a:fld>
            <a:endParaRPr lang="sl-SI" dirty="0"/>
          </a:p>
        </p:txBody>
      </p:sp>
      <p:sp>
        <p:nvSpPr>
          <p:cNvPr id="3" name="Ograda noge 2">
            <a:extLst>
              <a:ext uri="{FF2B5EF4-FFF2-40B4-BE49-F238E27FC236}">
                <a16:creationId xmlns:a16="http://schemas.microsoft.com/office/drawing/2014/main" id="{FBDA3943-7C3F-4E58-A8FB-2E4DD18B19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4" name="Ograda številke diapozitiva 3">
            <a:extLst>
              <a:ext uri="{FF2B5EF4-FFF2-40B4-BE49-F238E27FC236}">
                <a16:creationId xmlns:a16="http://schemas.microsoft.com/office/drawing/2014/main" id="{F669C549-D9A3-411A-9CA3-DD318E562B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D03DD14-5329-4C42-8069-0BE0A06CA9AA}" type="slidenum">
              <a:rPr lang="sl-SI" altLang="sl-SI"/>
              <a:pPr/>
              <a:t>‹#›</a:t>
            </a:fld>
            <a:endParaRPr lang="sl-SI" altLang="sl-SI"/>
          </a:p>
        </p:txBody>
      </p:sp>
    </p:spTree>
    <p:extLst>
      <p:ext uri="{BB962C8B-B14F-4D97-AF65-F5344CB8AC3E}">
        <p14:creationId xmlns:p14="http://schemas.microsoft.com/office/powerpoint/2010/main" val="1855838700"/>
      </p:ext>
    </p:extLst>
  </p:cSld>
  <p:clrMapOvr>
    <a:masterClrMapping/>
  </p:clrMapOvr>
  <p:transition spd="med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1_Naslov in vsebina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055604" y="1905000"/>
            <a:ext cx="3596607" cy="2667000"/>
          </a:xfrm>
        </p:spPr>
        <p:txBody>
          <a:bodyPr>
            <a:noAutofit/>
          </a:bodyPr>
          <a:lstStyle>
            <a:lvl1pPr algn="l">
              <a:lnSpc>
                <a:spcPct val="90000"/>
              </a:lnSpc>
              <a:defRPr sz="3600" b="0" baseline="0">
                <a:solidFill>
                  <a:schemeClr val="tx1"/>
                </a:solidFill>
              </a:defRPr>
            </a:lvl1pPr>
          </a:lstStyle>
          <a:p>
            <a:r>
              <a:rPr lang="sl-SI"/>
              <a:t>Uredite slog naslova matrice</a:t>
            </a:r>
            <a:endParaRPr lang="sl-SI" dirty="0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>
          <a:xfrm>
            <a:off x="4951414" y="685800"/>
            <a:ext cx="6400800" cy="53340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sl-SI" dirty="0"/>
          </a:p>
        </p:txBody>
      </p:sp>
      <p:sp>
        <p:nvSpPr>
          <p:cNvPr id="4" name="Ograda besedila 3"/>
          <p:cNvSpPr>
            <a:spLocks noGrp="1"/>
          </p:cNvSpPr>
          <p:nvPr>
            <p:ph type="body" sz="half" idx="2"/>
          </p:nvPr>
        </p:nvSpPr>
        <p:spPr>
          <a:xfrm>
            <a:off x="1065213" y="4648200"/>
            <a:ext cx="3581399" cy="13716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spcBef>
                <a:spcPts val="12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5" name="Ograda datuma 4">
            <a:extLst>
              <a:ext uri="{FF2B5EF4-FFF2-40B4-BE49-F238E27FC236}">
                <a16:creationId xmlns:a16="http://schemas.microsoft.com/office/drawing/2014/main" id="{5B783BAE-03FE-4569-B8FF-8BDED8E8CF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20B5FC-9355-410B-82D5-AD7CAAC4290B}" type="datetimeFigureOut">
              <a:rPr lang="sl-SI"/>
              <a:pPr>
                <a:defRPr/>
              </a:pPr>
              <a:t>31. 05. 2019</a:t>
            </a:fld>
            <a:endParaRPr lang="sl-SI" dirty="0"/>
          </a:p>
        </p:txBody>
      </p:sp>
      <p:sp>
        <p:nvSpPr>
          <p:cNvPr id="6" name="Ograda noge 5">
            <a:extLst>
              <a:ext uri="{FF2B5EF4-FFF2-40B4-BE49-F238E27FC236}">
                <a16:creationId xmlns:a16="http://schemas.microsoft.com/office/drawing/2014/main" id="{56D32062-C2FA-466D-90E2-355FC1D8A2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7" name="Ograda številke diapozitiva 6">
            <a:extLst>
              <a:ext uri="{FF2B5EF4-FFF2-40B4-BE49-F238E27FC236}">
                <a16:creationId xmlns:a16="http://schemas.microsoft.com/office/drawing/2014/main" id="{CC0589AE-7378-4BE3-98E5-F09DACD6F1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2F72E79-14E7-49F4-868A-4C859F85D67C}" type="slidenum">
              <a:rPr lang="sl-SI" altLang="sl-SI"/>
              <a:pPr/>
              <a:t>‹#›</a:t>
            </a:fld>
            <a:endParaRPr lang="sl-SI" altLang="sl-SI"/>
          </a:p>
        </p:txBody>
      </p:sp>
    </p:spTree>
    <p:extLst>
      <p:ext uri="{BB962C8B-B14F-4D97-AF65-F5344CB8AC3E}">
        <p14:creationId xmlns:p14="http://schemas.microsoft.com/office/powerpoint/2010/main" val="974639037"/>
      </p:ext>
    </p:extLst>
  </p:cSld>
  <p:clrMapOvr>
    <a:masterClrMapping/>
  </p:clrMapOvr>
  <p:transition spd="med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grada slike 2"/>
          <p:cNvSpPr>
            <a:spLocks noGrp="1"/>
          </p:cNvSpPr>
          <p:nvPr>
            <p:ph type="pic" idx="1"/>
          </p:nvPr>
        </p:nvSpPr>
        <p:spPr>
          <a:xfrm>
            <a:off x="4951414" y="685800"/>
            <a:ext cx="6400799" cy="5334000"/>
          </a:xfrm>
          <a:solidFill>
            <a:schemeClr val="bg2"/>
          </a:solidFill>
          <a:ln w="76200">
            <a:solidFill>
              <a:schemeClr val="tx1"/>
            </a:solidFill>
            <a:miter lim="800000"/>
          </a:ln>
        </p:spPr>
        <p:txBody>
          <a:bodyPr rtlCol="0"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sl-SI" noProof="0"/>
              <a:t>Kliknite ikono, če želite dodati sliko</a:t>
            </a:r>
            <a:endParaRPr lang="sl-SI" noProof="0" dirty="0"/>
          </a:p>
        </p:txBody>
      </p:sp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055604" y="1905000"/>
            <a:ext cx="3596607" cy="2667000"/>
          </a:xfrm>
        </p:spPr>
        <p:txBody>
          <a:bodyPr/>
          <a:lstStyle>
            <a:lvl1pPr algn="l">
              <a:lnSpc>
                <a:spcPct val="90000"/>
              </a:lnSpc>
              <a:defRPr sz="3600" b="0" i="0" baseline="0">
                <a:solidFill>
                  <a:schemeClr val="tx1"/>
                </a:solidFill>
              </a:defRPr>
            </a:lvl1pPr>
          </a:lstStyle>
          <a:p>
            <a:r>
              <a:rPr lang="sl-SI"/>
              <a:t>Uredite slog naslova matrice</a:t>
            </a:r>
            <a:endParaRPr lang="sl-SI" dirty="0"/>
          </a:p>
        </p:txBody>
      </p:sp>
      <p:sp>
        <p:nvSpPr>
          <p:cNvPr id="4" name="Ograda besedila 3"/>
          <p:cNvSpPr>
            <a:spLocks noGrp="1"/>
          </p:cNvSpPr>
          <p:nvPr>
            <p:ph type="body" sz="half" idx="2"/>
          </p:nvPr>
        </p:nvSpPr>
        <p:spPr>
          <a:xfrm>
            <a:off x="1065213" y="4648200"/>
            <a:ext cx="3581399" cy="13716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spcBef>
                <a:spcPts val="12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5" name="Ograda datuma 4">
            <a:extLst>
              <a:ext uri="{FF2B5EF4-FFF2-40B4-BE49-F238E27FC236}">
                <a16:creationId xmlns:a16="http://schemas.microsoft.com/office/drawing/2014/main" id="{880BBA77-8314-43D3-9014-775339E9AE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D74C70-012B-4251-92DF-43B74587132B}" type="datetimeFigureOut">
              <a:rPr lang="sl-SI"/>
              <a:pPr>
                <a:defRPr/>
              </a:pPr>
              <a:t>31. 05. 2019</a:t>
            </a:fld>
            <a:endParaRPr lang="sl-SI" dirty="0"/>
          </a:p>
        </p:txBody>
      </p:sp>
      <p:sp>
        <p:nvSpPr>
          <p:cNvPr id="6" name="Ograda noge 5">
            <a:extLst>
              <a:ext uri="{FF2B5EF4-FFF2-40B4-BE49-F238E27FC236}">
                <a16:creationId xmlns:a16="http://schemas.microsoft.com/office/drawing/2014/main" id="{3906A072-18CE-4ED7-9274-2E26F6AB8D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7" name="Ograda številke diapozitiva 6">
            <a:extLst>
              <a:ext uri="{FF2B5EF4-FFF2-40B4-BE49-F238E27FC236}">
                <a16:creationId xmlns:a16="http://schemas.microsoft.com/office/drawing/2014/main" id="{6EE8255F-6AFF-46BB-A6BB-866B4FED4F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91346CA-8603-4D15-95BC-F292EC604B6C}" type="slidenum">
              <a:rPr lang="sl-SI" altLang="sl-SI"/>
              <a:pPr/>
              <a:t>‹#›</a:t>
            </a:fld>
            <a:endParaRPr lang="sl-SI" altLang="sl-SI"/>
          </a:p>
        </p:txBody>
      </p:sp>
    </p:spTree>
    <p:extLst>
      <p:ext uri="{BB962C8B-B14F-4D97-AF65-F5344CB8AC3E}">
        <p14:creationId xmlns:p14="http://schemas.microsoft.com/office/powerpoint/2010/main" val="3314123739"/>
      </p:ext>
    </p:extLst>
  </p:cSld>
  <p:clrMapOvr>
    <a:masterClrMapping/>
  </p:clrMapOvr>
  <p:transition spd="med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grada naslova 1">
            <a:extLst>
              <a:ext uri="{FF2B5EF4-FFF2-40B4-BE49-F238E27FC236}">
                <a16:creationId xmlns:a16="http://schemas.microsoft.com/office/drawing/2014/main" id="{9603CF39-CEC4-404B-A2BE-D552C587B1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2413" y="381000"/>
            <a:ext cx="9144000" cy="1371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sl-SI" dirty="0"/>
              <a:t>Uredite slog naslova matrice</a:t>
            </a:r>
          </a:p>
        </p:txBody>
      </p:sp>
      <p:sp>
        <p:nvSpPr>
          <p:cNvPr id="1027" name="Ograda besedila 2">
            <a:extLst>
              <a:ext uri="{FF2B5EF4-FFF2-40B4-BE49-F238E27FC236}">
                <a16:creationId xmlns:a16="http://schemas.microsoft.com/office/drawing/2014/main" id="{1743A935-2DAD-4920-BF63-69D7DAC3FF34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1522413" y="1905000"/>
            <a:ext cx="9134475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l-SI" altLang="sl-SI"/>
              <a:t>Uredite sloge besedila matrice</a:t>
            </a:r>
          </a:p>
          <a:p>
            <a:pPr lvl="1"/>
            <a:r>
              <a:rPr lang="sl-SI" altLang="sl-SI"/>
              <a:t>Druga raven</a:t>
            </a:r>
          </a:p>
          <a:p>
            <a:pPr lvl="2"/>
            <a:r>
              <a:rPr lang="sl-SI" altLang="sl-SI"/>
              <a:t>Tretja raven</a:t>
            </a:r>
          </a:p>
          <a:p>
            <a:pPr lvl="3"/>
            <a:r>
              <a:rPr lang="sl-SI" altLang="sl-SI"/>
              <a:t>Četrta raven</a:t>
            </a:r>
          </a:p>
          <a:p>
            <a:pPr lvl="4"/>
            <a:r>
              <a:rPr lang="sl-SI" altLang="sl-SI"/>
              <a:t>Peta raven</a:t>
            </a:r>
          </a:p>
        </p:txBody>
      </p:sp>
      <p:sp>
        <p:nvSpPr>
          <p:cNvPr id="4" name="Ograda datuma 3">
            <a:extLst>
              <a:ext uri="{FF2B5EF4-FFF2-40B4-BE49-F238E27FC236}">
                <a16:creationId xmlns:a16="http://schemas.microsoft.com/office/drawing/2014/main" id="{3B497E2D-B729-4332-A0DB-0CF0FF0B111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226425" y="6400800"/>
            <a:ext cx="1449388" cy="2762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0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3134BDD1-C59E-4743-9DBE-41F6C8350D9A}" type="datetimeFigureOut">
              <a:rPr lang="sl-SI"/>
              <a:pPr>
                <a:defRPr/>
              </a:pPr>
              <a:t>31. 05. 2019</a:t>
            </a:fld>
            <a:endParaRPr lang="sl-SI" dirty="0"/>
          </a:p>
        </p:txBody>
      </p:sp>
      <p:sp>
        <p:nvSpPr>
          <p:cNvPr id="5" name="Ograda noge 4">
            <a:extLst>
              <a:ext uri="{FF2B5EF4-FFF2-40B4-BE49-F238E27FC236}">
                <a16:creationId xmlns:a16="http://schemas.microsoft.com/office/drawing/2014/main" id="{52B5CAED-7997-47DA-93A0-B182172F44A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22413" y="6400800"/>
            <a:ext cx="6553200" cy="2762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000" dirty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6" name="Ograda številke diapozitiva 5">
            <a:extLst>
              <a:ext uri="{FF2B5EF4-FFF2-40B4-BE49-F238E27FC236}">
                <a16:creationId xmlns:a16="http://schemas.microsoft.com/office/drawing/2014/main" id="{711A52BF-FAFE-4F8B-8AA9-0EE405D47E5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828213" y="6400800"/>
            <a:ext cx="838200" cy="2762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000">
                <a:solidFill>
                  <a:srgbClr val="FFFFFF"/>
                </a:solidFill>
              </a:defRPr>
            </a:lvl1pPr>
          </a:lstStyle>
          <a:p>
            <a:fld id="{D15F5C72-EC44-4CEC-B346-0C034E0CB6DB}" type="slidenum">
              <a:rPr lang="sl-SI" altLang="sl-SI"/>
              <a:pPr/>
              <a:t>‹#›</a:t>
            </a:fld>
            <a:endParaRPr lang="sl-SI" altLang="sl-SI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71" r:id="rId1"/>
    <p:sldLayoutId id="2147483665" r:id="rId2"/>
    <p:sldLayoutId id="2147483672" r:id="rId3"/>
    <p:sldLayoutId id="2147483666" r:id="rId4"/>
    <p:sldLayoutId id="2147483667" r:id="rId5"/>
    <p:sldLayoutId id="2147483668" r:id="rId6"/>
    <p:sldLayoutId id="2147483673" r:id="rId7"/>
    <p:sldLayoutId id="2147483674" r:id="rId8"/>
    <p:sldLayoutId id="2147483675" r:id="rId9"/>
    <p:sldLayoutId id="2147483669" r:id="rId10"/>
    <p:sldLayoutId id="2147483670" r:id="rId11"/>
  </p:sldLayoutIdLst>
  <p:transition spd="med">
    <p:fade/>
  </p:transition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3600" kern="1200" spc="1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orbel" panose="020B0503020204020204" pitchFamily="34" charset="0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orbel" panose="020B0503020204020204" pitchFamily="34" charset="0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orbel" panose="020B0503020204020204" pitchFamily="34" charset="0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orbel" panose="020B050302020402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orbel" panose="020B050302020402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orbel" panose="020B050302020402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orbel" panose="020B050302020402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orbel" panose="020B0503020204020204" pitchFamily="34" charset="0"/>
        </a:defRPr>
      </a:lvl9pPr>
    </p:titleStyle>
    <p:bodyStyle>
      <a:lvl1pPr marL="223838" indent="-223838" algn="l" rtl="0" fontAlgn="base">
        <a:lnSpc>
          <a:spcPct val="90000"/>
        </a:lnSpc>
        <a:spcBef>
          <a:spcPts val="1800"/>
        </a:spcBef>
        <a:spcAft>
          <a:spcPct val="0"/>
        </a:spcAft>
        <a:buClr>
          <a:schemeClr val="accent1"/>
        </a:buClr>
        <a:buSzPct val="100000"/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463550" indent="-231775" algn="l" rtl="0" fontAlgn="base">
        <a:lnSpc>
          <a:spcPct val="90000"/>
        </a:lnSpc>
        <a:spcBef>
          <a:spcPts val="1200"/>
        </a:spcBef>
        <a:spcAft>
          <a:spcPct val="0"/>
        </a:spcAft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682625" indent="-219075" algn="l" rtl="0" fontAlgn="base">
        <a:lnSpc>
          <a:spcPct val="90000"/>
        </a:lnSpc>
        <a:spcBef>
          <a:spcPts val="600"/>
        </a:spcBef>
        <a:spcAft>
          <a:spcPct val="0"/>
        </a:spcAft>
        <a:buClr>
          <a:schemeClr val="accent1"/>
        </a:buClr>
        <a:buSzPct val="100000"/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3pPr>
      <a:lvl4pPr marL="857250" indent="-174625" algn="l" rtl="0" fontAlgn="base">
        <a:lnSpc>
          <a:spcPct val="90000"/>
        </a:lnSpc>
        <a:spcBef>
          <a:spcPts val="600"/>
        </a:spcBef>
        <a:spcAft>
          <a:spcPct val="0"/>
        </a:spcAft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030288" indent="-173038" algn="l" rtl="0" fontAlgn="base">
        <a:lnSpc>
          <a:spcPct val="90000"/>
        </a:lnSpc>
        <a:spcBef>
          <a:spcPts val="600"/>
        </a:spcBef>
        <a:spcAft>
          <a:spcPct val="0"/>
        </a:spcAft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207008" indent="-173736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380744" indent="-173736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554480" indent="-173736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1728216" indent="-173736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://sl.wikipedia.org/wiki/Gori%C4%8Dko" TargetMode="External"/><Relationship Id="rId2" Type="http://schemas.openxmlformats.org/officeDocument/2006/relationships/hyperlink" Target="http://www.goricko.net/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park-goricko.org/sl/prvastran.asp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slov 2">
            <a:extLst>
              <a:ext uri="{FF2B5EF4-FFF2-40B4-BE49-F238E27FC236}">
                <a16:creationId xmlns:a16="http://schemas.microsoft.com/office/drawing/2014/main" id="{3AF8858B-6447-41C4-AC58-BABF13387D6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65213" y="1828800"/>
            <a:ext cx="8229600" cy="2895600"/>
          </a:xfr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sl-SI" dirty="0"/>
              <a:t>GORIČKO</a:t>
            </a:r>
          </a:p>
        </p:txBody>
      </p:sp>
      <p:sp>
        <p:nvSpPr>
          <p:cNvPr id="4" name="Podnaslov 3">
            <a:extLst>
              <a:ext uri="{FF2B5EF4-FFF2-40B4-BE49-F238E27FC236}">
                <a16:creationId xmlns:a16="http://schemas.microsoft.com/office/drawing/2014/main" id="{84C4A612-4B40-4110-8775-BD48775E796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06400" y="4800600"/>
            <a:ext cx="11520488" cy="1941513"/>
          </a:xfrm>
        </p:spPr>
        <p:txBody>
          <a:bodyPr rtlCol="0"/>
          <a:lstStyle/>
          <a:p>
            <a:pPr fontAlgn="auto">
              <a:spcAft>
                <a:spcPts val="0"/>
              </a:spcAft>
              <a:defRPr/>
            </a:pPr>
            <a:r>
              <a:rPr lang="sl-SI" dirty="0">
                <a:solidFill>
                  <a:srgbClr val="56C5FF"/>
                </a:solidFill>
              </a:rPr>
              <a:t>        Možnosti za </a:t>
            </a:r>
            <a:r>
              <a:rPr lang="sl-SI" dirty="0" err="1">
                <a:solidFill>
                  <a:srgbClr val="56C5FF"/>
                </a:solidFill>
              </a:rPr>
              <a:t>nadaljni</a:t>
            </a:r>
            <a:r>
              <a:rPr lang="sl-SI" dirty="0">
                <a:solidFill>
                  <a:srgbClr val="56C5FF"/>
                </a:solidFill>
              </a:rPr>
              <a:t> razvoj</a:t>
            </a:r>
          </a:p>
          <a:p>
            <a:pPr fontAlgn="auto">
              <a:spcAft>
                <a:spcPts val="0"/>
              </a:spcAft>
              <a:defRPr/>
            </a:pPr>
            <a:endParaRPr lang="sl-SI" dirty="0">
              <a:solidFill>
                <a:srgbClr val="56C5FF"/>
              </a:solidFill>
            </a:endParaRPr>
          </a:p>
          <a:p>
            <a:pPr fontAlgn="auto">
              <a:spcAft>
                <a:spcPts val="0"/>
              </a:spcAft>
              <a:defRPr/>
            </a:pPr>
            <a:endParaRPr lang="sl-SI" dirty="0">
              <a:solidFill>
                <a:srgbClr val="56C5FF"/>
              </a:solidFill>
            </a:endParaRPr>
          </a:p>
          <a:p>
            <a:pPr fontAlgn="auto">
              <a:spcAft>
                <a:spcPts val="0"/>
              </a:spcAft>
              <a:defRPr/>
            </a:pPr>
            <a:endParaRPr lang="sl-SI" dirty="0">
              <a:solidFill>
                <a:srgbClr val="56C5FF"/>
              </a:solidFill>
            </a:endParaRPr>
          </a:p>
          <a:p>
            <a:pPr fontAlgn="auto">
              <a:spcAft>
                <a:spcPts val="0"/>
              </a:spcAft>
              <a:defRPr/>
            </a:pPr>
            <a:r>
              <a:rPr lang="sl-SI">
                <a:solidFill>
                  <a:srgbClr val="56C5FF"/>
                </a:solidFill>
              </a:rPr>
              <a:t>                                                                                                                      </a:t>
            </a:r>
            <a:r>
              <a:rPr lang="sl-SI">
                <a:solidFill>
                  <a:schemeClr val="bg1"/>
                </a:solidFill>
              </a:rPr>
              <a:t> </a:t>
            </a:r>
            <a:endParaRPr lang="sl-SI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med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Označba mesta vsebine 2">
            <a:extLst>
              <a:ext uri="{FF2B5EF4-FFF2-40B4-BE49-F238E27FC236}">
                <a16:creationId xmlns:a16="http://schemas.microsoft.com/office/drawing/2014/main" id="{0EE4EC5C-C984-4C80-9AC2-1FCD2BB7EA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54100" y="836613"/>
            <a:ext cx="9998075" cy="5411787"/>
          </a:xfrm>
        </p:spPr>
        <p:txBody>
          <a:bodyPr/>
          <a:lstStyle/>
          <a:p>
            <a:r>
              <a:rPr lang="sl-SI" altLang="sl-SI"/>
              <a:t>Samooskrbne kmetije, tržni višek le od živinoreje (mleko, meso)</a:t>
            </a:r>
          </a:p>
          <a:p>
            <a:r>
              <a:rPr lang="sl-SI" altLang="sl-SI"/>
              <a:t>Značilna je razdrobljenost kmetijskih posesti (povprečno 6 ha na kmetijo)</a:t>
            </a:r>
          </a:p>
          <a:p>
            <a:endParaRPr lang="sl-SI" altLang="sl-SI"/>
          </a:p>
        </p:txBody>
      </p:sp>
      <p:pic>
        <p:nvPicPr>
          <p:cNvPr id="16387" name="Slika 4">
            <a:extLst>
              <a:ext uri="{FF2B5EF4-FFF2-40B4-BE49-F238E27FC236}">
                <a16:creationId xmlns:a16="http://schemas.microsoft.com/office/drawing/2014/main" id="{E8136390-9E7C-4C25-9372-20B5348C11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4100" y="2492375"/>
            <a:ext cx="4608513" cy="288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8" name="Slika 5">
            <a:extLst>
              <a:ext uri="{FF2B5EF4-FFF2-40B4-BE49-F238E27FC236}">
                <a16:creationId xmlns:a16="http://schemas.microsoft.com/office/drawing/2014/main" id="{1E1A076E-62BB-40BB-B97D-E4E2E2F43C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0313" y="2476500"/>
            <a:ext cx="4849812" cy="323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ED5BD397-C3E8-40F3-8C4C-EF3BDACE09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sl-SI" dirty="0"/>
              <a:t>TURIZEM</a:t>
            </a:r>
          </a:p>
        </p:txBody>
      </p:sp>
      <p:sp>
        <p:nvSpPr>
          <p:cNvPr id="17411" name="Označba mesta vsebine 2">
            <a:extLst>
              <a:ext uri="{FF2B5EF4-FFF2-40B4-BE49-F238E27FC236}">
                <a16:creationId xmlns:a16="http://schemas.microsoft.com/office/drawing/2014/main" id="{DE54161C-6E60-4DD5-8974-841394F3DD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l-SI" altLang="sl-SI"/>
              <a:t>Veliko možnosti za turizem: </a:t>
            </a:r>
          </a:p>
          <a:p>
            <a:pPr>
              <a:buFontTx/>
              <a:buChar char="-"/>
            </a:pPr>
            <a:r>
              <a:rPr lang="sl-SI" altLang="sl-SI"/>
              <a:t>Neokrnjena narava</a:t>
            </a:r>
          </a:p>
          <a:p>
            <a:pPr>
              <a:buFontTx/>
              <a:buChar char="-"/>
            </a:pPr>
            <a:r>
              <a:rPr lang="sl-SI" altLang="sl-SI"/>
              <a:t>Veliko živali, dreves, svežega zraka in ostalih dobrot, ki jih v mestu ni</a:t>
            </a:r>
          </a:p>
          <a:p>
            <a:pPr>
              <a:buFontTx/>
              <a:buChar char="-"/>
            </a:pPr>
            <a:endParaRPr lang="sl-SI" altLang="sl-SI"/>
          </a:p>
        </p:txBody>
      </p:sp>
      <p:pic>
        <p:nvPicPr>
          <p:cNvPr id="17412" name="Slika 3">
            <a:extLst>
              <a:ext uri="{FF2B5EF4-FFF2-40B4-BE49-F238E27FC236}">
                <a16:creationId xmlns:a16="http://schemas.microsoft.com/office/drawing/2014/main" id="{5A023139-D72D-4BCD-A636-7082438CCB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1913" y="3573463"/>
            <a:ext cx="4435475" cy="2957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Označba mesta vsebine 2">
            <a:extLst>
              <a:ext uri="{FF2B5EF4-FFF2-40B4-BE49-F238E27FC236}">
                <a16:creationId xmlns:a16="http://schemas.microsoft.com/office/drawing/2014/main" id="{AB38ED37-E749-4E05-948E-72F1A423E1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09638" y="836613"/>
            <a:ext cx="10323512" cy="5543550"/>
          </a:xfrm>
        </p:spPr>
        <p:txBody>
          <a:bodyPr/>
          <a:lstStyle/>
          <a:p>
            <a:r>
              <a:rPr lang="sl-SI" altLang="sl-SI"/>
              <a:t>Turistične kmetije, kjer lahko prenočite za drobiž in okusite goričke dobrote</a:t>
            </a:r>
          </a:p>
          <a:p>
            <a:r>
              <a:rPr lang="sl-SI" altLang="sl-SI"/>
              <a:t>Gozdne učne poti</a:t>
            </a:r>
          </a:p>
          <a:p>
            <a:r>
              <a:rPr lang="sl-SI" altLang="sl-SI"/>
              <a:t>Domače rdeče vino, ki turiste vedno navduši</a:t>
            </a:r>
          </a:p>
        </p:txBody>
      </p:sp>
      <p:pic>
        <p:nvPicPr>
          <p:cNvPr id="18435" name="Slika 3">
            <a:extLst>
              <a:ext uri="{FF2B5EF4-FFF2-40B4-BE49-F238E27FC236}">
                <a16:creationId xmlns:a16="http://schemas.microsoft.com/office/drawing/2014/main" id="{17C28DA4-7B19-4E25-A012-88D1BB4A51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4100" y="2781300"/>
            <a:ext cx="4859338" cy="3214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6" name="Slika 4">
            <a:extLst>
              <a:ext uri="{FF2B5EF4-FFF2-40B4-BE49-F238E27FC236}">
                <a16:creationId xmlns:a16="http://schemas.microsoft.com/office/drawing/2014/main" id="{CD4F6F08-A10C-4662-B410-93B61FA65C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2113" y="3049588"/>
            <a:ext cx="4067175" cy="267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839B984E-FDE9-4AE5-BA62-34F2CE84EF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sl-SI" dirty="0"/>
              <a:t>NADALJNI RAZVOJ</a:t>
            </a:r>
          </a:p>
        </p:txBody>
      </p:sp>
      <p:sp>
        <p:nvSpPr>
          <p:cNvPr id="19459" name="Označba mesta vsebine 2">
            <a:extLst>
              <a:ext uri="{FF2B5EF4-FFF2-40B4-BE49-F238E27FC236}">
                <a16:creationId xmlns:a16="http://schemas.microsoft.com/office/drawing/2014/main" id="{CC0F3CC5-31AA-4684-8B2A-1C5315597AF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l-SI" altLang="sl-SI"/>
              <a:t>Dobre možnosti za turizem</a:t>
            </a:r>
          </a:p>
          <a:p>
            <a:r>
              <a:rPr lang="sl-SI" altLang="sl-SI"/>
              <a:t>Goričani bi morali sami predstaviti svoj okoliš</a:t>
            </a:r>
          </a:p>
        </p:txBody>
      </p:sp>
      <p:pic>
        <p:nvPicPr>
          <p:cNvPr id="19460" name="Slika 3">
            <a:extLst>
              <a:ext uri="{FF2B5EF4-FFF2-40B4-BE49-F238E27FC236}">
                <a16:creationId xmlns:a16="http://schemas.microsoft.com/office/drawing/2014/main" id="{786F1549-9766-416D-9F29-10E932461C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0363" y="3213100"/>
            <a:ext cx="4751387" cy="316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1" name="Slika 4">
            <a:extLst>
              <a:ext uri="{FF2B5EF4-FFF2-40B4-BE49-F238E27FC236}">
                <a16:creationId xmlns:a16="http://schemas.microsoft.com/office/drawing/2014/main" id="{1ADEFA67-755D-4F1D-80CB-F550385A63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4275" y="3482975"/>
            <a:ext cx="3929063" cy="2628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5958B0B9-6664-4149-8D81-3AE901F1F3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sl-SI" dirty="0"/>
              <a:t>VIRI</a:t>
            </a:r>
          </a:p>
        </p:txBody>
      </p:sp>
      <p:sp>
        <p:nvSpPr>
          <p:cNvPr id="20483" name="Označba mesta vsebine 2">
            <a:extLst>
              <a:ext uri="{FF2B5EF4-FFF2-40B4-BE49-F238E27FC236}">
                <a16:creationId xmlns:a16="http://schemas.microsoft.com/office/drawing/2014/main" id="{882F1D99-B10A-446C-9882-96D0B9320E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l-SI" altLang="sl-SI">
                <a:hlinkClick r:id="rId2"/>
              </a:rPr>
              <a:t>http://www.goricko.net/</a:t>
            </a:r>
            <a:endParaRPr lang="sl-SI" altLang="sl-SI"/>
          </a:p>
          <a:p>
            <a:r>
              <a:rPr lang="sl-SI" altLang="sl-SI">
                <a:hlinkClick r:id="rId3"/>
              </a:rPr>
              <a:t>http://sl.wikipedia.org/wiki/Gori%C4%8Dko</a:t>
            </a:r>
            <a:endParaRPr lang="sl-SI" altLang="sl-SI"/>
          </a:p>
          <a:p>
            <a:r>
              <a:rPr lang="sl-SI" altLang="sl-SI">
                <a:hlinkClick r:id="rId4"/>
              </a:rPr>
              <a:t>http://www.park-goricko.org/sl/prvastran.asp</a:t>
            </a:r>
            <a:endParaRPr lang="sl-SI" altLang="sl-SI"/>
          </a:p>
          <a:p>
            <a:endParaRPr lang="sl-SI" altLang="sl-SI"/>
          </a:p>
        </p:txBody>
      </p:sp>
    </p:spTree>
  </p:cSld>
  <p:clrMapOvr>
    <a:masterClrMapping/>
  </p:clrMapOvr>
  <p:transition spd="med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A42EAF45-9B63-4857-BC25-722431ADA7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sl-SI" dirty="0"/>
              <a:t>OSNOVNE ZNAČILNOSTI</a:t>
            </a:r>
          </a:p>
        </p:txBody>
      </p:sp>
      <p:sp>
        <p:nvSpPr>
          <p:cNvPr id="8195" name="Označba mesta vsebine 2">
            <a:extLst>
              <a:ext uri="{FF2B5EF4-FFF2-40B4-BE49-F238E27FC236}">
                <a16:creationId xmlns:a16="http://schemas.microsoft.com/office/drawing/2014/main" id="{DABCF32A-7449-4020-9F18-8CEE627892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2413" y="1905000"/>
            <a:ext cx="9324975" cy="4114800"/>
          </a:xfrm>
        </p:spPr>
        <p:txBody>
          <a:bodyPr/>
          <a:lstStyle/>
          <a:p>
            <a:r>
              <a:rPr lang="sl-SI" altLang="sl-SI"/>
              <a:t>Goričko je gričevnata pokrajina v SV Sloveniji, ob meji z Avstrijo in Madžarsko ter med reko Muro in Rabo</a:t>
            </a:r>
          </a:p>
          <a:p>
            <a:r>
              <a:rPr lang="sl-SI" altLang="sl-SI"/>
              <a:t>Po koncu 1. svetovne vojne je S del Goričkega ostal v okviru Madžarske</a:t>
            </a:r>
          </a:p>
        </p:txBody>
      </p:sp>
      <p:pic>
        <p:nvPicPr>
          <p:cNvPr id="8196" name="Slika 4">
            <a:extLst>
              <a:ext uri="{FF2B5EF4-FFF2-40B4-BE49-F238E27FC236}">
                <a16:creationId xmlns:a16="http://schemas.microsoft.com/office/drawing/2014/main" id="{BE989A21-37AB-4966-83D4-A9CEC3BD5D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8738" y="3429000"/>
            <a:ext cx="2857500" cy="298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Slika 5">
            <a:extLst>
              <a:ext uri="{FF2B5EF4-FFF2-40B4-BE49-F238E27FC236}">
                <a16:creationId xmlns:a16="http://schemas.microsoft.com/office/drawing/2014/main" id="{54E95965-48AF-4390-8EC6-7A9872D408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1075" y="3641725"/>
            <a:ext cx="3816350" cy="255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5EC75FAA-624D-4D3D-BE96-198752BE70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sl-SI" dirty="0"/>
              <a:t>NARAVNOGEOGRAFSKE ZNAČILNOSTI</a:t>
            </a:r>
          </a:p>
        </p:txBody>
      </p:sp>
      <p:sp>
        <p:nvSpPr>
          <p:cNvPr id="9219" name="Označba mesta vsebine 2">
            <a:extLst>
              <a:ext uri="{FF2B5EF4-FFF2-40B4-BE49-F238E27FC236}">
                <a16:creationId xmlns:a16="http://schemas.microsoft.com/office/drawing/2014/main" id="{70D1577A-479E-42D6-88A5-DE594F94362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l-SI" altLang="sl-SI"/>
              <a:t>Goričko v večini iz usedlin</a:t>
            </a:r>
          </a:p>
          <a:p>
            <a:r>
              <a:rPr lang="sl-SI" altLang="sl-SI"/>
              <a:t>Kamnine so slabo spoprijete, katere so potoki spremenili v gričevnat svet</a:t>
            </a:r>
          </a:p>
        </p:txBody>
      </p:sp>
      <p:pic>
        <p:nvPicPr>
          <p:cNvPr id="9220" name="Slika 3">
            <a:extLst>
              <a:ext uri="{FF2B5EF4-FFF2-40B4-BE49-F238E27FC236}">
                <a16:creationId xmlns:a16="http://schemas.microsoft.com/office/drawing/2014/main" id="{F697FFC1-4057-451C-A341-4549EBDB1C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5513" y="3141663"/>
            <a:ext cx="5248275" cy="3513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Označba mesta vsebine 2">
            <a:extLst>
              <a:ext uri="{FF2B5EF4-FFF2-40B4-BE49-F238E27FC236}">
                <a16:creationId xmlns:a16="http://schemas.microsoft.com/office/drawing/2014/main" id="{F596C192-33CB-46B6-AE73-A5093C696E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09638" y="836613"/>
            <a:ext cx="10514012" cy="5329237"/>
          </a:xfrm>
        </p:spPr>
        <p:txBody>
          <a:bodyPr/>
          <a:lstStyle/>
          <a:p>
            <a:r>
              <a:rPr lang="sl-SI" altLang="sl-SI"/>
              <a:t>Največji delež voda odteče po treh pritokih Mure, Lendavi, Krki in Kucnici</a:t>
            </a:r>
          </a:p>
          <a:p>
            <a:endParaRPr lang="sl-SI" altLang="sl-SI"/>
          </a:p>
          <a:p>
            <a:endParaRPr lang="sl-SI" altLang="sl-SI"/>
          </a:p>
          <a:p>
            <a:endParaRPr lang="sl-SI" altLang="sl-SI"/>
          </a:p>
          <a:p>
            <a:endParaRPr lang="sl-SI" altLang="sl-SI"/>
          </a:p>
          <a:p>
            <a:endParaRPr lang="sl-SI" altLang="sl-SI"/>
          </a:p>
          <a:p>
            <a:r>
              <a:rPr lang="sl-SI" altLang="sl-SI"/>
              <a:t>Celinsko podnebje z vročimi poletji in mrzlimi zimami</a:t>
            </a:r>
          </a:p>
          <a:p>
            <a:r>
              <a:rPr lang="sl-SI" altLang="sl-SI"/>
              <a:t>Najmanj namočen predel Slovenije (letno 800 mm padavin)</a:t>
            </a:r>
          </a:p>
        </p:txBody>
      </p:sp>
      <p:pic>
        <p:nvPicPr>
          <p:cNvPr id="10243" name="Slika 3">
            <a:extLst>
              <a:ext uri="{FF2B5EF4-FFF2-40B4-BE49-F238E27FC236}">
                <a16:creationId xmlns:a16="http://schemas.microsoft.com/office/drawing/2014/main" id="{341988FF-EE00-43DA-A346-88A36A72C0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4100" y="1412875"/>
            <a:ext cx="3449638" cy="2587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4" name="Slika 4">
            <a:extLst>
              <a:ext uri="{FF2B5EF4-FFF2-40B4-BE49-F238E27FC236}">
                <a16:creationId xmlns:a16="http://schemas.microsoft.com/office/drawing/2014/main" id="{73805399-1211-49BC-A605-DFC4AF11B4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4913" y="3716338"/>
            <a:ext cx="3055937" cy="201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Označba mesta vsebine 2">
            <a:extLst>
              <a:ext uri="{FF2B5EF4-FFF2-40B4-BE49-F238E27FC236}">
                <a16:creationId xmlns:a16="http://schemas.microsoft.com/office/drawing/2014/main" id="{F68EF1C2-E727-44D6-9E77-0D39BDBFF6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25538" y="908050"/>
            <a:ext cx="9937750" cy="5184775"/>
          </a:xfrm>
        </p:spPr>
        <p:txBody>
          <a:bodyPr/>
          <a:lstStyle/>
          <a:p>
            <a:r>
              <a:rPr lang="sl-SI" altLang="sl-SI"/>
              <a:t>Na gričevjih – bolj spoprijete kamnine, na nižjih delih – prod in pesek</a:t>
            </a:r>
          </a:p>
          <a:p>
            <a:endParaRPr lang="sl-SI" altLang="sl-SI"/>
          </a:p>
          <a:p>
            <a:endParaRPr lang="sl-SI" altLang="sl-SI"/>
          </a:p>
          <a:p>
            <a:endParaRPr lang="sl-SI" altLang="sl-SI"/>
          </a:p>
          <a:p>
            <a:endParaRPr lang="sl-SI" altLang="sl-SI"/>
          </a:p>
          <a:p>
            <a:r>
              <a:rPr lang="sl-SI" altLang="sl-SI"/>
              <a:t>Goričko je predvsem pokrito z borovimi gozdovi</a:t>
            </a:r>
          </a:p>
          <a:p>
            <a:endParaRPr lang="sl-SI" altLang="sl-SI"/>
          </a:p>
        </p:txBody>
      </p:sp>
      <p:pic>
        <p:nvPicPr>
          <p:cNvPr id="11267" name="Slika 3">
            <a:extLst>
              <a:ext uri="{FF2B5EF4-FFF2-40B4-BE49-F238E27FC236}">
                <a16:creationId xmlns:a16="http://schemas.microsoft.com/office/drawing/2014/main" id="{A806AB5F-CCBB-40FC-9FF9-95F90E1081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0" y="1693863"/>
            <a:ext cx="2736850" cy="173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8" name="Slika 5">
            <a:extLst>
              <a:ext uri="{FF2B5EF4-FFF2-40B4-BE49-F238E27FC236}">
                <a16:creationId xmlns:a16="http://schemas.microsoft.com/office/drawing/2014/main" id="{C4518DF5-1B0A-48C0-AA58-DF91F156C6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57" r="19540"/>
          <a:stretch>
            <a:fillRect/>
          </a:stretch>
        </p:blipFill>
        <p:spPr bwMode="auto">
          <a:xfrm>
            <a:off x="4654550" y="1484313"/>
            <a:ext cx="2373313" cy="2152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9" name="Slika 6">
            <a:extLst>
              <a:ext uri="{FF2B5EF4-FFF2-40B4-BE49-F238E27FC236}">
                <a16:creationId xmlns:a16="http://schemas.microsoft.com/office/drawing/2014/main" id="{69CA0DF3-AF39-42BB-909A-4464295967F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0" y="4437063"/>
            <a:ext cx="3028950" cy="2271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0" name="Slika 7">
            <a:extLst>
              <a:ext uri="{FF2B5EF4-FFF2-40B4-BE49-F238E27FC236}">
                <a16:creationId xmlns:a16="http://schemas.microsoft.com/office/drawing/2014/main" id="{97700EE4-30B7-4EF8-88E9-37AA5E72E59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7788" y="4170363"/>
            <a:ext cx="3810000" cy="2562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36B500A4-40DA-45F5-B7B3-989F551FEF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sl-SI" dirty="0"/>
              <a:t>PREBIVALSTVO</a:t>
            </a:r>
          </a:p>
        </p:txBody>
      </p:sp>
      <p:sp>
        <p:nvSpPr>
          <p:cNvPr id="12291" name="Označba mesta vsebine 2">
            <a:extLst>
              <a:ext uri="{FF2B5EF4-FFF2-40B4-BE49-F238E27FC236}">
                <a16:creationId xmlns:a16="http://schemas.microsoft.com/office/drawing/2014/main" id="{784E1AFA-FCE9-4874-BF6A-E60E5EA1B7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2413" y="1905000"/>
            <a:ext cx="9324975" cy="4114800"/>
          </a:xfrm>
        </p:spPr>
        <p:txBody>
          <a:bodyPr/>
          <a:lstStyle/>
          <a:p>
            <a:r>
              <a:rPr lang="sl-SI" altLang="sl-SI"/>
              <a:t>84 naselij, kjer živi približno 23000 prebivalcev</a:t>
            </a:r>
          </a:p>
          <a:p>
            <a:r>
              <a:rPr lang="sl-SI" altLang="sl-SI"/>
              <a:t>Gostota poselitve je 47 ljudi na km²</a:t>
            </a:r>
          </a:p>
          <a:p>
            <a:r>
              <a:rPr lang="sl-SI" altLang="sl-SI"/>
              <a:t>Mlajši – selijo v mesta, zato je na Goričkem več starejših (70% prebivalstva – nad 65 let)</a:t>
            </a:r>
          </a:p>
        </p:txBody>
      </p:sp>
      <p:pic>
        <p:nvPicPr>
          <p:cNvPr id="12292" name="Slika 3">
            <a:extLst>
              <a:ext uri="{FF2B5EF4-FFF2-40B4-BE49-F238E27FC236}">
                <a16:creationId xmlns:a16="http://schemas.microsoft.com/office/drawing/2014/main" id="{558B9917-28F4-4B47-AB0D-1AAC7892FA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1800" y="4076700"/>
            <a:ext cx="3744913" cy="2505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99B0B01C-7A8B-4285-95BE-F6258ECF52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25538" y="692150"/>
            <a:ext cx="9963150" cy="5256213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sl-SI" dirty="0"/>
              <a:t>ŠEGE IN NAVADE:</a:t>
            </a:r>
          </a:p>
          <a:p>
            <a:pPr fontAlgn="auto">
              <a:spcAft>
                <a:spcPts val="0"/>
              </a:spcAft>
              <a:buFontTx/>
              <a:buChar char="-"/>
              <a:defRPr/>
            </a:pPr>
            <a:r>
              <a:rPr lang="sl-SI" dirty="0"/>
              <a:t>Borovo </a:t>
            </a:r>
            <a:r>
              <a:rPr lang="sl-SI" dirty="0" err="1"/>
              <a:t>gostüvanje</a:t>
            </a:r>
            <a:r>
              <a:rPr lang="sl-SI" dirty="0"/>
              <a:t> – neke vrste karneval, ljudska igra na prostem</a:t>
            </a:r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sl-SI" dirty="0"/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sl-SI" dirty="0"/>
          </a:p>
        </p:txBody>
      </p:sp>
      <p:pic>
        <p:nvPicPr>
          <p:cNvPr id="13315" name="Slika 3">
            <a:extLst>
              <a:ext uri="{FF2B5EF4-FFF2-40B4-BE49-F238E27FC236}">
                <a16:creationId xmlns:a16="http://schemas.microsoft.com/office/drawing/2014/main" id="{914C9D3A-3883-4834-AEEC-F759FABF85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2276475"/>
            <a:ext cx="4629150" cy="3097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6" name="Slika 4">
            <a:extLst>
              <a:ext uri="{FF2B5EF4-FFF2-40B4-BE49-F238E27FC236}">
                <a16:creationId xmlns:a16="http://schemas.microsoft.com/office/drawing/2014/main" id="{474F33A4-C51E-449E-8137-0377FD1D46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4775" y="2116138"/>
            <a:ext cx="4559300" cy="3417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CBDF6F09-81DE-420C-AEBD-B945147814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sl-SI" dirty="0"/>
              <a:t>ARHITEKTURA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7F41934D-AE57-4956-B013-6F72097D9A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sl-SI" dirty="0"/>
              <a:t>Butana hiša: </a:t>
            </a:r>
          </a:p>
          <a:p>
            <a:pPr fontAlgn="auto">
              <a:spcAft>
                <a:spcPts val="0"/>
              </a:spcAft>
              <a:defRPr/>
            </a:pPr>
            <a:endParaRPr lang="sl-SI" dirty="0"/>
          </a:p>
          <a:p>
            <a:pPr fontAlgn="auto">
              <a:spcAft>
                <a:spcPts val="0"/>
              </a:spcAft>
              <a:defRPr/>
            </a:pPr>
            <a:endParaRPr lang="sl-SI" dirty="0"/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sl-SI" dirty="0"/>
          </a:p>
          <a:p>
            <a:pPr fontAlgn="auto">
              <a:spcAft>
                <a:spcPts val="0"/>
              </a:spcAft>
              <a:defRPr/>
            </a:pPr>
            <a:endParaRPr lang="sl-SI" dirty="0"/>
          </a:p>
          <a:p>
            <a:pPr fontAlgn="auto">
              <a:spcAft>
                <a:spcPts val="0"/>
              </a:spcAft>
              <a:defRPr/>
            </a:pPr>
            <a:r>
              <a:rPr lang="sl-SI" dirty="0" err="1"/>
              <a:t>Ciprana</a:t>
            </a:r>
            <a:r>
              <a:rPr lang="sl-SI" dirty="0"/>
              <a:t> hiša:</a:t>
            </a:r>
          </a:p>
        </p:txBody>
      </p:sp>
      <p:pic>
        <p:nvPicPr>
          <p:cNvPr id="14340" name="Picture 2">
            <a:extLst>
              <a:ext uri="{FF2B5EF4-FFF2-40B4-BE49-F238E27FC236}">
                <a16:creationId xmlns:a16="http://schemas.microsoft.com/office/drawing/2014/main" id="{0DCF42B2-4184-45F0-BCBA-7319F804F7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4788" y="2009775"/>
            <a:ext cx="2643187" cy="198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1" name="Slika 4">
            <a:extLst>
              <a:ext uri="{FF2B5EF4-FFF2-40B4-BE49-F238E27FC236}">
                <a16:creationId xmlns:a16="http://schemas.microsoft.com/office/drawing/2014/main" id="{D87E07CC-8A84-48B7-8E87-1AE58F66EE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7638" y="4652963"/>
            <a:ext cx="2690812" cy="201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2" name="Slika 5">
            <a:extLst>
              <a:ext uri="{FF2B5EF4-FFF2-40B4-BE49-F238E27FC236}">
                <a16:creationId xmlns:a16="http://schemas.microsoft.com/office/drawing/2014/main" id="{8BFA3FD8-D0AE-4539-9E27-63CA418E2A3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6150" y="1557338"/>
            <a:ext cx="3360738" cy="2519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3" name="Slika 6">
            <a:extLst>
              <a:ext uri="{FF2B5EF4-FFF2-40B4-BE49-F238E27FC236}">
                <a16:creationId xmlns:a16="http://schemas.microsoft.com/office/drawing/2014/main" id="{6D6B905C-0A98-49B8-BA61-FA87014D972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6513" y="4713288"/>
            <a:ext cx="2852737" cy="189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D01C63C4-AD61-42BF-91A5-3181EAA878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sl-SI" dirty="0"/>
              <a:t>KMETIJSTVO</a:t>
            </a:r>
          </a:p>
        </p:txBody>
      </p:sp>
      <p:sp>
        <p:nvSpPr>
          <p:cNvPr id="15363" name="Označba mesta vsebine 2">
            <a:extLst>
              <a:ext uri="{FF2B5EF4-FFF2-40B4-BE49-F238E27FC236}">
                <a16:creationId xmlns:a16="http://schemas.microsoft.com/office/drawing/2014/main" id="{DC069211-2750-47E6-8E6D-ACB2E40468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l-SI" altLang="sl-SI"/>
              <a:t>Razmere slabe za poljedelstvo – razgibano površje</a:t>
            </a:r>
          </a:p>
          <a:p>
            <a:r>
              <a:rPr lang="sl-SI" altLang="sl-SI"/>
              <a:t>Možnost za razvoj živinoreje (ravnine) in sadjarstva (gričevje)</a:t>
            </a:r>
          </a:p>
          <a:p>
            <a:r>
              <a:rPr lang="sl-SI" altLang="sl-SI"/>
              <a:t>Slabše vinogradništvo</a:t>
            </a:r>
          </a:p>
        </p:txBody>
      </p:sp>
      <p:pic>
        <p:nvPicPr>
          <p:cNvPr id="15364" name="Slika 3">
            <a:extLst>
              <a:ext uri="{FF2B5EF4-FFF2-40B4-BE49-F238E27FC236}">
                <a16:creationId xmlns:a16="http://schemas.microsoft.com/office/drawing/2014/main" id="{4538032C-9E27-4A7E-86C7-CDED6A2FE3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0363" y="3573463"/>
            <a:ext cx="4097337" cy="307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5" name="AutoShape 2" descr="http://www.bucka.info/V_objektivu/krave.JPG">
            <a:extLst>
              <a:ext uri="{FF2B5EF4-FFF2-40B4-BE49-F238E27FC236}">
                <a16:creationId xmlns:a16="http://schemas.microsoft.com/office/drawing/2014/main" id="{7B48035C-9F9C-45FA-BAF6-0F316E10025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endParaRPr lang="sl-SI" altLang="sl-SI"/>
          </a:p>
        </p:txBody>
      </p:sp>
      <p:pic>
        <p:nvPicPr>
          <p:cNvPr id="15366" name="Slika 5">
            <a:extLst>
              <a:ext uri="{FF2B5EF4-FFF2-40B4-BE49-F238E27FC236}">
                <a16:creationId xmlns:a16="http://schemas.microsoft.com/office/drawing/2014/main" id="{D45EF51B-4B1D-450C-A614-6822A761D7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9288" y="3738563"/>
            <a:ext cx="36576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7" name="AutoShape 4" descr="http://www.bucka.info/V_objektivu/krave.JPG">
            <a:extLst>
              <a:ext uri="{FF2B5EF4-FFF2-40B4-BE49-F238E27FC236}">
                <a16:creationId xmlns:a16="http://schemas.microsoft.com/office/drawing/2014/main" id="{0DC7AE77-6D58-45C9-84F5-3AAEB97D1A8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215900" y="15875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endParaRPr lang="sl-SI" altLang="sl-SI"/>
          </a:p>
        </p:txBody>
      </p:sp>
    </p:spTree>
  </p:cSld>
  <p:clrMapOvr>
    <a:masterClrMapping/>
  </p:clrMapOvr>
  <p:transition spd="med">
    <p:fade/>
  </p:transition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ROJECT_OPEN" val="0"/>
</p:tagLst>
</file>

<file path=ppt/theme/theme1.xml><?xml version="1.0" encoding="utf-8"?>
<a:theme xmlns:a="http://schemas.openxmlformats.org/drawingml/2006/main" name="Digital Blue Tunnel 16x9">
  <a:themeElements>
    <a:clrScheme name="Digital Blue Tunnel">
      <a:dk1>
        <a:srgbClr val="000000"/>
      </a:dk1>
      <a:lt1>
        <a:sysClr val="window" lastClr="FFFFFF"/>
      </a:lt1>
      <a:dk2>
        <a:srgbClr val="001027"/>
      </a:dk2>
      <a:lt2>
        <a:srgbClr val="C1EBF7"/>
      </a:lt2>
      <a:accent1>
        <a:srgbClr val="56C5FF"/>
      </a:accent1>
      <a:accent2>
        <a:srgbClr val="4BB836"/>
      </a:accent2>
      <a:accent3>
        <a:srgbClr val="F8B004"/>
      </a:accent3>
      <a:accent4>
        <a:srgbClr val="972ACD"/>
      </a:accent4>
      <a:accent5>
        <a:srgbClr val="F86E24"/>
      </a:accent5>
      <a:accent6>
        <a:srgbClr val="DB30C7"/>
      </a:accent6>
      <a:hlink>
        <a:srgbClr val="F8B004"/>
      </a:hlink>
      <a:folHlink>
        <a:srgbClr val="969696"/>
      </a:folHlink>
    </a:clrScheme>
    <a:fontScheme name="Digital Blue Tunnel">
      <a:maj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57000"/>
                <a:satMod val="101000"/>
              </a:schemeClr>
            </a:gs>
            <a:gs pos="50000">
              <a:schemeClr val="phClr">
                <a:lumMod val="137000"/>
                <a:satMod val="103000"/>
              </a:schemeClr>
            </a:gs>
            <a:gs pos="100000">
              <a:schemeClr val="phClr">
                <a:lumMod val="115000"/>
                <a:satMod val="109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18000"/>
              </a:schemeClr>
            </a:gs>
            <a:gs pos="50000">
              <a:schemeClr val="phClr">
                <a:satMod val="89000"/>
                <a:lumMod val="91000"/>
              </a:schemeClr>
            </a:gs>
            <a:gs pos="100000">
              <a:schemeClr val="phClr">
                <a:lumMod val="6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lnSpc>
            <a:spcPct val="90000"/>
          </a:lnSpc>
          <a:defRPr/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Digital Blue Tunnel">
      <a:dk1>
        <a:srgbClr val="000000"/>
      </a:dk1>
      <a:lt1>
        <a:sysClr val="window" lastClr="FFFFFF"/>
      </a:lt1>
      <a:dk2>
        <a:srgbClr val="001027"/>
      </a:dk2>
      <a:lt2>
        <a:srgbClr val="C1EBF7"/>
      </a:lt2>
      <a:accent1>
        <a:srgbClr val="56C5FF"/>
      </a:accent1>
      <a:accent2>
        <a:srgbClr val="4BB836"/>
      </a:accent2>
      <a:accent3>
        <a:srgbClr val="F8B004"/>
      </a:accent3>
      <a:accent4>
        <a:srgbClr val="972ACD"/>
      </a:accent4>
      <a:accent5>
        <a:srgbClr val="F86E24"/>
      </a:accent5>
      <a:accent6>
        <a:srgbClr val="DB30C7"/>
      </a:accent6>
      <a:hlink>
        <a:srgbClr val="F8B004"/>
      </a:hlink>
      <a:folHlink>
        <a:srgbClr val="969696"/>
      </a:folHlink>
    </a:clrScheme>
    <a:fontScheme name="Digital Blue Tunnel">
      <a:maj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57000"/>
                <a:satMod val="101000"/>
              </a:schemeClr>
            </a:gs>
            <a:gs pos="50000">
              <a:schemeClr val="phClr">
                <a:lumMod val="137000"/>
                <a:satMod val="103000"/>
              </a:schemeClr>
            </a:gs>
            <a:gs pos="100000">
              <a:schemeClr val="phClr">
                <a:lumMod val="115000"/>
                <a:satMod val="109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18000"/>
              </a:schemeClr>
            </a:gs>
            <a:gs pos="50000">
              <a:schemeClr val="phClr">
                <a:satMod val="89000"/>
                <a:lumMod val="91000"/>
              </a:schemeClr>
            </a:gs>
            <a:gs pos="100000">
              <a:schemeClr val="phClr">
                <a:lumMod val="6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Digital Blue Tunnel">
      <a:dk1>
        <a:srgbClr val="000000"/>
      </a:dk1>
      <a:lt1>
        <a:sysClr val="window" lastClr="FFFFFF"/>
      </a:lt1>
      <a:dk2>
        <a:srgbClr val="001027"/>
      </a:dk2>
      <a:lt2>
        <a:srgbClr val="C1EBF7"/>
      </a:lt2>
      <a:accent1>
        <a:srgbClr val="56C5FF"/>
      </a:accent1>
      <a:accent2>
        <a:srgbClr val="4BB836"/>
      </a:accent2>
      <a:accent3>
        <a:srgbClr val="F8B004"/>
      </a:accent3>
      <a:accent4>
        <a:srgbClr val="972ACD"/>
      </a:accent4>
      <a:accent5>
        <a:srgbClr val="F86E24"/>
      </a:accent5>
      <a:accent6>
        <a:srgbClr val="DB30C7"/>
      </a:accent6>
      <a:hlink>
        <a:srgbClr val="F8B004"/>
      </a:hlink>
      <a:folHlink>
        <a:srgbClr val="969696"/>
      </a:folHlink>
    </a:clrScheme>
    <a:fontScheme name="Digital Blue Tunnel">
      <a:maj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57000"/>
                <a:satMod val="101000"/>
              </a:schemeClr>
            </a:gs>
            <a:gs pos="50000">
              <a:schemeClr val="phClr">
                <a:lumMod val="137000"/>
                <a:satMod val="103000"/>
              </a:schemeClr>
            </a:gs>
            <a:gs pos="100000">
              <a:schemeClr val="phClr">
                <a:lumMod val="115000"/>
                <a:satMod val="109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18000"/>
              </a:schemeClr>
            </a:gs>
            <a:gs pos="50000">
              <a:schemeClr val="phClr">
                <a:satMod val="89000"/>
                <a:lumMod val="91000"/>
              </a:schemeClr>
            </a:gs>
            <a:gs pos="100000">
              <a:schemeClr val="phClr">
                <a:lumMod val="6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2E257D54-B65D-4775-8A47-BF76CA13EEE2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Predstavitev z digitalnim modrim tunelom (širokozaslonska)</Template>
  <TotalTime>0</TotalTime>
  <Words>316</Words>
  <Application>Microsoft Office PowerPoint</Application>
  <PresentationFormat>Custom</PresentationFormat>
  <Paragraphs>59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7" baseType="lpstr">
      <vt:lpstr>Arial</vt:lpstr>
      <vt:lpstr>Corbel</vt:lpstr>
      <vt:lpstr>Digital Blue Tunnel 16x9</vt:lpstr>
      <vt:lpstr>GORIČKO</vt:lpstr>
      <vt:lpstr>OSNOVNE ZNAČILNOSTI</vt:lpstr>
      <vt:lpstr>NARAVNOGEOGRAFSKE ZNAČILNOSTI</vt:lpstr>
      <vt:lpstr>PowerPoint Presentation</vt:lpstr>
      <vt:lpstr>PowerPoint Presentation</vt:lpstr>
      <vt:lpstr>PREBIVALSTVO</vt:lpstr>
      <vt:lpstr>PowerPoint Presentation</vt:lpstr>
      <vt:lpstr>ARHITEKTURA</vt:lpstr>
      <vt:lpstr>KMETIJSTVO</vt:lpstr>
      <vt:lpstr>PowerPoint Presentation</vt:lpstr>
      <vt:lpstr>TURIZEM</vt:lpstr>
      <vt:lpstr>PowerPoint Presentation</vt:lpstr>
      <vt:lpstr>NADALJNI RAZVOJ</vt:lpstr>
      <vt:lpstr>VIRI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2019-05-31T08:39:44Z</dcterms:created>
  <dcterms:modified xsi:type="dcterms:W3CDTF">2019-05-31T08:39:44Z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URL">
    <vt:lpwstr>https://dijaski.net</vt:lpwstr>
  </property>
</Properties>
</file>