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AC243E9-351F-4907-9A23-3E83EF70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28D2-BA43-4CE5-9308-087E974C275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DE3C94-0C80-4A25-96D8-65DDD9AA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6EBE36C-7FE0-4E42-94B5-8F30B3D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0638D-A2CD-4C58-8FBF-196E623106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150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D27C55B-B40B-4860-A487-0FA8D216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8902-5B98-46E5-9E35-72F39E80211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CC4CCAC-9515-410D-A1C1-D13CA1EE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AA0626D-87CB-4A7E-A0CC-4C21643D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1041-EB20-4415-ADD6-7045A13346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805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4FF944C-AFB1-4B41-9B56-B6590E15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9B16-294C-454D-9720-9A1E206244D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193866D-7C3C-4497-B27D-DBC79307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72748DF-5A38-4916-B96F-6E7C8A36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96064-4F1A-46C5-B2FE-B2C2647CC2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24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C447830-85A5-44A3-8897-44E537D2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5A9A-BBEC-4D88-9DA3-ADB3D261AD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AC2AED2-39E6-4CDB-86C7-67CF632F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AFE5986-3E99-4955-AE49-DBF91E5C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462D-A4C8-4D04-9533-C3F7A0ACA4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06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F832F88-771F-4CA7-B25C-1398815C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E51C-0566-4CC1-8AFE-D1512D9831A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F351501-215B-455E-A57E-71E5EA03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315270B-5718-4B97-90C8-E63ADE60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B798-FA9E-46FC-8BEF-709FD6715F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400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705D9E9-188B-4A68-8151-FB087BB7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CF87-FB89-4647-B44B-B62A2224680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DF9ED9B-4DC0-4510-837A-BB1E4D5E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597E322-E4D0-4ACD-9BB4-742C92FD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4BD7-B2B2-417D-AD25-57EB5FCBE9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79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E685C3A-6CD8-4B56-9AB2-93ECDE38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0F9B-5302-48E0-8275-846F94FF234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C0C6CAD-9C17-4260-A4C1-C0BC9361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F63B3CE-3975-425A-8D4A-EA4C0E87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5C9B5-D15E-4C61-94E0-A57EDDF511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832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26FC38F-CB30-41DE-AC1B-78716F43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B107-81BE-4A65-8C13-913351E8C9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0D6AB116-27AA-4BFE-A3CA-DD3382BC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EF1F087-CCC4-410C-8117-4D713783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8E114-ABB8-4C56-B561-BC600B1AEC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914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9BF4732B-9784-47DA-9ADE-D4F0FD24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824B-4821-4654-B182-7B2A600E1DA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8584C1D-855B-40FB-8A00-D59C9DFB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4395ECB6-0AE8-43CC-952D-B7DEE8F7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E1B71-B22E-4068-9D78-A26A55F57D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740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B4B7690-4682-42C2-BC8D-46E9331A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DB89-93EF-41BF-BF96-18D7B9FBFD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317A83A-15B8-4684-BD4C-4914AEB9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6540B98-0378-4FD2-B4D1-FF68A49C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C173-53B3-4355-96CF-00FE530070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37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064C1CA-D0C0-43B9-840A-7C159AEF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3CC7-50C5-48BA-927A-8C86C0EAE8F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C25A892-C63B-40F5-80D8-4E9B82B2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524C85F-DFB3-4F76-950B-F2A32311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8F22F-AA04-4044-A7D5-CB4EEA7755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23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20623FB-7070-4A4B-834F-0C26AE079F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3A700FD-1B00-4B02-BD37-E89B3318EC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1008D5E-8B5A-470D-8B74-743275FB6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8566F8-93F1-480D-99AB-DE9FE89FDC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0CCB76D-3053-4EF8-B7A8-194CD6485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44E1E8E-6AB7-413D-84A9-CE5843FF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DB4F60-CF2F-473B-B009-4186B676A9D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ED3A56-08D5-4B18-B46E-BFE4B0DC5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29013"/>
          </a:xfrm>
        </p:spPr>
        <p:txBody>
          <a:bodyPr/>
          <a:lstStyle/>
          <a:p>
            <a:r>
              <a:rPr lang="sl-SI" altLang="sl-SI" sz="11500">
                <a:latin typeface="Berlin Sans FB Demi" panose="020E0802020502020306" pitchFamily="34" charset="0"/>
              </a:rPr>
              <a:t>GORIŠKA BRDA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4CB15F-B2D0-4E06-9764-676CF4BEF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2" name="Slika 7">
            <a:extLst>
              <a:ext uri="{FF2B5EF4-FFF2-40B4-BE49-F238E27FC236}">
                <a16:creationId xmlns:a16="http://schemas.microsoft.com/office/drawing/2014/main" id="{DD8701A9-CCB2-45EC-B10C-787CBE5EB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284538"/>
            <a:ext cx="589438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Slika 6">
            <a:extLst>
              <a:ext uri="{FF2B5EF4-FFF2-40B4-BE49-F238E27FC236}">
                <a16:creationId xmlns:a16="http://schemas.microsoft.com/office/drawing/2014/main" id="{970CB08F-1B02-4554-8991-48330E05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4538"/>
            <a:ext cx="336391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488AF53E-E4A7-4857-B3E6-ED1BB38E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04813"/>
            <a:ext cx="8351838" cy="6048375"/>
          </a:xfrm>
        </p:spPr>
        <p:txBody>
          <a:bodyPr/>
          <a:lstStyle/>
          <a:p>
            <a:r>
              <a:rPr lang="sl-SI" altLang="sl-SI" sz="5000">
                <a:latin typeface="Haettenschweiler"/>
              </a:rPr>
              <a:t>DOMAČIJE IN KMEČKI TURIZMI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Domača hrana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Vino</a:t>
            </a:r>
          </a:p>
          <a:p>
            <a:r>
              <a:rPr lang="sl-SI" altLang="sl-SI" sz="5000">
                <a:latin typeface="Haettenschweiler"/>
              </a:rPr>
              <a:t>NARAVNI MOST KRČNIK IN KORITA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Eden najlepših naravnih mostov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40 metrov dolga korita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Potok Kožbanjšček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Apnenčaste kamnine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559A76-755C-443E-B81E-F66B44FE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75"/>
            <a:ext cx="2274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8C1427C-D7A1-4EF0-9D4C-A4A114A2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0"/>
            <a:ext cx="27511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F351AB2-00D8-4496-91E1-237E66640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4005263"/>
            <a:ext cx="34845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4">
            <a:extLst>
              <a:ext uri="{FF2B5EF4-FFF2-40B4-BE49-F238E27FC236}">
                <a16:creationId xmlns:a16="http://schemas.microsoft.com/office/drawing/2014/main" id="{6C5FE9C3-CE0B-4052-B06A-72687E715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997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49D84552-4100-4EBA-B4F6-5330B9E27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8424862" cy="6264275"/>
          </a:xfrm>
        </p:spPr>
        <p:txBody>
          <a:bodyPr/>
          <a:lstStyle/>
          <a:p>
            <a:r>
              <a:rPr lang="sl-SI" altLang="sl-SI" sz="5000">
                <a:latin typeface="Haettenschweiler"/>
              </a:rPr>
              <a:t>GRAD VIPOLŽE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Lovski dvorec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Vila goriških grofov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Vojaška bolnica</a:t>
            </a:r>
          </a:p>
          <a:p>
            <a:r>
              <a:rPr lang="sl-SI" altLang="sl-SI" sz="5000">
                <a:latin typeface="Haettenschweiler"/>
              </a:rPr>
              <a:t>SABOTIN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Soška fronta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Park miru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Obisk jarkov, rovov in kaverne</a:t>
            </a:r>
          </a:p>
          <a:p>
            <a:endParaRPr lang="sl-SI" alt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858571D-8C8D-4D8D-966D-4600E190F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-12700"/>
            <a:ext cx="420846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1F30212-ACE0-4456-9661-34454528D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781300"/>
            <a:ext cx="37496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87AB9-084D-4B85-8BDE-13B5596C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sl-SI" altLang="sl-SI" sz="6000">
                <a:solidFill>
                  <a:srgbClr val="FFFF00"/>
                </a:solidFill>
                <a:latin typeface="Bodoni MT Black" panose="02070A03080606020203" pitchFamily="18" charset="0"/>
              </a:rPr>
              <a:t>V BLIŽINI GORIŠKIH BRD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43325D-E014-4802-9A41-9AA1AD45F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508500"/>
            <a:ext cx="33226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E7AD39-E03D-4E7B-9094-BA1A2D9E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3006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atin typeface="Haettenschweiler" pitchFamily="34" charset="0"/>
              </a:rPr>
              <a:t>SOLKANSKI MOST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800" dirty="0">
                <a:latin typeface="Berlin Sans FB" pitchFamily="34" charset="0"/>
              </a:rPr>
              <a:t>Železnica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800" dirty="0">
                <a:latin typeface="Berlin Sans FB" pitchFamily="34" charset="0"/>
              </a:rPr>
              <a:t>Največji kamniti most na svetu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800" dirty="0">
                <a:latin typeface="Berlin Sans FB" pitchFamily="34" charset="0"/>
              </a:rPr>
              <a:t>Reka Soča</a:t>
            </a:r>
          </a:p>
          <a:p>
            <a:pPr marL="514350" indent="-457200" fontAlgn="auto">
              <a:spcAft>
                <a:spcPts val="0"/>
              </a:spcAft>
              <a:defRPr/>
            </a:pPr>
            <a:r>
              <a:rPr lang="sl-SI" sz="5400" dirty="0">
                <a:latin typeface="Haettenschweiler" pitchFamily="34" charset="0"/>
              </a:rPr>
              <a:t>SVETA GORA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800" dirty="0">
                <a:latin typeface="Berlin Sans FB" pitchFamily="34" charset="0"/>
              </a:rPr>
              <a:t>Romarski kraj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800" dirty="0">
                <a:latin typeface="Berlin Sans FB" pitchFamily="34" charset="0"/>
              </a:rPr>
              <a:t>Tri ladijska bazilika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800" dirty="0">
                <a:latin typeface="Berlin Sans FB" pitchFamily="34" charset="0"/>
              </a:rPr>
              <a:t>Frančiškanski samostan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9FD79A-0BE9-43A9-87D1-D8C1CA24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34559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5">
            <a:extLst>
              <a:ext uri="{FF2B5EF4-FFF2-40B4-BE49-F238E27FC236}">
                <a16:creationId xmlns:a16="http://schemas.microsoft.com/office/drawing/2014/main" id="{1A3A5E02-3F96-4EE7-B9E1-39BA8400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Slika 3">
            <a:extLst>
              <a:ext uri="{FF2B5EF4-FFF2-40B4-BE49-F238E27FC236}">
                <a16:creationId xmlns:a16="http://schemas.microsoft.com/office/drawing/2014/main" id="{910BDAE9-90CE-4FD0-92C6-46EB1DE0A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658812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52F92AE-D285-4E35-BEE6-F5BFDE88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Black" panose="02070A03080606020203" pitchFamily="18" charset="0"/>
              </a:rPr>
              <a:t>SPLOŠNO</a:t>
            </a:r>
          </a:p>
        </p:txBody>
      </p:sp>
      <p:pic>
        <p:nvPicPr>
          <p:cNvPr id="3077" name="Slika 4">
            <a:extLst>
              <a:ext uri="{FF2B5EF4-FFF2-40B4-BE49-F238E27FC236}">
                <a16:creationId xmlns:a16="http://schemas.microsoft.com/office/drawing/2014/main" id="{A76A23D2-1A9E-4DA4-B0D1-7135BA6E1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4188"/>
            <a:ext cx="4572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422885E5-7E66-4296-9BE0-8E21976A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>
                <a:latin typeface="Berlin Sans FB" panose="020E0602020502020306" pitchFamily="34" charset="0"/>
              </a:rPr>
              <a:t>Zahod Slovenije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Del v Italiji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Občina Brda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83km2 ozemlja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5765 prebivalcev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EEC46380-DA6F-4343-A66C-4E74BAF7E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50450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836CFB0-3172-42C8-8AE3-37ECCE33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Bodoni MT Black" panose="02070A03080606020203" pitchFamily="18" charset="0"/>
              </a:rPr>
              <a:t>KULTURA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A752080-76C5-4726-94D3-E4041A03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878138"/>
            <a:ext cx="41338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92A91EEB-A065-419E-AF4A-6F08946CC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>
                <a:latin typeface="Berlin Sans FB" panose="020E0602020502020306" pitchFamily="34" charset="0"/>
              </a:rPr>
              <a:t>Alojz Gradnik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Praznik češenj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3">
            <a:extLst>
              <a:ext uri="{FF2B5EF4-FFF2-40B4-BE49-F238E27FC236}">
                <a16:creationId xmlns:a16="http://schemas.microsoft.com/office/drawing/2014/main" id="{3195A4AA-2572-4C2F-BB1D-3164BC16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7938"/>
            <a:ext cx="524668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Slika 7">
            <a:extLst>
              <a:ext uri="{FF2B5EF4-FFF2-40B4-BE49-F238E27FC236}">
                <a16:creationId xmlns:a16="http://schemas.microsoft.com/office/drawing/2014/main" id="{481EE723-3424-4D11-A69B-15B0ED35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32400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Slika 6">
            <a:extLst>
              <a:ext uri="{FF2B5EF4-FFF2-40B4-BE49-F238E27FC236}">
                <a16:creationId xmlns:a16="http://schemas.microsoft.com/office/drawing/2014/main" id="{773D8B88-D54B-4C96-99FA-DB0E5F201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-7938"/>
            <a:ext cx="394176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Slika 8">
            <a:extLst>
              <a:ext uri="{FF2B5EF4-FFF2-40B4-BE49-F238E27FC236}">
                <a16:creationId xmlns:a16="http://schemas.microsoft.com/office/drawing/2014/main" id="{0AB83BE4-8A5E-4CE2-9115-A6B086D92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300513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933F0BF-AB31-4570-930C-4CB9AA15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  <a:latin typeface="Bodoni MT Black" panose="02070A03080606020203" pitchFamily="18" charset="0"/>
              </a:rPr>
              <a:t>SADJARSTVO</a:t>
            </a:r>
          </a:p>
        </p:txBody>
      </p:sp>
      <p:pic>
        <p:nvPicPr>
          <p:cNvPr id="5127" name="Slika 5">
            <a:extLst>
              <a:ext uri="{FF2B5EF4-FFF2-40B4-BE49-F238E27FC236}">
                <a16:creationId xmlns:a16="http://schemas.microsoft.com/office/drawing/2014/main" id="{9F4AED19-811C-486D-B917-6E3241D1E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4652963"/>
            <a:ext cx="3590926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Slika 9">
            <a:extLst>
              <a:ext uri="{FF2B5EF4-FFF2-40B4-BE49-F238E27FC236}">
                <a16:creationId xmlns:a16="http://schemas.microsoft.com/office/drawing/2014/main" id="{C1AE0078-9862-417A-8503-DCA052FA1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652963"/>
            <a:ext cx="30241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Slika 10">
            <a:extLst>
              <a:ext uri="{FF2B5EF4-FFF2-40B4-BE49-F238E27FC236}">
                <a16:creationId xmlns:a16="http://schemas.microsoft.com/office/drawing/2014/main" id="{6DBA3677-5987-49DB-B63D-469CF1D271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291623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885749BD-905B-4663-9874-9BAD3053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82713"/>
            <a:ext cx="8229600" cy="4525962"/>
          </a:xfrm>
        </p:spPr>
        <p:txBody>
          <a:bodyPr/>
          <a:lstStyle/>
          <a:p>
            <a:r>
              <a:rPr lang="sl-SI" altLang="sl-SI" sz="4000">
                <a:latin typeface="Berlin Sans FB" panose="020E0602020502020306" pitchFamily="34" charset="0"/>
              </a:rPr>
              <a:t>Češnje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Breskve, marelice, jabolka, fige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Kaki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Slive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Oljke</a:t>
            </a:r>
          </a:p>
          <a:p>
            <a:endParaRPr lang="sl-SI" altLang="sl-SI"/>
          </a:p>
        </p:txBody>
      </p:sp>
      <p:pic>
        <p:nvPicPr>
          <p:cNvPr id="5131" name="Slika 11">
            <a:extLst>
              <a:ext uri="{FF2B5EF4-FFF2-40B4-BE49-F238E27FC236}">
                <a16:creationId xmlns:a16="http://schemas.microsoft.com/office/drawing/2014/main" id="{0CD38DE9-AE3A-42CF-B997-BE44F5A8E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56138"/>
            <a:ext cx="25558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5">
            <a:extLst>
              <a:ext uri="{FF2B5EF4-FFF2-40B4-BE49-F238E27FC236}">
                <a16:creationId xmlns:a16="http://schemas.microsoft.com/office/drawing/2014/main" id="{DDD502F5-CCD9-4578-80EE-E88E385B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082800"/>
            <a:ext cx="16097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Slika 4">
            <a:extLst>
              <a:ext uri="{FF2B5EF4-FFF2-40B4-BE49-F238E27FC236}">
                <a16:creationId xmlns:a16="http://schemas.microsoft.com/office/drawing/2014/main" id="{AD270CBD-A543-458E-B716-FCF8EBE90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2082800"/>
            <a:ext cx="16097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47A1D63-49BC-4016-8736-981EB32B2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l-SI" altLang="sl-SI" sz="6600">
                <a:latin typeface="Bodoni MT Black" panose="02070A03080606020203" pitchFamily="18" charset="0"/>
              </a:rPr>
              <a:t>VINOGRADNIŠTVO</a:t>
            </a:r>
          </a:p>
        </p:txBody>
      </p:sp>
      <p:pic>
        <p:nvPicPr>
          <p:cNvPr id="6149" name="Slika 3">
            <a:extLst>
              <a:ext uri="{FF2B5EF4-FFF2-40B4-BE49-F238E27FC236}">
                <a16:creationId xmlns:a16="http://schemas.microsoft.com/office/drawing/2014/main" id="{DEDA37B3-38BD-4605-8215-672528326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789363"/>
            <a:ext cx="17224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6">
            <a:extLst>
              <a:ext uri="{FF2B5EF4-FFF2-40B4-BE49-F238E27FC236}">
                <a16:creationId xmlns:a16="http://schemas.microsoft.com/office/drawing/2014/main" id="{74039FE3-844A-4254-B13C-EAEA22861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429101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704BE8BB-C195-4953-94D7-C85695084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4000">
                <a:latin typeface="Berlin Sans FB" panose="020E0602020502020306" pitchFamily="34" charset="0"/>
              </a:rPr>
              <a:t>1800 hektarjev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Bela vina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Rdeča vina</a:t>
            </a:r>
          </a:p>
          <a:p>
            <a:r>
              <a:rPr lang="sl-SI" altLang="sl-SI" sz="4000">
                <a:latin typeface="Berlin Sans FB" panose="020E0602020502020306" pitchFamily="34" charset="0"/>
              </a:rPr>
              <a:t>Vinska klet na Dobrovem ter zasebni kletarji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3ECD9BF-42EE-483C-8EC3-2DEFBABD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653BC10-ED02-4D7B-9CA0-3E5B4CFE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  <a:latin typeface="Bodoni MT Black" panose="02070A03080606020203" pitchFamily="18" charset="0"/>
              </a:rPr>
              <a:t>ZNAMENITOSTI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7EF15D3-EA65-4AA7-BC90-5AB84BCC4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652963"/>
            <a:ext cx="30511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F5FB2D0C-6228-4688-8A1D-CA9E836C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900" dirty="0">
                <a:latin typeface="Haettenschweiler" pitchFamily="34" charset="0"/>
              </a:rPr>
              <a:t>RAZGLEDNI STOLP V GONJAČAH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4100" dirty="0">
                <a:latin typeface="Berlin Sans FB" pitchFamily="34" charset="0"/>
              </a:rPr>
              <a:t>Osrednja točka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4100" dirty="0">
                <a:latin typeface="Berlin Sans FB" pitchFamily="34" charset="0"/>
              </a:rPr>
              <a:t>Razgled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4100" dirty="0">
                <a:latin typeface="Berlin Sans FB" pitchFamily="34" charset="0"/>
              </a:rPr>
              <a:t>Spomenik žrtvam 2. svetovne vojne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900" dirty="0">
                <a:latin typeface="Haettenschweiler" pitchFamily="34" charset="0"/>
              </a:rPr>
              <a:t>GRAD DOBROVO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4100" dirty="0">
                <a:latin typeface="Berlin Sans FB" pitchFamily="34" charset="0"/>
              </a:rPr>
              <a:t>Renesančni  dvorec z vogalnimi stolpi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4100" dirty="0">
                <a:latin typeface="Berlin Sans FB" pitchFamily="34" charset="0"/>
              </a:rPr>
              <a:t>Lokalni muzej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4100" dirty="0">
                <a:latin typeface="Berlin Sans FB" pitchFamily="34" charset="0"/>
              </a:rPr>
              <a:t>Kulturne prireditve in poroke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53652E2-CA85-4F92-A002-14921E157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A4D05D0-EC27-499B-B7CB-76C20E21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54363"/>
            <a:ext cx="39243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35FFE7A1-304C-4103-AF9D-E43C55CA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000" dirty="0">
                <a:latin typeface="Haettenschweiler" pitchFamily="34" charset="0"/>
              </a:rPr>
              <a:t>CERKEV SVETEGA KRIŽA V KOJSKEM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Gotski oltar-krilni oltar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000" dirty="0">
                <a:latin typeface="Haettenschweiler" pitchFamily="34" charset="0"/>
              </a:rPr>
              <a:t>CERKEV MARIJE NA JEZERU V GOLEM BRDU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Poznogotski stranski oltar Žalostne Marije božje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5000" dirty="0">
                <a:latin typeface="Haettenschweiler" pitchFamily="34" charset="0"/>
              </a:rPr>
              <a:t>CERVICE, ZVONIKI,…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Vsak grič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Slikoviti oltarji, nabožne slike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3">
            <a:extLst>
              <a:ext uri="{FF2B5EF4-FFF2-40B4-BE49-F238E27FC236}">
                <a16:creationId xmlns:a16="http://schemas.microsoft.com/office/drawing/2014/main" id="{F851417F-46EB-4486-A24E-60E905AF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638675"/>
            <a:ext cx="514826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Slika 1">
            <a:extLst>
              <a:ext uri="{FF2B5EF4-FFF2-40B4-BE49-F238E27FC236}">
                <a16:creationId xmlns:a16="http://schemas.microsoft.com/office/drawing/2014/main" id="{EBD2742D-2875-45E7-A934-3525EE73E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916113"/>
            <a:ext cx="3160713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E9405536-61A6-4168-9AD5-23DF695E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07375" cy="6191250"/>
          </a:xfrm>
        </p:spPr>
        <p:txBody>
          <a:bodyPr/>
          <a:lstStyle/>
          <a:p>
            <a:r>
              <a:rPr lang="sl-SI" altLang="sl-SI" sz="5000">
                <a:latin typeface="Haettenschweiler"/>
              </a:rPr>
              <a:t>ŠMARTNO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Na ostankih rimskega oporišča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Prva polovica 16. stoletja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Kulturni spomenik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Briška hiša</a:t>
            </a:r>
          </a:p>
          <a:p>
            <a:r>
              <a:rPr lang="sl-SI" altLang="sl-SI" sz="5000">
                <a:latin typeface="Haettenschweiler"/>
              </a:rPr>
              <a:t>BAŽATOVA HIŠA UMETNIKOV NA HUMU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Slikarska hiša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l-SI" altLang="sl-SI" sz="3500">
                <a:latin typeface="Berlin Sans FB" panose="020E0602020502020306" pitchFamily="34" charset="0"/>
              </a:rPr>
              <a:t>Nekdanja stražnica</a:t>
            </a:r>
          </a:p>
          <a:p>
            <a:pPr lvl="2"/>
            <a:endParaRPr lang="sl-SI" altLang="sl-SI"/>
          </a:p>
          <a:p>
            <a:pPr lvl="2">
              <a:buFont typeface="Wingdings" panose="05000000000000000000" pitchFamily="2" charset="2"/>
              <a:buChar char="q"/>
            </a:pPr>
            <a:endParaRPr lang="sl-SI" altLang="sl-SI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D5BD4CF-41B7-4A4A-864B-D5AFBCA5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0"/>
            <a:ext cx="278606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Slika 4">
            <a:extLst>
              <a:ext uri="{FF2B5EF4-FFF2-40B4-BE49-F238E27FC236}">
                <a16:creationId xmlns:a16="http://schemas.microsoft.com/office/drawing/2014/main" id="{DAE7962A-8A59-4AE4-8E37-E8607B241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125538"/>
            <a:ext cx="18002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6E2C148-F7D7-46E0-BE16-6C40F5CD5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149725"/>
            <a:ext cx="38147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8CDCA019-8BEB-44FB-A875-4F64334D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57213"/>
            <a:ext cx="8291513" cy="5976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000" dirty="0">
                <a:latin typeface="Haettenschweiler" pitchFamily="34" charset="0"/>
              </a:rPr>
              <a:t>STARE KOLONSKE HIŠE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Odprto ognjišče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Preko </a:t>
            </a:r>
            <a:r>
              <a:rPr lang="sl-SI" sz="3500" dirty="0" err="1">
                <a:latin typeface="Berlin Sans FB" pitchFamily="34" charset="0"/>
              </a:rPr>
              <a:t>ganka</a:t>
            </a:r>
            <a:endParaRPr lang="sl-SI" sz="3500" dirty="0">
              <a:latin typeface="Berlin Sans FB" pitchFamily="34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Širok </a:t>
            </a:r>
            <a:r>
              <a:rPr lang="sl-SI" sz="3500" dirty="0" err="1">
                <a:latin typeface="Berlin Sans FB" pitchFamily="34" charset="0"/>
              </a:rPr>
              <a:t>porton</a:t>
            </a:r>
            <a:endParaRPr lang="sl-SI" sz="3500" dirty="0">
              <a:latin typeface="Berlin Sans FB" pitchFamily="34" charset="0"/>
            </a:endParaRPr>
          </a:p>
          <a:p>
            <a:pPr marL="514350" indent="-457200" fontAlgn="auto">
              <a:spcAft>
                <a:spcPts val="0"/>
              </a:spcAft>
              <a:defRPr/>
            </a:pPr>
            <a:r>
              <a:rPr lang="sl-SI" sz="5000" dirty="0">
                <a:latin typeface="Haettenschweiler" pitchFamily="34" charset="0"/>
              </a:rPr>
              <a:t>VINSKA KLET GORIŠKA BRDA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Največja vinska klet v Sloveniji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Pridelava za Slovenijo in tujino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3500" dirty="0">
                <a:latin typeface="Berlin Sans FB" pitchFamily="34" charset="0"/>
              </a:rPr>
              <a:t>Priznanja</a:t>
            </a:r>
          </a:p>
        </p:txBody>
      </p:sp>
      <p:pic>
        <p:nvPicPr>
          <p:cNvPr id="10246" name="Slika 1">
            <a:extLst>
              <a:ext uri="{FF2B5EF4-FFF2-40B4-BE49-F238E27FC236}">
                <a16:creationId xmlns:a16="http://schemas.microsoft.com/office/drawing/2014/main" id="{5E264336-6760-4F03-9C9F-AC08FCFC8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24488"/>
            <a:ext cx="2125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Berlin Sans FB</vt:lpstr>
      <vt:lpstr>Berlin Sans FB Demi</vt:lpstr>
      <vt:lpstr>Bodoni MT Black</vt:lpstr>
      <vt:lpstr>Calibri</vt:lpstr>
      <vt:lpstr>Haettenschweiler</vt:lpstr>
      <vt:lpstr>Wingdings</vt:lpstr>
      <vt:lpstr>Officeova tema</vt:lpstr>
      <vt:lpstr>GORIŠKA BRDA</vt:lpstr>
      <vt:lpstr>SPLOŠNO</vt:lpstr>
      <vt:lpstr>KULTURA</vt:lpstr>
      <vt:lpstr>SADJARSTVO</vt:lpstr>
      <vt:lpstr>VINOGRADNIŠTVO</vt:lpstr>
      <vt:lpstr>ZNAMENITOSTI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 BLIŽINI GORIŠKIH BRD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2019-05-31T08:39:44Z</dcterms:created>
  <dcterms:modified xsi:type="dcterms:W3CDTF">2019-05-31T08:39:44Z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