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4" r:id="rId3"/>
    <p:sldId id="257" r:id="rId4"/>
    <p:sldId id="262" r:id="rId5"/>
    <p:sldId id="258" r:id="rId6"/>
    <p:sldId id="259" r:id="rId7"/>
    <p:sldId id="260" r:id="rId8"/>
    <p:sldId id="261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14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EDABCFD-7514-4989-940A-957B51EC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90BB7-839E-4E8F-AD94-06DCE4D6579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108D0AE-3010-4C18-84A8-22353D11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DBCAAD0-6433-4201-B712-88361740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6638A-C4EF-451D-B840-9DF8595EA7F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6811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6A28CC8-C3B2-4AAD-915F-6EC80DF69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05505-339E-4A9F-8F7C-1011D95AD70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F43501F-4309-43DC-A834-A3523BFC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B0E1090-CD92-4DC6-933B-40461389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70A13-6CE2-4AF5-90C3-B32BB7DD6C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470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AB302F9-BCA5-4093-B84D-8AF98A8D7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527CA-03C6-49DD-82D6-C5B7DB5417F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3A20AF3-54BE-4828-B9D6-17740BD57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DB3B103-B159-40DD-A4ED-29AAEECDA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B1207-1E72-462C-8154-AE64631BA4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8938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61A6C4F-FF03-4330-86F7-09CDDBE82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3E80C-251B-48E4-9BA5-09BA20E7679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A42DFA3-E678-4824-84ED-530BE743F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87B319E-8FAB-471B-AA64-49427CEA6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09859-FDEA-4F2B-A07A-DF1C3556D91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93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3C32F8D-1066-4DD4-B938-51943B930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15DD-F568-4A3E-8F18-0E7B75910EB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7A2EE1C-9CF8-4C65-A55D-A52E93FF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771FF73-98AB-44E8-8928-5F2A0818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6EBD3-CC4C-40D2-A66D-A387BECD31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188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3">
            <a:extLst>
              <a:ext uri="{FF2B5EF4-FFF2-40B4-BE49-F238E27FC236}">
                <a16:creationId xmlns:a16="http://schemas.microsoft.com/office/drawing/2014/main" id="{44D68C8C-5051-4F62-9982-A41C7A273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34FDB-8482-49DE-8328-E8772F4EC35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značba mesta noge 4">
            <a:extLst>
              <a:ext uri="{FF2B5EF4-FFF2-40B4-BE49-F238E27FC236}">
                <a16:creationId xmlns:a16="http://schemas.microsoft.com/office/drawing/2014/main" id="{603A0DCB-D721-43BB-8200-A45D60586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značba mesta številke diapozitiva 5">
            <a:extLst>
              <a:ext uri="{FF2B5EF4-FFF2-40B4-BE49-F238E27FC236}">
                <a16:creationId xmlns:a16="http://schemas.microsoft.com/office/drawing/2014/main" id="{6FA576C3-6A61-456E-AE37-01DF3E64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9D481-6005-4A32-B932-0C9AA494E9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4451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3">
            <a:extLst>
              <a:ext uri="{FF2B5EF4-FFF2-40B4-BE49-F238E27FC236}">
                <a16:creationId xmlns:a16="http://schemas.microsoft.com/office/drawing/2014/main" id="{5F30A517-31B0-44BA-B49C-9B39F4679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4491B-E359-4BAF-B813-4520773F332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značba mesta noge 4">
            <a:extLst>
              <a:ext uri="{FF2B5EF4-FFF2-40B4-BE49-F238E27FC236}">
                <a16:creationId xmlns:a16="http://schemas.microsoft.com/office/drawing/2014/main" id="{F4C69DF9-8C6B-4BE5-A80D-D792C32C8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značba mesta številke diapozitiva 5">
            <a:extLst>
              <a:ext uri="{FF2B5EF4-FFF2-40B4-BE49-F238E27FC236}">
                <a16:creationId xmlns:a16="http://schemas.microsoft.com/office/drawing/2014/main" id="{5FC7B328-6389-4C14-990C-A629AD309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787F0-1CA0-41CB-9BF7-94251ACA9E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858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3">
            <a:extLst>
              <a:ext uri="{FF2B5EF4-FFF2-40B4-BE49-F238E27FC236}">
                <a16:creationId xmlns:a16="http://schemas.microsoft.com/office/drawing/2014/main" id="{F9954F18-F2F8-46F9-B93A-949A67877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17E51-7960-4FB5-8FB7-640298E6767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značba mesta noge 4">
            <a:extLst>
              <a:ext uri="{FF2B5EF4-FFF2-40B4-BE49-F238E27FC236}">
                <a16:creationId xmlns:a16="http://schemas.microsoft.com/office/drawing/2014/main" id="{C7D8681E-0788-4FAA-95C0-A15C452F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značba mesta številke diapozitiva 5">
            <a:extLst>
              <a:ext uri="{FF2B5EF4-FFF2-40B4-BE49-F238E27FC236}">
                <a16:creationId xmlns:a16="http://schemas.microsoft.com/office/drawing/2014/main" id="{CA830A47-1439-4CDF-97B1-E278EAE85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9FF29-4533-4C31-A41F-A54EC136D0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1082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3">
            <a:extLst>
              <a:ext uri="{FF2B5EF4-FFF2-40B4-BE49-F238E27FC236}">
                <a16:creationId xmlns:a16="http://schemas.microsoft.com/office/drawing/2014/main" id="{6A21A306-3FB6-4F4B-AC6C-09F6F6C3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572E1-6A55-4DC9-816E-3962BAC263D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značba mesta noge 4">
            <a:extLst>
              <a:ext uri="{FF2B5EF4-FFF2-40B4-BE49-F238E27FC236}">
                <a16:creationId xmlns:a16="http://schemas.microsoft.com/office/drawing/2014/main" id="{9AD7B0ED-CE76-40AC-A8B4-69842EC88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značba mesta številke diapozitiva 5">
            <a:extLst>
              <a:ext uri="{FF2B5EF4-FFF2-40B4-BE49-F238E27FC236}">
                <a16:creationId xmlns:a16="http://schemas.microsoft.com/office/drawing/2014/main" id="{3CA593EF-241E-400E-A9C3-78D6ABF3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D45C1-452D-44B4-BB22-D83BFAD967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5342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3">
            <a:extLst>
              <a:ext uri="{FF2B5EF4-FFF2-40B4-BE49-F238E27FC236}">
                <a16:creationId xmlns:a16="http://schemas.microsoft.com/office/drawing/2014/main" id="{2BB89E3F-9241-4174-84F9-53E8405AA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652FC-D9A2-41B4-8B47-D4DEA420A7E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značba mesta noge 4">
            <a:extLst>
              <a:ext uri="{FF2B5EF4-FFF2-40B4-BE49-F238E27FC236}">
                <a16:creationId xmlns:a16="http://schemas.microsoft.com/office/drawing/2014/main" id="{2474DFAE-E789-4BD3-ACC2-2C2B1BB9E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značba mesta številke diapozitiva 5">
            <a:extLst>
              <a:ext uri="{FF2B5EF4-FFF2-40B4-BE49-F238E27FC236}">
                <a16:creationId xmlns:a16="http://schemas.microsoft.com/office/drawing/2014/main" id="{D268B36C-4864-492A-B337-96FE44AE6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FD508-364B-45D0-8C73-DA52AE3B0D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0202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3">
            <a:extLst>
              <a:ext uri="{FF2B5EF4-FFF2-40B4-BE49-F238E27FC236}">
                <a16:creationId xmlns:a16="http://schemas.microsoft.com/office/drawing/2014/main" id="{FEADD02A-F7F8-4D8F-9751-9515FCF06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AC36A-EFC9-44FF-A23E-C38498DD4A7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značba mesta noge 4">
            <a:extLst>
              <a:ext uri="{FF2B5EF4-FFF2-40B4-BE49-F238E27FC236}">
                <a16:creationId xmlns:a16="http://schemas.microsoft.com/office/drawing/2014/main" id="{2A2EE924-ABF5-4629-8187-CFAA5D849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značba mesta številke diapozitiva 5">
            <a:extLst>
              <a:ext uri="{FF2B5EF4-FFF2-40B4-BE49-F238E27FC236}">
                <a16:creationId xmlns:a16="http://schemas.microsoft.com/office/drawing/2014/main" id="{300286CF-30BB-4986-96E8-AEE5FB5E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C901C-CE38-4AA9-A6E7-02C2AAB83F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0585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C3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značba mesta naslova 1">
            <a:extLst>
              <a:ext uri="{FF2B5EF4-FFF2-40B4-BE49-F238E27FC236}">
                <a16:creationId xmlns:a16="http://schemas.microsoft.com/office/drawing/2014/main" id="{5E05B47A-B3A5-4914-93E1-F4E9C2C8E4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</a:p>
        </p:txBody>
      </p:sp>
      <p:sp>
        <p:nvSpPr>
          <p:cNvPr id="1027" name="Označba mesta besedila 2">
            <a:extLst>
              <a:ext uri="{FF2B5EF4-FFF2-40B4-BE49-F238E27FC236}">
                <a16:creationId xmlns:a16="http://schemas.microsoft.com/office/drawing/2014/main" id="{E65FBF42-CB7A-455A-9D5F-BB1A41C658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9FD440B-7E93-43F7-8F15-7555E560F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221966-A58B-4063-A4BE-CA416834361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380D64D-4297-492A-99AB-AE117807D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7EB2791-1FE7-4680-89D8-EB7E47821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512E385-AD9E-4ECE-864C-8FE8CF7F431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sistory.si/publikacije/prenos/?urn=SISTORY:ID: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E9A63A09-E7FC-4D34-91CF-2D8EB9DDA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500" y="546100"/>
            <a:ext cx="8763000" cy="3446463"/>
          </a:xfrm>
        </p:spPr>
        <p:txBody>
          <a:bodyPr/>
          <a:lstStyle/>
          <a:p>
            <a:r>
              <a:rPr lang="sl-SI" altLang="sl-SI" sz="7200" b="1">
                <a:latin typeface="Courier New" panose="02070309020205020404" pitchFamily="49" charset="0"/>
                <a:cs typeface="Courier New" panose="02070309020205020404" pitchFamily="49" charset="0"/>
              </a:rPr>
              <a:t>GOSPODARSTVO</a:t>
            </a:r>
            <a:br>
              <a:rPr lang="sl-SI" altLang="sl-SI" sz="72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l-SI" altLang="sl-SI" sz="7200" b="1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br>
              <a:rPr lang="sl-SI" altLang="sl-SI" sz="72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l-SI" altLang="sl-SI" sz="7200" b="1">
                <a:latin typeface="Courier New" panose="02070309020205020404" pitchFamily="49" charset="0"/>
                <a:cs typeface="Courier New" panose="02070309020205020404" pitchFamily="49" charset="0"/>
              </a:rPr>
              <a:t>JUGOSLAVIJI</a:t>
            </a:r>
          </a:p>
        </p:txBody>
      </p:sp>
      <p:sp>
        <p:nvSpPr>
          <p:cNvPr id="2051" name="Podnaslov 2">
            <a:extLst>
              <a:ext uri="{FF2B5EF4-FFF2-40B4-BE49-F238E27FC236}">
                <a16:creationId xmlns:a16="http://schemas.microsoft.com/office/drawing/2014/main" id="{3EBFA048-2953-4673-9C7A-83BCD5BB1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3200" y="4452938"/>
            <a:ext cx="9144000" cy="1655762"/>
          </a:xfrm>
        </p:spPr>
        <p:txBody>
          <a:bodyPr/>
          <a:lstStyle/>
          <a:p>
            <a:r>
              <a:rPr lang="sl-SI" alt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Učenka:  </a:t>
            </a:r>
          </a:p>
          <a:p>
            <a:r>
              <a:rPr lang="sl-SI" altLang="sl-SI">
                <a:latin typeface="Courier New" panose="02070309020205020404" pitchFamily="49" charset="0"/>
                <a:cs typeface="Courier New" panose="02070309020205020404" pitchFamily="49" charset="0"/>
              </a:rPr>
              <a:t>Učiteljica: </a:t>
            </a:r>
          </a:p>
          <a:p>
            <a:r>
              <a:rPr lang="sl-SI" altLang="sl-SI">
                <a:latin typeface="Courier New" panose="02070309020205020404" pitchFamily="49" charset="0"/>
                <a:cs typeface="Courier New" panose="02070309020205020404" pitchFamily="49" charset="0"/>
              </a:rPr>
              <a:t>Predmet </a:t>
            </a:r>
            <a:r>
              <a:rPr lang="sl-SI" alt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: Zgodovina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3D2D96C6-C5BE-4D53-B006-DF7F93F07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238125"/>
            <a:ext cx="10515600" cy="942975"/>
          </a:xfrm>
        </p:spPr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11267" name="Označba mesta vsebine 2">
            <a:extLst>
              <a:ext uri="{FF2B5EF4-FFF2-40B4-BE49-F238E27FC236}">
                <a16:creationId xmlns:a16="http://schemas.microsoft.com/office/drawing/2014/main" id="{3BE19A3C-7C86-4129-84A0-C78DBB094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193800"/>
            <a:ext cx="10515600" cy="4678363"/>
          </a:xfrm>
        </p:spPr>
        <p:txBody>
          <a:bodyPr/>
          <a:lstStyle/>
          <a:p>
            <a:r>
              <a:rPr lang="sl-SI" altLang="sl-SI"/>
              <a:t>Učbenik za zgodovino</a:t>
            </a:r>
          </a:p>
          <a:p>
            <a:r>
              <a:rPr lang="sl-SI" altLang="sl-SI"/>
              <a:t>Učbenik za geografijo</a:t>
            </a:r>
          </a:p>
          <a:p>
            <a:r>
              <a:rPr lang="sl-SI" altLang="sl-SI"/>
              <a:t>(</a:t>
            </a:r>
            <a:r>
              <a:rPr lang="sl-SI" altLang="sl-SI">
                <a:hlinkClick r:id="rId2"/>
              </a:rPr>
              <a:t>http://sistory.si/publikacije/prenos/?urn=SISTORY:ID:999</a:t>
            </a:r>
            <a:r>
              <a:rPr lang="sl-SI" altLang="sl-SI"/>
              <a:t>)</a:t>
            </a:r>
          </a:p>
          <a:p>
            <a:r>
              <a:rPr lang="sl-SI" altLang="sl-SI"/>
              <a:t>Slike: Google images</a:t>
            </a:r>
          </a:p>
          <a:p>
            <a:endParaRPr lang="sl-SI" altLang="sl-SI"/>
          </a:p>
        </p:txBody>
      </p:sp>
      <p:pic>
        <p:nvPicPr>
          <p:cNvPr id="11268" name="Slika 3">
            <a:extLst>
              <a:ext uri="{FF2B5EF4-FFF2-40B4-BE49-F238E27FC236}">
                <a16:creationId xmlns:a16="http://schemas.microsoft.com/office/drawing/2014/main" id="{1D76558D-C502-4696-88E0-5183D26EF3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3532188"/>
            <a:ext cx="1687512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Slika 4">
            <a:extLst>
              <a:ext uri="{FF2B5EF4-FFF2-40B4-BE49-F238E27FC236}">
                <a16:creationId xmlns:a16="http://schemas.microsoft.com/office/drawing/2014/main" id="{99BE96FE-6DF1-483D-9439-75649B5506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0" y="3657600"/>
            <a:ext cx="1746250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CEE0B34-91F5-4413-A310-927CD21B7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6600"/>
            <a:ext cx="10515600" cy="54403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Socialistično obdobje traja od 1945-1991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 prvo mesto stopi razvoj industrije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Kmetijstvo in nekatere druge dejavnosti so bile zelo zapostavljene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Podjetja niso mogla biti v zasebni last (‚,v lasti vseh in hkrati nikogar‘‘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Zelo dobro so uspevale velika industrijska podjetja (proizvodnja za manj zahtevno tržišče (zase))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 desetletjih uspešnega gospodarskega razvoja, Jugoslavija zaide v krizo.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Nasprotja so se začela poglabljati, kar je peljalo do razpada Jugoslavije in odprave socializma</a:t>
            </a:r>
          </a:p>
          <a:p>
            <a:pPr fontAlgn="auto">
              <a:spcAft>
                <a:spcPts val="0"/>
              </a:spcAft>
              <a:defRPr/>
            </a:pPr>
            <a:endParaRPr lang="sl-SI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910D76-DA57-42C5-BABC-0E5916CC5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187325"/>
            <a:ext cx="8826500" cy="11334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Denarno področje…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589C279-D405-40D3-B6DF-D4E9F1B56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04925"/>
            <a:ext cx="10985500" cy="43513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pc="-100" dirty="0">
                <a:latin typeface="Courier New" panose="02070309020205020404" pitchFamily="49" charset="0"/>
              </a:rPr>
              <a:t>Nove oblasti najprej zamenjajo okupatorski denar in partizanske denarne bone za dinarje</a:t>
            </a:r>
            <a:br>
              <a:rPr lang="sl-SI" spc="-100" dirty="0">
                <a:latin typeface="Courier New" panose="02070309020205020404" pitchFamily="49" charset="0"/>
              </a:rPr>
            </a:br>
            <a:r>
              <a:rPr lang="sl-SI" spc="-100" dirty="0">
                <a:latin typeface="Courier New" panose="02070309020205020404" pitchFamily="49" charset="0"/>
              </a:rPr>
              <a:t>(poenotenje denarnega sistema)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pc="-100" dirty="0">
                <a:latin typeface="Courier New" panose="02070309020205020404" pitchFamily="49" charset="0"/>
              </a:rPr>
              <a:t>Uvajati centralizirano plansko gospodarstvo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pc="-100" dirty="0">
                <a:latin typeface="Courier New" panose="02070309020205020404" pitchFamily="49" charset="0"/>
              </a:rPr>
              <a:t>Večina gospodarskih objektov se podržavi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pc="-100" dirty="0">
                <a:latin typeface="Courier New" panose="02070309020205020404" pitchFamily="49" charset="0"/>
              </a:rPr>
              <a:t>Gospodarstvo vodijo neposredno najvišji državni organi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442646C-8B0B-4B84-BA4B-D30846A3B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251325"/>
            <a:ext cx="47625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4991301-BB6D-4170-B7BB-10BC55217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11328400" cy="52451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b="1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Slovenija  na  prehodu  iz  planskega  v  tržno  gospodarstvo</a:t>
            </a:r>
            <a:endParaRPr lang="en-US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b="1" dirty="0">
                <a:latin typeface="Courier New" panose="02070309020205020404" pitchFamily="49" charset="0"/>
                <a:cs typeface="Courier New" panose="02070309020205020404" pitchFamily="49" charset="0"/>
              </a:rPr>
              <a:t>Gospodarska kriza v J. in kasnejši propad sta predstavljala veliko oviro za Slovenijo.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b="1" dirty="0">
                <a:latin typeface="Courier New" panose="02070309020205020404" pitchFamily="49" charset="0"/>
                <a:cs typeface="Courier New" panose="02070309020205020404" pitchFamily="49" charset="0"/>
              </a:rPr>
              <a:t>Nujno potrebna je bila uvedba novega denarnega sistema, zniževanje brezposelnosti ter preusmeritev tržnega prometa stran od propadajočega jugoslovanskega trga.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b="1" dirty="0">
                <a:latin typeface="Courier New" panose="02070309020205020404" pitchFamily="49" charset="0"/>
                <a:cs typeface="Courier New" panose="02070309020205020404" pitchFamily="49" charset="0"/>
              </a:rPr>
              <a:t>Kljub neugodnim okoliščinam pa je Slovenija uspešno prestala tranzicijsko krizo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751D37-45A3-4567-B3F2-70EA13011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58825"/>
            <a:ext cx="10515600" cy="854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l-SI" sz="98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PETLETKA 1947</a:t>
            </a:r>
            <a:br>
              <a:rPr lang="sl-SI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sl-SI" dirty="0">
                <a:solidFill>
                  <a:schemeClr val="bg1">
                    <a:lumMod val="50000"/>
                  </a:schemeClr>
                </a:solidFill>
              </a:rPr>
            </a:br>
            <a:endParaRPr lang="sl-SI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7C74564-01A5-4BB3-8D08-26CA9336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1651000"/>
            <a:ext cx="11290300" cy="47879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Dobi ime po sovjetskem vzoru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•V okviru SFRJ je slovensko ekonomijo narekoval vnaprej pripravljen državni načrt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•Vlada določa glavne usmeritve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•Zvezna planska komisija pa je do zadnjih podrobnosti načrtovala: kaj, kako, koliko in za koga bo država proizvajala, plače delavcev ter po kakšni ceni se bodo izdelki prodajali</a:t>
            </a:r>
            <a:br>
              <a:rPr lang="sl-SI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l-SI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(zelo majhen del cen se je določal prosto na trgu)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•Za izvajanje so bila odgovorna posamezna ministrstva (podjetja ne odločajo nič)</a:t>
            </a:r>
          </a:p>
          <a:p>
            <a:pPr fontAlgn="auto">
              <a:spcAft>
                <a:spcPts val="0"/>
              </a:spcAft>
              <a:defRPr/>
            </a:pPr>
            <a:endParaRPr lang="sl-SI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auto">
              <a:spcAft>
                <a:spcPts val="0"/>
              </a:spcAft>
              <a:defRPr/>
            </a:pPr>
            <a:endParaRPr lang="sl-SI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74FC3FC-EA8A-4EDA-AE3D-9E42DAD77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1047750"/>
            <a:ext cx="5676900" cy="420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ADB6B17-DCAD-4830-B663-C51C7AB96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0" y="876300"/>
            <a:ext cx="10731500" cy="5300663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•Načela tržnega gospodarstva so bila ukinjena in zamenjana z administrativnim vodenjem gospodarstva.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• petletka naj bi državo pospešeno elektrificirala in industrializirala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• Pretirani načrti petletke so zahtevali, zmanjševanje in podaljševanje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• Najpomembnejši načrti so bili: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	-gradnje kapitalnih objektov</a:t>
            </a:r>
            <a:b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sl-SI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(velike tovarne, 	elektrarne in vojaški objekti)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•Republike so usklajevale svoje petletke z zveznimi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Konec ‘80 let</a:t>
            </a:r>
            <a:b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l-SI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(razpad gospodarskega in socialističnega sistema)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CCF3BD-ACCF-48C0-BD13-F0FA11791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365125"/>
            <a:ext cx="10515600" cy="1325563"/>
          </a:xfrm>
        </p:spPr>
        <p:txBody>
          <a:bodyPr/>
          <a:lstStyle/>
          <a:p>
            <a:r>
              <a:rPr lang="en-US" altLang="sl-SI" b="1">
                <a:solidFill>
                  <a:schemeClr val="bg1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V Sloveniji…</a:t>
            </a:r>
            <a:br>
              <a:rPr lang="en-US" altLang="sl-SI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l-SI" alt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5C30155-AD61-4707-B8DB-47E8490E3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1206500"/>
            <a:ext cx="10718800" cy="4640263"/>
          </a:xfrm>
        </p:spPr>
        <p:txBody>
          <a:bodyPr>
            <a:normAutofit/>
          </a:bodyPr>
          <a:lstStyle/>
          <a:p>
            <a:pPr marL="685800" indent="-457200">
              <a:lnSpc>
                <a:spcPct val="80000"/>
              </a:lnSpc>
            </a:pPr>
            <a:r>
              <a:rPr lang="sl-SI" altLang="sl-SI" sz="19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Gradnja:</a:t>
            </a:r>
            <a:br>
              <a:rPr lang="sl-SI" altLang="sl-SI" sz="19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sl-SI" altLang="sl-SI" sz="19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-330 energetskih</a:t>
            </a:r>
            <a:br>
              <a:rPr lang="sl-SI" altLang="sl-SI" sz="19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sl-SI" altLang="sl-SI" sz="19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-80 industrijskih objektov</a:t>
            </a:r>
            <a:endParaRPr lang="en-US" altLang="sl-SI" sz="19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>
              <a:lnSpc>
                <a:spcPct val="80000"/>
              </a:lnSpc>
            </a:pPr>
            <a:r>
              <a:rPr lang="sl-SI" altLang="sl-SI" sz="19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Načrti se niso v celoti izpolnili</a:t>
            </a:r>
            <a:endParaRPr lang="en-US" altLang="sl-SI" sz="19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>
              <a:lnSpc>
                <a:spcPct val="80000"/>
              </a:lnSpc>
            </a:pPr>
            <a:r>
              <a:rPr lang="sl-SI" altLang="sl-SI" sz="19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Zgrajeno/dograjeno</a:t>
            </a:r>
            <a:br>
              <a:rPr lang="sl-SI" altLang="sl-SI" sz="19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sl-SI" altLang="sl-SI" sz="19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(elektrarne: Dravograd, Moste, Medvode, Šoštanj)</a:t>
            </a:r>
            <a:br>
              <a:rPr lang="sl-SI" altLang="sl-SI" sz="19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sl-SI" altLang="sl-SI" sz="19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(železarne: Štore, Jesenice)</a:t>
            </a:r>
            <a:br>
              <a:rPr lang="sl-SI" altLang="sl-SI" sz="19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sl-SI" altLang="sl-SI" sz="19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papirnice…</a:t>
            </a:r>
          </a:p>
          <a:p>
            <a:pPr marL="685800" indent="-457200">
              <a:lnSpc>
                <a:spcPct val="80000"/>
              </a:lnSpc>
            </a:pPr>
            <a:r>
              <a:rPr lang="sl-SI" altLang="sl-SI" sz="1900" b="1">
                <a:latin typeface="Courier New" panose="02070309020205020404" pitchFamily="49" charset="0"/>
                <a:cs typeface="Courier New" panose="02070309020205020404" pitchFamily="49" charset="0"/>
              </a:rPr>
              <a:t>najrazvitejši del države je bila Slovenija</a:t>
            </a:r>
            <a:endParaRPr lang="en-US" altLang="sl-SI" sz="19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indent="-457200">
              <a:lnSpc>
                <a:spcPct val="80000"/>
              </a:lnSpc>
            </a:pPr>
            <a:r>
              <a:rPr lang="sl-SI" altLang="sl-SI" sz="1900" b="1">
                <a:latin typeface="Courier New" panose="02070309020205020404" pitchFamily="49" charset="0"/>
                <a:cs typeface="Courier New" panose="02070309020205020404" pitchFamily="49" charset="0"/>
              </a:rPr>
              <a:t>Gospodarstvo se je v Sloveniji kljub precejšnji vojni škodi hitro obnovilo.</a:t>
            </a:r>
            <a:endParaRPr lang="en-US" altLang="sl-SI" sz="19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indent="-457200">
              <a:lnSpc>
                <a:spcPct val="80000"/>
              </a:lnSpc>
            </a:pPr>
            <a:r>
              <a:rPr lang="sl-SI" altLang="sl-SI" sz="1900" b="1">
                <a:latin typeface="Courier New" panose="02070309020205020404" pitchFamily="49" charset="0"/>
                <a:cs typeface="Courier New" panose="02070309020205020404" pitchFamily="49" charset="0"/>
              </a:rPr>
              <a:t>Čeprav je Slovenija predstavljala samo eno trinajstino prebivalstva bivše Jugoslavije,</a:t>
            </a:r>
            <a:br>
              <a:rPr lang="sl-SI" altLang="sl-SI" sz="19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l-SI" altLang="sl-SI" sz="1900" b="1">
                <a:latin typeface="Courier New" panose="02070309020205020404" pitchFamily="49" charset="0"/>
                <a:cs typeface="Courier New" panose="02070309020205020404" pitchFamily="49" charset="0"/>
              </a:rPr>
              <a:t>je njeno gospodarstvo predstavljalo kar eno tretjino izvoza in eno petino bruto domačega proizvoda</a:t>
            </a:r>
            <a:br>
              <a:rPr lang="sl-SI" altLang="sl-SI" sz="1900" b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endParaRPr lang="en-US" altLang="sl-SI" sz="19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5720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sl-SI" sz="2600"/>
          </a:p>
          <a:p>
            <a:pPr marL="685800" indent="-457200">
              <a:lnSpc>
                <a:spcPct val="80000"/>
              </a:lnSpc>
            </a:pPr>
            <a:endParaRPr lang="sl-SI" altLang="sl-SI" sz="260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934A841-3037-4424-9B7E-D5FF40F1E0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2230438"/>
            <a:ext cx="40957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F7120AD4-CA85-4250-AB5E-11B6208AF9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1692275"/>
            <a:ext cx="3454400" cy="237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E57095-6026-40A0-B32E-9D36D4D2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542925"/>
            <a:ext cx="10515600" cy="10826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9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Industrializacija</a:t>
            </a:r>
            <a:b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B7CB54D-DD3C-4DEE-BD08-12542C44F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70000"/>
              </a:lnSpc>
              <a:buFont typeface="Symbol" panose="05050102010706020507" pitchFamily="18" charset="2"/>
              <a:buChar char=""/>
            </a:pPr>
            <a:r>
              <a:rPr lang="sl-SI" altLang="sl-SI" sz="2600">
                <a:solidFill>
                  <a:schemeClr val="bg1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Dobre in slabe posledice</a:t>
            </a:r>
            <a:endParaRPr lang="en-US" altLang="sl-SI" sz="3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buFont typeface="Symbol" panose="05050102010706020507" pitchFamily="18" charset="2"/>
              <a:buChar char=""/>
            </a:pPr>
            <a:r>
              <a:rPr lang="sl-SI" altLang="sl-SI" sz="2600">
                <a:solidFill>
                  <a:schemeClr val="bg1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Površna, imela veliko napak</a:t>
            </a:r>
            <a:endParaRPr lang="en-US" altLang="sl-SI" sz="3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buFont typeface="Symbol" panose="05050102010706020507" pitchFamily="18" charset="2"/>
              <a:buChar char=""/>
            </a:pPr>
            <a:r>
              <a:rPr lang="sl-SI" altLang="sl-SI" sz="2600">
                <a:solidFill>
                  <a:schemeClr val="bg1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Nekatere ind. veje so začele zaostajati</a:t>
            </a:r>
            <a:endParaRPr lang="en-US" altLang="sl-SI" sz="3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buFont typeface="Symbol" panose="05050102010706020507" pitchFamily="18" charset="2"/>
              <a:buChar char=""/>
            </a:pPr>
            <a:r>
              <a:rPr lang="sl-SI" altLang="sl-SI" sz="2600">
                <a:solidFill>
                  <a:schemeClr val="bg1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Posegi v okolje so bili zelo nepremišljeni</a:t>
            </a:r>
            <a:endParaRPr lang="en-US" altLang="sl-SI" sz="3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buFont typeface="Symbol" panose="05050102010706020507" pitchFamily="18" charset="2"/>
              <a:buChar char=""/>
            </a:pPr>
            <a:r>
              <a:rPr lang="sl-SI" altLang="sl-SI" sz="2600">
                <a:solidFill>
                  <a:schemeClr val="bg1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urbanizacija ni bila načrtna </a:t>
            </a:r>
            <a:endParaRPr lang="en-US" altLang="sl-SI" sz="3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buFont typeface="Symbol" panose="05050102010706020507" pitchFamily="18" charset="2"/>
              <a:buChar char=""/>
            </a:pPr>
            <a:r>
              <a:rPr lang="sl-SI" altLang="sl-SI" sz="2600">
                <a:solidFill>
                  <a:schemeClr val="bg1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V SLO: močno spremeni slo. družbo</a:t>
            </a:r>
            <a:br>
              <a:rPr lang="sl-SI" altLang="sl-SI" sz="2600">
                <a:solidFill>
                  <a:schemeClr val="bg1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sl-SI" altLang="sl-SI" sz="2600">
                <a:solidFill>
                  <a:schemeClr val="bg1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(kmečko prebivalstvo pade pod 50%)</a:t>
            </a:r>
            <a:endParaRPr lang="en-US" altLang="sl-SI" sz="3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  <a:buFont typeface="Symbol" panose="05050102010706020507" pitchFamily="18" charset="2"/>
              <a:buChar char=""/>
            </a:pPr>
            <a:r>
              <a:rPr lang="sl-SI" altLang="sl-SI" sz="2600">
                <a:solidFill>
                  <a:schemeClr val="bg1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Industrija postane vodilna gospodarska panoga s tem se izboljša  izobrazba, poveča/spremeni pa se izvoz</a:t>
            </a:r>
            <a:br>
              <a:rPr lang="sl-SI" altLang="sl-SI" sz="4100">
                <a:solidFill>
                  <a:schemeClr val="bg1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endParaRPr lang="en-US" altLang="sl-SI" sz="3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70000"/>
              </a:lnSpc>
            </a:pPr>
            <a:endParaRPr lang="sl-SI" altLang="sl-SI" sz="260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8B7B3A-36B0-499F-AB5F-1CF24FB3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161925"/>
            <a:ext cx="10515600" cy="904875"/>
          </a:xfrm>
        </p:spPr>
        <p:txBody>
          <a:bodyPr/>
          <a:lstStyle/>
          <a:p>
            <a:r>
              <a:rPr lang="sl-SI" altLang="sl-SI">
                <a:latin typeface="Courier New" panose="02070309020205020404" pitchFamily="49" charset="0"/>
                <a:cs typeface="Courier New" panose="02070309020205020404" pitchFamily="49" charset="0"/>
              </a:rPr>
              <a:t>AGRARNA REFORMA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468C01C-A245-4E7A-BC21-92528E67E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52500"/>
            <a:ext cx="11341100" cy="5473700"/>
          </a:xfrm>
        </p:spPr>
        <p:txBody>
          <a:bodyPr/>
          <a:lstStyle/>
          <a:p>
            <a:r>
              <a:rPr lang="sl-SI" altLang="sl-SI" sz="2400">
                <a:latin typeface="Courier New" panose="02070309020205020404" pitchFamily="49" charset="0"/>
                <a:cs typeface="Courier New" panose="02070309020205020404" pitchFamily="49" charset="0"/>
              </a:rPr>
              <a:t>Prvi pomemben gospodarski in politični ukrep novih oblasti po vojni.</a:t>
            </a:r>
          </a:p>
          <a:p>
            <a:r>
              <a:rPr lang="sl-SI" altLang="sl-SI" sz="2400">
                <a:latin typeface="Courier New" panose="02070309020205020404" pitchFamily="49" charset="0"/>
                <a:cs typeface="Courier New" panose="02070309020205020404" pitchFamily="49" charset="0"/>
              </a:rPr>
              <a:t>Razglašena je bila še pred volitvami (avg.1945) da bi na svojo stran pridobili kmete</a:t>
            </a:r>
          </a:p>
          <a:p>
            <a:r>
              <a:rPr lang="sl-SI" altLang="sl-SI" sz="2400">
                <a:latin typeface="Courier New" panose="02070309020205020404" pitchFamily="49" charset="0"/>
                <a:cs typeface="Courier New" panose="02070309020205020404" pitchFamily="49" charset="0"/>
              </a:rPr>
              <a:t>Pri izvedbi niso posnemali sovjetov in zemlje niso podržavili</a:t>
            </a:r>
          </a:p>
          <a:p>
            <a:r>
              <a:rPr lang="sl-SI" altLang="sl-SI" sz="2400">
                <a:latin typeface="Courier New" panose="02070309020205020404" pitchFamily="49" charset="0"/>
                <a:cs typeface="Courier New" panose="02070309020205020404" pitchFamily="49" charset="0"/>
              </a:rPr>
              <a:t>Zemlja je prišla v zemljiški sklad agrarne reforme</a:t>
            </a:r>
          </a:p>
          <a:p>
            <a:r>
              <a:rPr lang="sl-SI" altLang="sl-SI" sz="2400">
                <a:latin typeface="Courier New" panose="02070309020205020404" pitchFamily="49" charset="0"/>
                <a:cs typeface="Courier New" panose="02070309020205020404" pitchFamily="49" charset="0"/>
              </a:rPr>
              <a:t>Polovico zemlje zlasti gozdove je obdržala država</a:t>
            </a:r>
          </a:p>
          <a:p>
            <a:r>
              <a:rPr lang="sl-SI" altLang="sl-SI" sz="2400">
                <a:latin typeface="Courier New" panose="02070309020205020404" pitchFamily="49" charset="0"/>
                <a:cs typeface="Courier New" panose="02070309020205020404" pitchFamily="49" charset="0"/>
              </a:rPr>
              <a:t>Ustanavljali so tudi zadruge (posebne oblike skupne lastnine)</a:t>
            </a:r>
            <a:br>
              <a:rPr lang="sl-SI" altLang="sl-SI" sz="240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l-SI" altLang="sl-SI" sz="2400">
                <a:latin typeface="Courier New" panose="02070309020205020404" pitchFamily="49" charset="0"/>
                <a:cs typeface="Courier New" panose="02070309020205020404" pitchFamily="49" charset="0"/>
              </a:rPr>
              <a:t>1949 jih je nastalo več kot 1100 (Splošne kmetijske zadruge), skoraj v vsaki vasi, združevale so gospodarske in druge dejavnosti v vasi</a:t>
            </a:r>
            <a:br>
              <a:rPr lang="sl-SI" altLang="sl-SI" sz="240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sl-SI" altLang="sl-SI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l-SI" altLang="sl-SI" sz="2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Symbol</vt:lpstr>
      <vt:lpstr>Times New Roman</vt:lpstr>
      <vt:lpstr>Officeova tema</vt:lpstr>
      <vt:lpstr>GOSPODARSTVO  V  JUGOSLAVIJI</vt:lpstr>
      <vt:lpstr>PowerPoint Presentation</vt:lpstr>
      <vt:lpstr>Denarno področje…</vt:lpstr>
      <vt:lpstr>PowerPoint Presentation</vt:lpstr>
      <vt:lpstr> PETLETKA 1947  </vt:lpstr>
      <vt:lpstr>PowerPoint Presentation</vt:lpstr>
      <vt:lpstr>V Sloveniji… </vt:lpstr>
      <vt:lpstr>Industrializacija </vt:lpstr>
      <vt:lpstr>AGRARNA REFORMA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2019-05-31T08:39:45Z</dcterms:created>
  <dcterms:modified xsi:type="dcterms:W3CDTF">2019-05-31T08:39:45Z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