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6" r:id="rId4"/>
    <p:sldId id="260" r:id="rId5"/>
    <p:sldId id="262" r:id="rId6"/>
    <p:sldId id="265" r:id="rId7"/>
    <p:sldId id="264" r:id="rId8"/>
    <p:sldId id="263" r:id="rId9"/>
    <p:sldId id="261" r:id="rId10"/>
    <p:sldId id="267" r:id="rId11"/>
    <p:sldId id="270" r:id="rId12"/>
    <p:sldId id="271" r:id="rId13"/>
    <p:sldId id="272" r:id="rId14"/>
    <p:sldId id="275" r:id="rId15"/>
    <p:sldId id="276" r:id="rId16"/>
    <p:sldId id="277" r:id="rId17"/>
    <p:sldId id="273" r:id="rId1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99"/>
    <a:srgbClr val="56B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54" d="100"/>
          <a:sy n="154" d="100"/>
        </p:scale>
        <p:origin x="162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1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C17CE10A-E9A7-4534-BAF0-7F6740C6BC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3CD51FD3-8171-47C3-90DF-7B77B697BC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5680E56-8D9C-4342-8A60-D945A016361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8EC655A8-3500-4ABA-AE8C-8C3D89A97E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3B6C7DD4-A946-4FAC-8346-110BDCDE5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3A529F90-8C0B-41F7-AFB2-2DF2014D0E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F4809D49-59E8-45FC-8632-B1B4A1CF0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5BCF91-0494-4320-A6A1-6A1ACFAAC144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grada stranske slike 1">
            <a:extLst>
              <a:ext uri="{FF2B5EF4-FFF2-40B4-BE49-F238E27FC236}">
                <a16:creationId xmlns:a16="http://schemas.microsoft.com/office/drawing/2014/main" id="{AA11AFCA-47C8-41A6-8E97-A442770F37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Ograda opomb 2">
            <a:extLst>
              <a:ext uri="{FF2B5EF4-FFF2-40B4-BE49-F238E27FC236}">
                <a16:creationId xmlns:a16="http://schemas.microsoft.com/office/drawing/2014/main" id="{CDF4DE46-25C3-4C5F-8A9F-98CD870A2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20484" name="Ograda številke diapozitiva 3">
            <a:extLst>
              <a:ext uri="{FF2B5EF4-FFF2-40B4-BE49-F238E27FC236}">
                <a16:creationId xmlns:a16="http://schemas.microsoft.com/office/drawing/2014/main" id="{62AB1D02-E528-419A-9E40-60A6DFAF1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4F7E98E-3FD4-4436-90C7-B31CA792376A}" type="slidenum">
              <a:rPr lang="sl-SI" altLang="sl-SI"/>
              <a:pPr/>
              <a:t>8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84C57B9-9B84-4ACA-B464-9EFC6611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822F-B120-46BC-B108-6BB51EBAAD4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B637F72-8DBF-48C2-9D65-19003BB3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7E09D680-8D9F-4EA5-8444-21699022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FFCB3-04E7-4642-9E13-E3261B5F084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1607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F287CEB-029D-4EC4-873B-416607FA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1F9AB-2B02-4EB2-A505-32998249CFE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39267314-A6C1-4DCE-9C9D-9330C231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E4E6E57-C886-48FE-B55E-F9C359CF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7B01-DEA5-4ECD-90AF-83B8D4CAFDD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473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61EC3FB-4640-4F19-BC5D-3BA9B6A3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E92F0-2E01-4FCF-9ECB-F72C9A2C0E7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9764F979-03CA-4A43-9B0C-E990CCB6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219F2BCB-4CD7-4092-85F3-9F3FC54A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8BE86-636C-471A-BF07-B125DCCB64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5561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07E59DB-67C0-467D-AD1B-7B6C5E27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5BC4-0FBF-4E71-A72C-D9EBE94F0B8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4115A0FC-BDB8-49A8-9630-FC8DA8837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B473B11-1821-488D-B3CB-863828C3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E9F8B-C571-4512-9138-3FD6DAAFD2A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6749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DCA59139-0524-4F03-B79B-F986BF98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67AB-B7EE-4F17-977A-54B5DC05C04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05BABD17-9E3F-4C0E-A959-3F982CE6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287FCCA-8040-4206-819C-9088536C0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77071-CE98-400F-A4E2-24DAEAF3F92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6405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733A9FD7-7E8D-45EC-A7FE-9EFD7C65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C729A-A5E9-4313-BA0F-E307390EFB7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AB84D73C-D327-45B3-8FA3-64EA489E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4D17EDBD-81FE-4F54-86AA-C92F1648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D3F32-24DB-4F93-A56E-4D2ADE355E8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1101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ED1284F7-4D90-4D05-9839-034238C2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BEAB-DA27-4221-9CB0-9FCFF850924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384B002A-0860-4BA5-85C0-3F4B1E1A1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5F23323F-6BE2-49B9-A12E-5FCA22FB2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4E9FE-02F1-4409-8D22-985DACC0EF1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0322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516DE0B4-88D6-4F05-91E9-573AE8BC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CE10-4D40-4E1D-8827-93923D1640F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6AFED7E3-3C23-491B-BE3F-1EF51147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FE0A7B94-1A45-44F7-96B7-86449D20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C0942-404F-41D0-9AD7-5D2E08723D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0310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2564B466-D368-4DEB-A306-41C4B1C3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AF21-4C77-4F39-8F4A-ACC6A0EDD63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6FF90B2D-075A-4917-A1C4-DDC0EBE7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D9566BDB-AA9A-40E7-8746-3F18D528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33BDC-903F-44CE-BF4E-7ECE9A00A14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9538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86A76849-1693-47AB-989B-906B686E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8FB2-B8E6-490E-9DD0-074F58734F4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F190A962-28A5-4845-9DE4-1521ED1E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B2B4CA53-7B2F-4121-BD1C-B212B780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470C-CBAE-4E2D-B2A6-E2998B1099E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0530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6A9BA0F3-0A38-492C-B411-73FB3010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0623-2D2C-4DF1-8F75-D995756973A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EB77F413-6C29-4104-8C39-F08750F1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1B703822-FAFA-4C6B-85EA-58B1EA0B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250DB-3CA1-4158-BCA8-57C0B1A3E9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1468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FF1FD4B6-ECAC-40FF-9EF8-AC50B57D04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58528E5E-4CF0-4514-8271-ED8D801929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83FCBF0D-DBD2-4ED6-BC28-6253319F6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14907B-231E-453C-B644-59746CF66496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204D5CE-2AC1-416E-840C-D7F15E5CF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C03146F-1F02-459F-84D4-D93B85592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C455939-AFE5-4D73-9416-240967BD760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www.greeka.com/ionian/zakynthos/zakynthos-churches/zakynthos-agios-dionyssios.htm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sl.wikipedia.org/wiki/Gr%C4%8Dij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ndialtravel.si/izleti/maturantski-izleti/Zakynthos/76" TargetMode="External"/><Relationship Id="rId3" Type="http://schemas.openxmlformats.org/officeDocument/2006/relationships/hyperlink" Target="http://www.gr&#269;ija.org/" TargetMode="External"/><Relationship Id="rId7" Type="http://schemas.openxmlformats.org/officeDocument/2006/relationships/hyperlink" Target="http://sl.wikibooks.org/wiki/Gr%C5%A1ka_kuhinja" TargetMode="External"/><Relationship Id="rId12" Type="http://schemas.openxmlformats.org/officeDocument/2006/relationships/hyperlink" Target="http://sl.wikipedia.org/wiki/Atene" TargetMode="External"/><Relationship Id="rId2" Type="http://schemas.openxmlformats.org/officeDocument/2006/relationships/hyperlink" Target="http://en.wikipedia.org/wiki/Gree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2.arnes.si/~ahumar4/mihaweb/anjah/narava.htm" TargetMode="External"/><Relationship Id="rId11" Type="http://schemas.openxmlformats.org/officeDocument/2006/relationships/hyperlink" Target="http://sl.wikipedia.org/wiki/Peloponez" TargetMode="External"/><Relationship Id="rId5" Type="http://schemas.openxmlformats.org/officeDocument/2006/relationships/hyperlink" Target="http://www.freewebs.com/blackdragon_125/Grcija.html" TargetMode="External"/><Relationship Id="rId10" Type="http://schemas.openxmlformats.org/officeDocument/2006/relationships/hyperlink" Target="http://www.greeka.com/ionian/zakynthos/zakynthos-churches.htm" TargetMode="External"/><Relationship Id="rId4" Type="http://schemas.openxmlformats.org/officeDocument/2006/relationships/hyperlink" Target="http://grcija.jigsy.com/" TargetMode="External"/><Relationship Id="rId9" Type="http://schemas.openxmlformats.org/officeDocument/2006/relationships/hyperlink" Target="http://en.wikipedia.org/wiki/Zakynthos_(city)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mu.edu/Assets/Greece+statue.jpg">
            <a:extLst>
              <a:ext uri="{FF2B5EF4-FFF2-40B4-BE49-F238E27FC236}">
                <a16:creationId xmlns:a16="http://schemas.microsoft.com/office/drawing/2014/main" id="{922F74F4-5B90-45ED-9C7E-E445148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6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Naslov 1">
            <a:extLst>
              <a:ext uri="{FF2B5EF4-FFF2-40B4-BE49-F238E27FC236}">
                <a16:creationId xmlns:a16="http://schemas.microsoft.com/office/drawing/2014/main" id="{42565745-039E-4624-93EC-34CA73A48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0975" y="2060575"/>
            <a:ext cx="6769100" cy="1439863"/>
          </a:xfrm>
        </p:spPr>
        <p:txBody>
          <a:bodyPr/>
          <a:lstStyle/>
          <a:p>
            <a:r>
              <a:rPr lang="sl-SI" altLang="sl-SI" sz="8800">
                <a:latin typeface="Arial Narrow" panose="020B0606020202030204" pitchFamily="34" charset="0"/>
              </a:rPr>
              <a:t>G R Č I J 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774E28A-9DB8-4004-BE90-8D384F35B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357563"/>
            <a:ext cx="5072063" cy="1414462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Ελευθερία ή Θάνατος</a:t>
            </a:r>
            <a:endParaRPr lang="sl-SI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 </a:t>
            </a:r>
            <a:r>
              <a:rPr lang="sl-S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SVOBODA ALI SMRT</a:t>
            </a:r>
            <a:endParaRPr lang="sl-SI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avagio Beach aka Shipwreck Cove - The Most Photographed Place, Photo by Paolo Rosa, Flickr">
            <a:extLst>
              <a:ext uri="{FF2B5EF4-FFF2-40B4-BE49-F238E27FC236}">
                <a16:creationId xmlns:a16="http://schemas.microsoft.com/office/drawing/2014/main" id="{49D72F1E-8C25-4F9F-915F-13E8100B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196975"/>
            <a:ext cx="3552825" cy="22860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31A6942-62DB-42E1-A046-3C7395E5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5888"/>
            <a:ext cx="5483225" cy="10144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spc="300" dirty="0">
                <a:latin typeface="Arial Narrow" pitchFamily="34" charset="0"/>
              </a:rPr>
              <a:t>Z A K Y N T H O S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1ABA1462-F0B4-47D5-A074-6C8DA017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700213"/>
            <a:ext cx="4259262" cy="1512887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100" spc="600" dirty="0">
                <a:latin typeface="Arial Narrow" pitchFamily="34" charset="0"/>
              </a:rPr>
              <a:t>Tretji največji Jonski otok na zahodni obali Grčije; imenovan tudi Zante (Angleži in Italijani).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400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400" b="1" dirty="0">
              <a:latin typeface="Arial Narrow" pitchFamily="34" charset="0"/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6E5FB0C9-0097-4E78-A85C-FE0109A85173}"/>
              </a:ext>
            </a:extLst>
          </p:cNvPr>
          <p:cNvSpPr/>
          <p:nvPr/>
        </p:nvSpPr>
        <p:spPr>
          <a:xfrm>
            <a:off x="250825" y="3357563"/>
            <a:ext cx="8497888" cy="3876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400" b="1" spc="300" dirty="0">
                <a:latin typeface="Arial Narrow" pitchFamily="34" charset="0"/>
                <a:cs typeface="+mn-cs"/>
              </a:rPr>
              <a:t>ZALIV TIHOTAPCEV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l-SI" sz="2400" spc="300" dirty="0">
                <a:latin typeface="Arial Narrow" pitchFamily="34" charset="0"/>
                <a:cs typeface="+mn-cs"/>
              </a:rPr>
              <a:t> </a:t>
            </a:r>
            <a:r>
              <a:rPr lang="sl-SI" sz="2400" spc="600" dirty="0">
                <a:latin typeface="Arial Narrow" pitchFamily="34" charset="0"/>
                <a:cs typeface="+mn-cs"/>
              </a:rPr>
              <a:t>prvotno Agios Georgios, danes plaža Navagio (shipwreck)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l-SI" sz="2400" spc="600" dirty="0">
                <a:latin typeface="Arial Narrow" pitchFamily="34" charset="0"/>
                <a:cs typeface="+mn-cs"/>
              </a:rPr>
              <a:t> </a:t>
            </a:r>
            <a:r>
              <a:rPr lang="en-US" sz="2400" spc="600" dirty="0">
                <a:latin typeface="Arial Narrow" pitchFamily="34" charset="0"/>
                <a:cs typeface="+mn-cs"/>
              </a:rPr>
              <a:t>Panagiotis</a:t>
            </a:r>
            <a:r>
              <a:rPr lang="sl-SI" sz="2400" spc="600" dirty="0">
                <a:latin typeface="Arial Narrow" pitchFamily="34" charset="0"/>
                <a:cs typeface="+mn-cs"/>
              </a:rPr>
              <a:t> - ladja tihotapcev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l-SI" sz="2400" spc="600" dirty="0">
                <a:latin typeface="Arial Narrow" pitchFamily="34" charset="0"/>
                <a:cs typeface="+mn-cs"/>
              </a:rPr>
              <a:t> 1981 se vojaške ladje seznanijo z </a:t>
            </a:r>
            <a:r>
              <a:rPr lang="sl-SI" sz="2400" i="1" spc="600" dirty="0">
                <a:latin typeface="Arial Narrow" pitchFamily="34" charset="0"/>
                <a:cs typeface="+mn-cs"/>
              </a:rPr>
              <a:t>dejavnostmi na valovih v okolici otoka</a:t>
            </a:r>
            <a:endParaRPr lang="sl-SI" i="1" spc="600" dirty="0"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l-SI" sz="2400" spc="600" dirty="0">
                <a:latin typeface="Arial Narrow" pitchFamily="34" charset="0"/>
                <a:cs typeface="+mn-cs"/>
              </a:rPr>
              <a:t> tihotapljenje cigaret, vina in trgovanje z belim blagom (ženske)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sl-SI" b="1" spc="600" dirty="0"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sl-SI" b="1" spc="600" dirty="0"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b="1" spc="600" dirty="0"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190DCE-F706-4C07-9F43-1D5A5462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074025" cy="8699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pc="600" dirty="0">
                <a:latin typeface="Arial Narrow" pitchFamily="34" charset="0"/>
              </a:rPr>
              <a:t>KORINTSKI PREKOP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5D8060C-4578-4F72-A0CE-AD2B7850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spc="300" dirty="0">
                <a:latin typeface="Arial Narrow" pitchFamily="34" charset="0"/>
              </a:rPr>
              <a:t>med polotokom Peloponez in celinsko Grčijo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800" spc="300" dirty="0">
                <a:latin typeface="Arial Narrow" pitchFamily="34" charset="0"/>
              </a:rPr>
              <a:t>dolžina: 6,3 km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800" spc="300" dirty="0">
                <a:latin typeface="Arial Narrow" pitchFamily="34" charset="0"/>
              </a:rPr>
              <a:t>globina: 8 m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800" spc="300" dirty="0">
                <a:latin typeface="Arial Narrow" pitchFamily="34" charset="0"/>
              </a:rPr>
              <a:t>širina: 24,6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800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800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sl-SI" sz="2800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spc="300" dirty="0">
                <a:latin typeface="Arial Narrow" pitchFamily="34" charset="0"/>
              </a:rPr>
              <a:t>1881 -1893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spc="300" dirty="0">
                <a:latin typeface="Arial Narrow" pitchFamily="34" charset="0"/>
              </a:rPr>
              <a:t>povezuje Korintski zaliv v Jonskem in Saronski zaliv v Egejskem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spc="300" dirty="0">
                <a:latin typeface="Arial Narrow" pitchFamily="34" charset="0"/>
              </a:rPr>
              <a:t>manjšim ladjam prihrani 400 km dolgo pot okrog Peloponeza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spc="300" dirty="0">
                <a:latin typeface="Arial Narrow" pitchFamily="34" charset="0"/>
              </a:rPr>
              <a:t> za sodobne tovorne ladje preozek, preplitev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spc="300" dirty="0">
                <a:latin typeface="Arial Narrow" pitchFamily="34" charset="0"/>
              </a:rPr>
              <a:t>turistične ladje (11.000 letno)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latin typeface="Arial Narrow" pitchFamily="34" charset="0"/>
            </a:endParaRPr>
          </a:p>
        </p:txBody>
      </p:sp>
      <p:pic>
        <p:nvPicPr>
          <p:cNvPr id="25601" name="Picture 1">
            <a:extLst>
              <a:ext uri="{FF2B5EF4-FFF2-40B4-BE49-F238E27FC236}">
                <a16:creationId xmlns:a16="http://schemas.microsoft.com/office/drawing/2014/main" id="{DB512DFD-4BA2-4903-925E-FCD3EA67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773238"/>
            <a:ext cx="2881312" cy="19748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orinth Canal Greece - Corinthia Peloponnese Corinth Canal History">
            <a:extLst>
              <a:ext uri="{FF2B5EF4-FFF2-40B4-BE49-F238E27FC236}">
                <a16:creationId xmlns:a16="http://schemas.microsoft.com/office/drawing/2014/main" id="{045B0ED1-7DE2-48A9-A31D-775EFB9A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25" t="6048" r="3139" b="6257"/>
          <a:stretch>
            <a:fillRect/>
          </a:stretch>
        </p:blipFill>
        <p:spPr bwMode="auto">
          <a:xfrm>
            <a:off x="6084888" y="1773238"/>
            <a:ext cx="2663825" cy="1981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ile:Stadio Olimpia 2007.JPG">
            <a:extLst>
              <a:ext uri="{FF2B5EF4-FFF2-40B4-BE49-F238E27FC236}">
                <a16:creationId xmlns:a16="http://schemas.microsoft.com/office/drawing/2014/main" id="{DECE5644-00A3-43CB-8CEC-A4C1D56A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1482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Slika:Epidauros Stadion 2008-09-11.jpg">
            <a:extLst>
              <a:ext uri="{FF2B5EF4-FFF2-40B4-BE49-F238E27FC236}">
                <a16:creationId xmlns:a16="http://schemas.microsoft.com/office/drawing/2014/main" id="{5A0CD2AA-879E-4AEC-A009-7D03A5CD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07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jeZBesedilom 4">
            <a:extLst>
              <a:ext uri="{FF2B5EF4-FFF2-40B4-BE49-F238E27FC236}">
                <a16:creationId xmlns:a16="http://schemas.microsoft.com/office/drawing/2014/main" id="{3CBADE1A-61A1-4B8F-9F40-FCBAEA39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6449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 b="1">
                <a:latin typeface="Arial Narrow" panose="020B0606020202030204" pitchFamily="34" charset="0"/>
              </a:rPr>
              <a:t>EPIDAURUS</a:t>
            </a:r>
          </a:p>
        </p:txBody>
      </p:sp>
      <p:sp>
        <p:nvSpPr>
          <p:cNvPr id="13317" name="PoljeZBesedilom 6">
            <a:extLst>
              <a:ext uri="{FF2B5EF4-FFF2-40B4-BE49-F238E27FC236}">
                <a16:creationId xmlns:a16="http://schemas.microsoft.com/office/drawing/2014/main" id="{B1CAA9DD-B3D5-4F13-BD41-64225048F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81750"/>
            <a:ext cx="1751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 b="1">
                <a:latin typeface="Arial Narrow" panose="020B0606020202030204" pitchFamily="34" charset="0"/>
              </a:rPr>
              <a:t>PRIZORIŠČE OI</a:t>
            </a:r>
          </a:p>
        </p:txBody>
      </p:sp>
      <p:pic>
        <p:nvPicPr>
          <p:cNvPr id="13318" name="Picture 6" descr="http://www.car-rental-athens-airport.eu/athens/524349478_4294b7038d.jpg">
            <a:extLst>
              <a:ext uri="{FF2B5EF4-FFF2-40B4-BE49-F238E27FC236}">
                <a16:creationId xmlns:a16="http://schemas.microsoft.com/office/drawing/2014/main" id="{22125D38-D1D5-43E5-8474-D95C4297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PoljeZBesedilom 8">
            <a:extLst>
              <a:ext uri="{FF2B5EF4-FFF2-40B4-BE49-F238E27FC236}">
                <a16:creationId xmlns:a16="http://schemas.microsoft.com/office/drawing/2014/main" id="{32D9A0BD-66D9-4540-9F3D-6D4309FE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84313"/>
            <a:ext cx="1541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 b="1">
                <a:latin typeface="Arial Narrow" panose="020B0606020202030204" pitchFamily="34" charset="0"/>
              </a:rPr>
              <a:t>DIONIZOVO </a:t>
            </a:r>
          </a:p>
          <a:p>
            <a:r>
              <a:rPr lang="sl-SI" altLang="sl-SI" sz="2000" b="1">
                <a:latin typeface="Arial Narrow" panose="020B0606020202030204" pitchFamily="34" charset="0"/>
              </a:rPr>
              <a:t>GLEDALIŠČE</a:t>
            </a:r>
          </a:p>
        </p:txBody>
      </p:sp>
      <p:pic>
        <p:nvPicPr>
          <p:cNvPr id="13320" name="Picture 2">
            <a:extLst>
              <a:ext uri="{FF2B5EF4-FFF2-40B4-BE49-F238E27FC236}">
                <a16:creationId xmlns:a16="http://schemas.microsoft.com/office/drawing/2014/main" id="{C6C0920F-B324-4D50-8623-7BD03644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309"/>
          <a:stretch>
            <a:fillRect/>
          </a:stretch>
        </p:blipFill>
        <p:spPr bwMode="auto">
          <a:xfrm>
            <a:off x="5867400" y="2420938"/>
            <a:ext cx="32766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 descr="http://farm6.static.flickr.com/5242/5259321044_bf47aaaed9.jpg">
            <a:extLst>
              <a:ext uri="{FF2B5EF4-FFF2-40B4-BE49-F238E27FC236}">
                <a16:creationId xmlns:a16="http://schemas.microsoft.com/office/drawing/2014/main" id="{40E7896E-1094-473A-A7C8-E172C344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292600"/>
            <a:ext cx="40322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PoljeZBesedilom 14">
            <a:extLst>
              <a:ext uri="{FF2B5EF4-FFF2-40B4-BE49-F238E27FC236}">
                <a16:creationId xmlns:a16="http://schemas.microsoft.com/office/drawing/2014/main" id="{DF841C86-C229-4EDC-848A-FDF8271DB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868863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000" b="1">
                <a:latin typeface="Arial Narrow" panose="020B0606020202030204" pitchFamily="34" charset="0"/>
              </a:rPr>
              <a:t>PLAKA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323B0DE-38FB-4DC9-A804-CFA4A514F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3513138" cy="381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626EBD1-994A-4769-8903-D3A88FC5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38" y="3381375"/>
            <a:ext cx="3222625" cy="32210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3F516532-65D0-4DA6-BCCE-972E1522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60350"/>
            <a:ext cx="4686300" cy="303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9FD02EF6-2031-4AFD-ABA4-B10EFBBB0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3459163"/>
            <a:ext cx="4735512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8" name="Picture 12" descr="http://farm2.static.flickr.com/1237/1445028449_b6a89cc085.jpg">
            <a:extLst>
              <a:ext uri="{FF2B5EF4-FFF2-40B4-BE49-F238E27FC236}">
                <a16:creationId xmlns:a16="http://schemas.microsoft.com/office/drawing/2014/main" id="{576FF934-0846-448C-9F57-125679A3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924175"/>
            <a:ext cx="2425700" cy="18192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6" name="Picture 10" descr="http://www.dineouthere.com/images/my-greek-taverna.jpg">
            <a:extLst>
              <a:ext uri="{FF2B5EF4-FFF2-40B4-BE49-F238E27FC236}">
                <a16:creationId xmlns:a16="http://schemas.microsoft.com/office/drawing/2014/main" id="{24CF002D-39F8-4635-90C2-D3FB5077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4076700"/>
            <a:ext cx="2466975" cy="16462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8" descr="http://upload.wikimedia.org/wikipedia/commons/2/27/Agios_Dionysos_Church,_Belltower,_Zakynthos_City,_Greece_01.jpg">
            <a:extLst>
              <a:ext uri="{FF2B5EF4-FFF2-40B4-BE49-F238E27FC236}">
                <a16:creationId xmlns:a16="http://schemas.microsoft.com/office/drawing/2014/main" id="{3BF60C39-956B-45BE-9E95-9B5F06CC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92150"/>
            <a:ext cx="2160588" cy="16208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5" name="PoljeZBesedilom 7">
            <a:extLst>
              <a:ext uri="{FF2B5EF4-FFF2-40B4-BE49-F238E27FC236}">
                <a16:creationId xmlns:a16="http://schemas.microsoft.com/office/drawing/2014/main" id="{5E43E1C6-9C2F-4779-B274-6D6FF0527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49500"/>
            <a:ext cx="1646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600" b="1">
                <a:latin typeface="Arial Narrow" panose="020B0606020202030204" pitchFamily="34" charset="0"/>
              </a:rPr>
              <a:t>cerkev Sv. Dioniza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7A5DC2F9-6D4C-47AF-ABAD-A3523CAB5C4F}"/>
              </a:ext>
            </a:extLst>
          </p:cNvPr>
          <p:cNvSpPr/>
          <p:nvPr/>
        </p:nvSpPr>
        <p:spPr>
          <a:xfrm>
            <a:off x="2411413" y="765175"/>
            <a:ext cx="4176712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200" spc="300" dirty="0">
                <a:latin typeface="+mn-lt"/>
                <a:cs typeface="+mn-cs"/>
              </a:rPr>
              <a:t> </a:t>
            </a:r>
            <a:r>
              <a:rPr lang="sl-SI" sz="1400" spc="300" dirty="0">
                <a:latin typeface="Arial Narrow" pitchFamily="34" charset="0"/>
                <a:cs typeface="+mn-cs"/>
              </a:rPr>
              <a:t>posvečena zaščitniku otoka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cs typeface="+mn-cs"/>
              </a:rPr>
              <a:t> zgrajena 1708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cs typeface="+mn-cs"/>
              </a:rPr>
              <a:t> premeščena grobnica  (1717)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cs typeface="+mn-cs"/>
              </a:rPr>
              <a:t> dva praznika: 17.12. spomin na svetnikovo smrt in 24.8. obeleževanje prenosa ‘svetega telesa’ iz samostana v cerkev</a:t>
            </a:r>
            <a:br>
              <a:rPr lang="en-US" sz="1400" spc="300" dirty="0">
                <a:latin typeface="+mn-lt"/>
                <a:cs typeface="+mn-cs"/>
              </a:rPr>
            </a:br>
            <a:br>
              <a:rPr lang="en-US" sz="1400" spc="300" dirty="0">
                <a:latin typeface="+mn-lt"/>
                <a:cs typeface="+mn-cs"/>
              </a:rPr>
            </a:br>
            <a:br>
              <a:rPr lang="en-US" sz="1400" b="1" spc="300" dirty="0">
                <a:latin typeface="+mn-lt"/>
                <a:cs typeface="+mn-cs"/>
                <a:hlinkClick r:id="rId5"/>
              </a:rPr>
            </a:br>
            <a:endParaRPr lang="sl-SI" sz="1400" spc="300" dirty="0">
              <a:latin typeface="+mn-lt"/>
              <a:cs typeface="+mn-cs"/>
            </a:endParaRPr>
          </a:p>
        </p:txBody>
      </p:sp>
      <p:pic>
        <p:nvPicPr>
          <p:cNvPr id="34822" name="Picture 6" descr="Venetian Castle Zante Zakynthos Sights - Sightseeing">
            <a:extLst>
              <a:ext uri="{FF2B5EF4-FFF2-40B4-BE49-F238E27FC236}">
                <a16:creationId xmlns:a16="http://schemas.microsoft.com/office/drawing/2014/main" id="{0FECEB8D-6E53-444A-ABD7-6576C813B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115888"/>
            <a:ext cx="2508250" cy="18827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8" name="PoljeZBesedilom 10">
            <a:extLst>
              <a:ext uri="{FF2B5EF4-FFF2-40B4-BE49-F238E27FC236}">
                <a16:creationId xmlns:a16="http://schemas.microsoft.com/office/drawing/2014/main" id="{92654D84-EBDE-4232-BC4C-AB91F3B97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1989138"/>
            <a:ext cx="1527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600" b="1">
                <a:latin typeface="Arial Narrow" panose="020B0606020202030204" pitchFamily="34" charset="0"/>
              </a:rPr>
              <a:t>Benečanski grad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CC8849DA-6309-43AD-85A7-747495B5BBDC}"/>
              </a:ext>
            </a:extLst>
          </p:cNvPr>
          <p:cNvSpPr/>
          <p:nvPr/>
        </p:nvSpPr>
        <p:spPr>
          <a:xfrm>
            <a:off x="4632418" y="2263126"/>
            <a:ext cx="4511582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dirty="0">
                <a:latin typeface="Arial Narrow" pitchFamily="34" charset="0"/>
                <a:cs typeface="+mn-cs"/>
              </a:rPr>
              <a:t> </a:t>
            </a:r>
            <a:r>
              <a:rPr lang="sl-SI" sz="1600" spc="300" dirty="0">
                <a:latin typeface="Arial Narrow" pitchFamily="34" charset="0"/>
                <a:cs typeface="+mn-cs"/>
              </a:rPr>
              <a:t>zgrajen 1480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600" spc="300" dirty="0">
                <a:latin typeface="Arial Narrow" pitchFamily="34" charset="0"/>
                <a:cs typeface="+mn-cs"/>
              </a:rPr>
              <a:t> vdor Turkov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600" spc="300" dirty="0">
                <a:latin typeface="Arial Narrow" pitchFamily="34" charset="0"/>
                <a:cs typeface="+mn-cs"/>
              </a:rPr>
              <a:t> 1514 začetek prenove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1600" spc="300" dirty="0">
                <a:latin typeface="Arial Narrow" pitchFamily="34" charset="0"/>
                <a:cs typeface="+mn-cs"/>
              </a:rPr>
              <a:t> pred gradnjo gradu na tem mestu akropola  (vrata kažejo na beneški vpliv)</a:t>
            </a:r>
            <a:endParaRPr lang="sl-SI" sz="1600" spc="300" dirty="0">
              <a:latin typeface="+mn-lt"/>
              <a:cs typeface="+mn-cs"/>
            </a:endParaRPr>
          </a:p>
          <a:p>
            <a:pPr lvl="8">
              <a:buFont typeface="Wingdings" pitchFamily="2" charset="2"/>
              <a:buChar char="§"/>
              <a:defRPr/>
            </a:pPr>
            <a:r>
              <a:rPr lang="sl-SI" sz="1600" spc="300" dirty="0">
                <a:latin typeface="Arial Narrow" pitchFamily="34" charset="0"/>
                <a:cs typeface="+mn-cs"/>
              </a:rPr>
              <a:t> bor</a:t>
            </a:r>
          </a:p>
        </p:txBody>
      </p:sp>
      <p:pic>
        <p:nvPicPr>
          <p:cNvPr id="34824" name="Picture 8" descr="http://2.bp.blogspot.com/_OeJpcK38V1A/S74rb6NubOI/AAAAAAAACFs/y1KuivlgihQ/s400/GreekTavernaHS-rsweb2.jpg">
            <a:extLst>
              <a:ext uri="{FF2B5EF4-FFF2-40B4-BE49-F238E27FC236}">
                <a16:creationId xmlns:a16="http://schemas.microsoft.com/office/drawing/2014/main" id="{BE8AE87D-59BC-42DC-82AF-B54E532A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797425"/>
            <a:ext cx="1728788" cy="1727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71" name="PoljeZBesedilom 16">
            <a:extLst>
              <a:ext uri="{FF2B5EF4-FFF2-40B4-BE49-F238E27FC236}">
                <a16:creationId xmlns:a16="http://schemas.microsoft.com/office/drawing/2014/main" id="{CA711813-85EF-4938-8E03-2D7F7ED0B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805488"/>
            <a:ext cx="1304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1600" b="1">
                <a:latin typeface="Arial Narrow" panose="020B0606020202030204" pitchFamily="34" charset="0"/>
              </a:rPr>
              <a:t>Grška taverna</a:t>
            </a:r>
          </a:p>
        </p:txBody>
      </p:sp>
      <p:pic>
        <p:nvPicPr>
          <p:cNvPr id="34830" name="Picture 14" descr="http://farm5.static.flickr.com/4005/4262299919_c784b71021.jpg">
            <a:extLst>
              <a:ext uri="{FF2B5EF4-FFF2-40B4-BE49-F238E27FC236}">
                <a16:creationId xmlns:a16="http://schemas.microsoft.com/office/drawing/2014/main" id="{A6396FD0-E3F0-4099-A2ED-0F08EEF1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4437063"/>
            <a:ext cx="2879725" cy="19304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33" name="Picture 17" descr="http://www.martialdevelopment.com/wordpress/wp-content/images/hermes-asclepius-and-graces.jpg">
            <a:extLst>
              <a:ext uri="{FF2B5EF4-FFF2-40B4-BE49-F238E27FC236}">
                <a16:creationId xmlns:a16="http://schemas.microsoft.com/office/drawing/2014/main" id="{64DA032E-9943-4235-A267-E97A03D2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10000"/>
          </a:blip>
          <a:srcRect/>
          <a:stretch>
            <a:fillRect/>
          </a:stretch>
        </p:blipFill>
        <p:spPr bwMode="auto">
          <a:xfrm>
            <a:off x="4356100" y="4652963"/>
            <a:ext cx="2303463" cy="12446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http://philip.greenspun.com/images/200409-peloponnese/olympia-museum-1.JPG">
            <a:extLst>
              <a:ext uri="{FF2B5EF4-FFF2-40B4-BE49-F238E27FC236}">
                <a16:creationId xmlns:a16="http://schemas.microsoft.com/office/drawing/2014/main" id="{C6245ACD-43F6-4E3D-A886-166BB325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781300"/>
            <a:ext cx="5103813" cy="38258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7" name="PoljeZBesedilom 4">
            <a:extLst>
              <a:ext uri="{FF2B5EF4-FFF2-40B4-BE49-F238E27FC236}">
                <a16:creationId xmlns:a16="http://schemas.microsoft.com/office/drawing/2014/main" id="{6C4068DC-2E91-426E-861C-ED4FF6BDC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2093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 b="1">
                <a:latin typeface="Arial Narrow" panose="020B0606020202030204" pitchFamily="34" charset="0"/>
              </a:rPr>
              <a:t>Otok Peloponez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E7A135C-1834-46D3-9F2D-F2AAF04C023D}"/>
              </a:ext>
            </a:extLst>
          </p:cNvPr>
          <p:cNvSpPr/>
          <p:nvPr/>
        </p:nvSpPr>
        <p:spPr>
          <a:xfrm>
            <a:off x="250825" y="260350"/>
            <a:ext cx="7058025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Arial Narrow" pitchFamily="34" charset="0"/>
              <a:cs typeface="+mn-cs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l-GR" spc="300" dirty="0">
                <a:latin typeface="Arial Narrow" pitchFamily="34" charset="0"/>
                <a:ea typeface="Times New Roman" pitchFamily="18" charset="0"/>
              </a:rPr>
              <a:t> 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 večji polotok južno od Korintskega zaliva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sl-SI" spc="300" dirty="0">
                <a:latin typeface="Arial Narrow" pitchFamily="34" charset="0"/>
                <a:ea typeface="Times New Roman" pitchFamily="18" charset="0"/>
              </a:rPr>
              <a:t>  sestavljen iz 5 prefektur (Arkadija,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Argolis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Korintija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Lakonija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Mesinija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sl-SI" spc="300" dirty="0">
                <a:latin typeface="Arial Narrow" pitchFamily="34" charset="0"/>
                <a:ea typeface="Times New Roman" pitchFamily="18" charset="0"/>
              </a:rPr>
              <a:t> mesta Patras,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Kalamata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, Korint, Tripoli,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Argos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, </a:t>
            </a:r>
            <a:r>
              <a:rPr lang="sl-SI" spc="300" dirty="0" err="1">
                <a:latin typeface="Arial Narrow" pitchFamily="34" charset="0"/>
                <a:ea typeface="Times New Roman" pitchFamily="18" charset="0"/>
              </a:rPr>
              <a:t>Sparta</a:t>
            </a:r>
            <a:r>
              <a:rPr lang="sl-SI" spc="300" dirty="0">
                <a:latin typeface="Arial Narrow" pitchFamily="34" charset="0"/>
                <a:ea typeface="Times New Roman" pitchFamily="18" charset="0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Arial Narrow" pitchFamily="34" charset="0"/>
              <a:cs typeface="+mn-cs"/>
            </a:endParaRPr>
          </a:p>
        </p:txBody>
      </p:sp>
      <p:sp>
        <p:nvSpPr>
          <p:cNvPr id="16389" name="Pravokotnik 6">
            <a:extLst>
              <a:ext uri="{FF2B5EF4-FFF2-40B4-BE49-F238E27FC236}">
                <a16:creationId xmlns:a16="http://schemas.microsoft.com/office/drawing/2014/main" id="{5CFC5E66-1B86-447B-A97F-40B09B8A5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276475"/>
            <a:ext cx="7535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 b="1">
                <a:latin typeface="Arial Narrow" panose="020B0606020202030204" pitchFamily="34" charset="0"/>
              </a:rPr>
              <a:t>Olimpija: Zevsov tempelj, olimpijski muzej, olimpijski stadion</a:t>
            </a:r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FF0A5EEA-593F-4088-A935-68B4463F1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084763"/>
            <a:ext cx="34448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ea typeface="Times New Roman" pitchFamily="18" charset="0"/>
              </a:rPr>
              <a:t> gradnja 486 -  456 pr. Kr. 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ea typeface="Times New Roman" pitchFamily="18" charset="0"/>
              </a:rPr>
              <a:t> 36 stebrov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ea typeface="Times New Roman" pitchFamily="18" charset="0"/>
              </a:rPr>
              <a:t> streha iz marmorja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ea typeface="Times New Roman" pitchFamily="18" charset="0"/>
              </a:rPr>
              <a:t> 69 oltarjev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sl-SI" sz="1400" spc="300" dirty="0">
                <a:latin typeface="Arial Narrow" pitchFamily="34" charset="0"/>
                <a:ea typeface="Times New Roman" pitchFamily="18" charset="0"/>
              </a:rPr>
              <a:t> 3000 kipov</a:t>
            </a:r>
            <a:endParaRPr lang="sl-SI" sz="2000" spc="300" dirty="0">
              <a:latin typeface="Arial Narrow" pitchFamily="34" charset="0"/>
            </a:endParaRPr>
          </a:p>
        </p:txBody>
      </p:sp>
      <p:pic>
        <p:nvPicPr>
          <p:cNvPr id="36867" name="Picture 3" descr="http://lh5.ggpht.com/_TrtageHFyl0/SrvablcnD7I/AAAAAAAAFB0/gO1i0IxA14o/IMG_3454.JPG">
            <a:extLst>
              <a:ext uri="{FF2B5EF4-FFF2-40B4-BE49-F238E27FC236}">
                <a16:creationId xmlns:a16="http://schemas.microsoft.com/office/drawing/2014/main" id="{CA0913FC-203A-4FFA-BE86-33736614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08275"/>
            <a:ext cx="2916237" cy="21875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7EB0CC-17BA-427D-A242-1B824571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620713"/>
            <a:ext cx="2592387" cy="7969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spc="300" dirty="0">
                <a:latin typeface="Arial Narrow" pitchFamily="34" charset="0"/>
              </a:rPr>
              <a:t>ATENE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67185A9-A72B-4EA3-8A3B-89AC463B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29130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sl-SI" dirty="0">
              <a:hlinkClick r:id="rId2" tooltip="Grčij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 sz="2400" spc="300" dirty="0">
                <a:latin typeface="Arial Narrow" pitchFamily="34" charset="0"/>
              </a:rPr>
              <a:t>polotok Atika na JV delu celinske Grčije  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spc="300" dirty="0">
                <a:latin typeface="Arial Narrow" pitchFamily="34" charset="0"/>
              </a:rPr>
              <a:t>745,514 prebivalcev (2001)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spc="300" dirty="0">
                <a:latin typeface="Arial Narrow" pitchFamily="34" charset="0"/>
              </a:rPr>
              <a:t>v času antične Grčije bile močan polis – središče umetnosti, učenosti, filozofije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spc="300" dirty="0">
                <a:latin typeface="Arial Narrow" pitchFamily="34" charset="0"/>
              </a:rPr>
              <a:t>finančno, industrijsko, politično ter kulturno središče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i="1" spc="300" dirty="0">
                <a:latin typeface="Arial Narrow" pitchFamily="34" charset="0"/>
              </a:rPr>
              <a:t>Akropola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i="1" spc="300" dirty="0">
                <a:latin typeface="Arial Narrow" pitchFamily="34" charset="0"/>
              </a:rPr>
              <a:t>kraljeva palača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i="1" spc="300" dirty="0">
                <a:latin typeface="Arial Narrow" pitchFamily="34" charset="0"/>
              </a:rPr>
              <a:t>Plaka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400" i="1" spc="300" dirty="0">
                <a:latin typeface="Arial Narrow" pitchFamily="34" charset="0"/>
              </a:rPr>
              <a:t>trg Sintagma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400" i="1" dirty="0">
              <a:latin typeface="Arial Narrow" pitchFamily="34" charset="0"/>
              <a:hlinkClick r:id="rId2" tooltip="Grčija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4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4" name="Picture 5" descr="http://bato.s5.net/Slika%20281.jpg">
            <a:extLst>
              <a:ext uri="{FF2B5EF4-FFF2-40B4-BE49-F238E27FC236}">
                <a16:creationId xmlns:a16="http://schemas.microsoft.com/office/drawing/2014/main" id="{D9B19A2C-FDDC-4032-B5CB-4CA0904C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365625"/>
            <a:ext cx="2757487" cy="20732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2" name="Picture 2" descr="Slika:Parthenon from West with deep blue sky.jpg">
            <a:extLst>
              <a:ext uri="{FF2B5EF4-FFF2-40B4-BE49-F238E27FC236}">
                <a16:creationId xmlns:a16="http://schemas.microsoft.com/office/drawing/2014/main" id="{59DEB893-5E7A-45A5-A28C-8B30B886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3213100"/>
            <a:ext cx="4824413" cy="32146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E2F76864-60DB-4997-A39A-C300D77D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2"/>
              </a:rPr>
              <a:t>http://en.wikipedia.org/wiki/Greece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3"/>
              </a:rPr>
              <a:t>http://www.xn--grija-iya.org/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4"/>
              </a:rPr>
              <a:t>http://grcija.jigsy.com/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5"/>
              </a:rPr>
              <a:t>http://www.freewebs.com/blackdragon_125/Grcija.html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6"/>
              </a:rPr>
              <a:t>http://www2.</a:t>
            </a:r>
            <a:r>
              <a:rPr lang="sl-SI" sz="2800" dirty="0" err="1">
                <a:latin typeface="Arial Narrow" pitchFamily="34" charset="0"/>
                <a:hlinkClick r:id="rId6"/>
              </a:rPr>
              <a:t>arnes</a:t>
            </a:r>
            <a:r>
              <a:rPr lang="sl-SI" sz="2800" dirty="0">
                <a:latin typeface="Arial Narrow" pitchFamily="34" charset="0"/>
                <a:hlinkClick r:id="rId6"/>
              </a:rPr>
              <a:t>.si/~</a:t>
            </a:r>
            <a:r>
              <a:rPr lang="sl-SI" sz="2800" dirty="0" err="1">
                <a:latin typeface="Arial Narrow" pitchFamily="34" charset="0"/>
                <a:hlinkClick r:id="rId6"/>
              </a:rPr>
              <a:t>ahumar4/mihaweb/anjah/narava.htm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7"/>
              </a:rPr>
              <a:t>http://sl.wikibooks.org/wiki/Gr%C5%A1ka_kuhinja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8"/>
              </a:rPr>
              <a:t>http://www.mondialtravel.si/izleti/maturantski-izleti/Zakynthos/76</a:t>
            </a:r>
            <a:endParaRPr lang="sl-SI" sz="28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9"/>
              </a:rPr>
              <a:t>http://en.wikipedia.org/wiki/Zakynthos_(city)</a:t>
            </a:r>
            <a:endParaRPr lang="sl-SI" sz="2800" dirty="0">
              <a:latin typeface="Arial Narrow" pitchFamily="34" charset="0"/>
              <a:hlinkClick r:id="rId7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10"/>
              </a:rPr>
              <a:t>http://www.greeka.com/ionian/zakynthos/zakynthos-churches.htm</a:t>
            </a:r>
            <a:endParaRPr lang="sl-SI" sz="2800" dirty="0">
              <a:latin typeface="Arial Narrow" pitchFamily="34" charset="0"/>
              <a:hlinkClick r:id="rId8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11"/>
              </a:rPr>
              <a:t>http://sl.wikipedia.org/wiki/Peloponez</a:t>
            </a:r>
            <a:endParaRPr lang="sl-SI" sz="2800" dirty="0">
              <a:latin typeface="Arial Narrow" pitchFamily="34" charset="0"/>
              <a:hlinkClick r:id="rId1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800" dirty="0">
                <a:latin typeface="Arial Narrow" pitchFamily="34" charset="0"/>
                <a:hlinkClick r:id="rId12"/>
              </a:rPr>
              <a:t>http://sl.wikipedia.org/wiki/Atene</a:t>
            </a:r>
            <a:endParaRPr lang="sl-SI" sz="2800" dirty="0">
              <a:latin typeface="Arial Narrow" pitchFamily="34" charset="0"/>
              <a:hlinkClick r:id="rId6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sl-SI" sz="2800" dirty="0">
              <a:latin typeface="Arial Narrow" pitchFamily="34" charset="0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4C0F64E6-AE86-4279-BC5C-35832DEB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074025" cy="8699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pc="600" dirty="0">
                <a:latin typeface="Arial Narrow" pitchFamily="34" charset="0"/>
              </a:rPr>
              <a:t>VIRI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http://4.bp.blogspot.com/_sE5KQtTkRJs/S_TuSVjwwQI/AAAAAAAABQ8/G87NvF2hHhQ/s1600/Greece_Grungy_Flag_by_think0.jpg">
            <a:extLst>
              <a:ext uri="{FF2B5EF4-FFF2-40B4-BE49-F238E27FC236}">
                <a16:creationId xmlns:a16="http://schemas.microsoft.com/office/drawing/2014/main" id="{6A6F89CC-3669-47EF-8745-0DCCF8FB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B7292A1E-8306-4673-BB2A-A1A2CFC83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7705725" cy="4579937"/>
          </a:xfrm>
        </p:spPr>
        <p:txBody>
          <a:bodyPr rtlCol="0">
            <a:norm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b="1" spc="300" dirty="0">
                <a:latin typeface="Arial Narrow" pitchFamily="34" charset="0"/>
              </a:rPr>
              <a:t>populacija 11.305.118 </a:t>
            </a:r>
            <a:r>
              <a:rPr lang="sl-SI" sz="2400" b="1" spc="300" dirty="0">
                <a:latin typeface="Arial Narrow" pitchFamily="34" charset="0"/>
              </a:rPr>
              <a:t>(2010)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000" b="1" spc="300" dirty="0">
              <a:latin typeface="Arial Narrow" pitchFamily="34" charset="0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200" b="1" spc="300" dirty="0">
                <a:latin typeface="Arial Narrow" pitchFamily="34" charset="0"/>
              </a:rPr>
              <a:t>BDP $29.059 / preb. </a:t>
            </a:r>
            <a:r>
              <a:rPr lang="sl-SI" sz="2400" b="1" spc="300" dirty="0">
                <a:latin typeface="Arial Narrow" pitchFamily="34" charset="0"/>
              </a:rPr>
              <a:t>(2010)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b="1" spc="300" dirty="0">
                <a:latin typeface="Arial Narrow" pitchFamily="34" charset="0"/>
              </a:rPr>
              <a:t>             Slovenija $23.009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00" b="1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b="1" spc="300" dirty="0">
                <a:latin typeface="Arial Narrow" pitchFamily="34" charset="0"/>
              </a:rPr>
              <a:t>članica EU </a:t>
            </a:r>
            <a:r>
              <a:rPr lang="sl-SI" sz="2400" b="1" spc="300" dirty="0">
                <a:latin typeface="Arial Narrow" pitchFamily="34" charset="0"/>
              </a:rPr>
              <a:t>(1981)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00" b="1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b="1" spc="300" dirty="0">
                <a:latin typeface="Arial Narrow" pitchFamily="34" charset="0"/>
              </a:rPr>
              <a:t>denarna valuta EUR </a:t>
            </a:r>
            <a:r>
              <a:rPr lang="sl-SI" sz="2400" b="1" spc="300" dirty="0">
                <a:latin typeface="Arial Narrow" pitchFamily="34" charset="0"/>
              </a:rPr>
              <a:t>(2002)</a:t>
            </a:r>
            <a:endParaRPr lang="sl-SI" sz="4000" b="1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800" b="1" spc="300" dirty="0">
              <a:latin typeface="Arial Narrow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DA0095F-FC2C-4DF8-906F-E9D804CFCC67}"/>
              </a:ext>
            </a:extLst>
          </p:cNvPr>
          <p:cNvSpPr txBox="1"/>
          <p:nvPr/>
        </p:nvSpPr>
        <p:spPr>
          <a:xfrm>
            <a:off x="250825" y="260350"/>
            <a:ext cx="79930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4400" b="1" spc="600" dirty="0">
                <a:latin typeface="Arial Narrow" pitchFamily="34" charset="0"/>
                <a:cs typeface="+mn-cs"/>
              </a:rPr>
              <a:t>HELENSKA</a:t>
            </a:r>
            <a:r>
              <a:rPr lang="sl-SI" sz="6000" b="1" spc="600" dirty="0">
                <a:latin typeface="Arial Narrow" pitchFamily="34" charset="0"/>
                <a:cs typeface="+mn-cs"/>
              </a:rPr>
              <a:t> </a:t>
            </a:r>
            <a:r>
              <a:rPr lang="sl-SI" sz="4400" b="1" spc="600" dirty="0">
                <a:latin typeface="Arial Narrow" pitchFamily="34" charset="0"/>
                <a:cs typeface="+mn-cs"/>
              </a:rPr>
              <a:t>REPUBLIKA</a:t>
            </a:r>
            <a:endParaRPr lang="sl-SI" sz="3200" b="1" spc="600" dirty="0">
              <a:latin typeface="Arial Narrow" pitchFamily="34" charset="0"/>
              <a:cs typeface="+mn-cs"/>
            </a:endParaRPr>
          </a:p>
        </p:txBody>
      </p:sp>
      <p:pic>
        <p:nvPicPr>
          <p:cNvPr id="2052" name="Picture 4" descr="File:Karolos Papoulias .jpg">
            <a:extLst>
              <a:ext uri="{FF2B5EF4-FFF2-40B4-BE49-F238E27FC236}">
                <a16:creationId xmlns:a16="http://schemas.microsoft.com/office/drawing/2014/main" id="{91E0AB03-1A73-4AB2-889D-BF370B2E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-10000"/>
          </a:blip>
          <a:srcRect t="9018"/>
          <a:stretch>
            <a:fillRect/>
          </a:stretch>
        </p:blipFill>
        <p:spPr bwMode="auto">
          <a:xfrm>
            <a:off x="5795963" y="1412875"/>
            <a:ext cx="3098800" cy="3960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B9BFFD6D-DF28-47BB-9967-7108A1E6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10000"/>
          </a:blip>
          <a:srcRect/>
          <a:stretch>
            <a:fillRect/>
          </a:stretch>
        </p:blipFill>
        <p:spPr bwMode="auto">
          <a:xfrm>
            <a:off x="3348038" y="4508500"/>
            <a:ext cx="2952750" cy="214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9" name="PoljeZBesedilom 1">
            <a:extLst>
              <a:ext uri="{FF2B5EF4-FFF2-40B4-BE49-F238E27FC236}">
                <a16:creationId xmlns:a16="http://schemas.microsoft.com/office/drawing/2014/main" id="{935C22A7-1AA5-487C-9F93-D55639BA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5373688"/>
            <a:ext cx="2225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>
                <a:latin typeface="Arial Narrow" panose="020B0606020202030204" pitchFamily="34" charset="0"/>
              </a:rPr>
              <a:t>Karolos Papoulias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ttp://4.bp.blogspot.com/_sE5KQtTkRJs/S_TuSVjwwQI/AAAAAAAABQ8/G87NvF2hHhQ/s1600/Greece_Grungy_Flag_by_think0.jpg">
            <a:extLst>
              <a:ext uri="{FF2B5EF4-FFF2-40B4-BE49-F238E27FC236}">
                <a16:creationId xmlns:a16="http://schemas.microsoft.com/office/drawing/2014/main" id="{48F72102-A874-4212-A163-E7402AA4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673D77C-7073-42B5-B0DE-31F1A8A707A0}"/>
              </a:ext>
            </a:extLst>
          </p:cNvPr>
          <p:cNvSpPr txBox="1"/>
          <p:nvPr/>
        </p:nvSpPr>
        <p:spPr>
          <a:xfrm>
            <a:off x="323850" y="260350"/>
            <a:ext cx="8609013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 b="1" spc="300" dirty="0">
                <a:latin typeface="Arial Narrow" pitchFamily="34" charset="0"/>
                <a:cs typeface="+mn-cs"/>
              </a:rPr>
              <a:t>Delitev Grčije glede na geografske enote: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600" b="1" spc="300" dirty="0">
                <a:latin typeface="Arial Narrow" pitchFamily="34" charset="0"/>
                <a:cs typeface="+mn-cs"/>
              </a:rPr>
              <a:t> Severna Grčija z Epirom, Tesalijo, Makedonijo in Trakijo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600" b="1" spc="300" dirty="0">
                <a:latin typeface="Arial Narrow" pitchFamily="34" charset="0"/>
                <a:cs typeface="+mn-cs"/>
              </a:rPr>
              <a:t> Osrednja Grčija z Atiko, Evbejo, Beocijo, Fokido, Etolijo in Arkananijo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600" b="1" spc="300" dirty="0">
                <a:latin typeface="Arial Narrow" pitchFamily="34" charset="0"/>
                <a:cs typeface="+mn-cs"/>
              </a:rPr>
              <a:t> Južna Grčija s Peloponezom, Kreto in otoki v Egejskem morju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+mn-lt"/>
              <a:cs typeface="+mn-cs"/>
            </a:endParaRPr>
          </a:p>
        </p:txBody>
      </p:sp>
      <p:pic>
        <p:nvPicPr>
          <p:cNvPr id="1028" name="Picture 4" descr="http://www.pictures-europe.com/pictures/greece/map-greece.gif">
            <a:extLst>
              <a:ext uri="{FF2B5EF4-FFF2-40B4-BE49-F238E27FC236}">
                <a16:creationId xmlns:a16="http://schemas.microsoft.com/office/drawing/2014/main" id="{C6544245-69CA-4A69-AFD9-A94B840B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081" r="7895" b="1691"/>
          <a:stretch>
            <a:fillRect/>
          </a:stretch>
        </p:blipFill>
        <p:spPr bwMode="auto">
          <a:xfrm>
            <a:off x="1692275" y="1628775"/>
            <a:ext cx="5472113" cy="508158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osnap.com/public/media/2009/03/greece/20090309-greece-full.jpg">
            <a:extLst>
              <a:ext uri="{FF2B5EF4-FFF2-40B4-BE49-F238E27FC236}">
                <a16:creationId xmlns:a16="http://schemas.microsoft.com/office/drawing/2014/main" id="{2A43F423-C6DA-4D09-96E6-C3261D64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26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File:Arkadia idyll Peloponnese.jpg">
            <a:extLst>
              <a:ext uri="{FF2B5EF4-FFF2-40B4-BE49-F238E27FC236}">
                <a16:creationId xmlns:a16="http://schemas.microsoft.com/office/drawing/2014/main" id="{E5E389E2-3B10-4BDB-9884-3F747172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273526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F97C5F1-9290-4B03-A6B6-80DAEB246CDB}"/>
              </a:ext>
            </a:extLst>
          </p:cNvPr>
          <p:cNvSpPr txBox="1"/>
          <p:nvPr/>
        </p:nvSpPr>
        <p:spPr>
          <a:xfrm>
            <a:off x="323850" y="333375"/>
            <a:ext cx="85248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3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NARAVNOGEOGRAFSKE ZNAČILNOSTI</a:t>
            </a:r>
          </a:p>
        </p:txBody>
      </p:sp>
      <p:pic>
        <p:nvPicPr>
          <p:cNvPr id="18436" name="Picture 4" descr="http://upload.wikimedia.org/wikipedia/commons/e/e5/Mytikas_summit_PJS.jpg">
            <a:extLst>
              <a:ext uri="{FF2B5EF4-FFF2-40B4-BE49-F238E27FC236}">
                <a16:creationId xmlns:a16="http://schemas.microsoft.com/office/drawing/2014/main" id="{A112D1E7-5839-424E-B643-2A5167B5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0969"/>
          <a:stretch>
            <a:fillRect/>
          </a:stretch>
        </p:blipFill>
        <p:spPr bwMode="auto">
          <a:xfrm>
            <a:off x="6588125" y="1557338"/>
            <a:ext cx="2305050" cy="172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817E09D-5E95-45FF-B7AD-DD210CA94833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954088"/>
            <a:ext cx="8496300" cy="59039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1800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DELITEV: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 </a:t>
            </a:r>
          </a:p>
          <a:p>
            <a:pPr marL="5058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celinsko območje s strmimi pobočji </a:t>
            </a:r>
          </a:p>
          <a:p>
            <a:pPr marL="5058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močno razčlenjen obalni pas (zaradi gorskih grebenov) </a:t>
            </a:r>
          </a:p>
          <a:p>
            <a:pPr marL="5058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otoki v Egejskem in Jonskem  morju </a:t>
            </a:r>
            <a:endParaRPr lang="sl-SI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sl-S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sl-S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sl-SI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Pindsko gorovje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gora Olimp 2917m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3000 otokov raznolikih geoloških sestav (210 poseljenih):</a:t>
            </a:r>
          </a:p>
          <a:p>
            <a:pPr marL="34290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sl-SI" sz="2400" b="1" i="1" spc="3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Jonski otoki = apnenec</a:t>
            </a:r>
          </a:p>
          <a:p>
            <a:pPr marL="34290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sl-SI" sz="2400" b="1" i="1" spc="3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Skiros, Ios in Paros = marmor</a:t>
            </a:r>
          </a:p>
          <a:p>
            <a:pPr marL="34290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sl-SI" sz="2400" b="1" i="1" spc="3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Mikonos = granit </a:t>
            </a:r>
          </a:p>
          <a:p>
            <a:pPr marL="34290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sl-SI" sz="2400" b="1" i="1" spc="3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           </a:t>
            </a:r>
            <a:r>
              <a:rPr lang="sl-SI" sz="2000" b="1" i="1" spc="3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Santorinij = </a:t>
            </a:r>
            <a:r>
              <a:rPr lang="sl-SI" sz="2000" b="1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lava, vulkanske kamenine </a:t>
            </a:r>
            <a:endParaRPr lang="sl-SI" sz="2400" b="1" i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76D0C2-E2E0-4BBC-A84F-B2B2F003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3375"/>
            <a:ext cx="3960813" cy="363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PODNEBJE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7F242A8A-8429-47AB-BA91-1B80BD1D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08050"/>
            <a:ext cx="7345362" cy="2089150"/>
          </a:xfrm>
        </p:spPr>
        <p:txBody>
          <a:bodyPr rtlCol="0">
            <a:normAutofit fontScale="92500" lnSpcReduction="20000"/>
          </a:bodyPr>
          <a:lstStyle/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sredozemsko podnebje </a:t>
            </a:r>
            <a:endParaRPr lang="sl-SI" sz="1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 S in SV vplivi celinskega podnebja</a:t>
            </a:r>
            <a:endParaRPr lang="sl-SI" sz="1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višje ležeči predeli - gorsko podnebje</a:t>
            </a:r>
            <a:endParaRPr lang="sl-SI" sz="1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za južne otoke značilni temperaturni skoki (Peloponez, Atiški polotok)</a:t>
            </a: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l-SI" sz="2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 del je bolj sušen – Pindos (400-600 mm padavin)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6148" name="Picture 11">
            <a:extLst>
              <a:ext uri="{FF2B5EF4-FFF2-40B4-BE49-F238E27FC236}">
                <a16:creationId xmlns:a16="http://schemas.microsoft.com/office/drawing/2014/main" id="{E095E296-F6C2-4B61-818A-93C1CE130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81300"/>
            <a:ext cx="2259012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0EC3451-B5D5-405A-93D2-59EDCF0C4550}"/>
              </a:ext>
            </a:extLst>
          </p:cNvPr>
          <p:cNvSpPr txBox="1"/>
          <p:nvPr/>
        </p:nvSpPr>
        <p:spPr>
          <a:xfrm>
            <a:off x="7308850" y="6308725"/>
            <a:ext cx="1682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 b="1" spc="600" dirty="0">
                <a:latin typeface="Arial Narrow" pitchFamily="34" charset="0"/>
                <a:cs typeface="+mn-cs"/>
              </a:rPr>
              <a:t>SANTORINI</a:t>
            </a:r>
          </a:p>
        </p:txBody>
      </p:sp>
      <p:pic>
        <p:nvPicPr>
          <p:cNvPr id="6150" name="Picture 12">
            <a:extLst>
              <a:ext uri="{FF2B5EF4-FFF2-40B4-BE49-F238E27FC236}">
                <a16:creationId xmlns:a16="http://schemas.microsoft.com/office/drawing/2014/main" id="{60E3F54E-CAEF-41ED-B0A6-B11E44D5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34559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>
            <a:extLst>
              <a:ext uri="{FF2B5EF4-FFF2-40B4-BE49-F238E27FC236}">
                <a16:creationId xmlns:a16="http://schemas.microsoft.com/office/drawing/2014/main" id="{6173412E-7201-498C-B862-6E3C05EE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"/>
          <a:stretch>
            <a:fillRect/>
          </a:stretch>
        </p:blipFill>
        <p:spPr bwMode="auto">
          <a:xfrm>
            <a:off x="2987675" y="4724400"/>
            <a:ext cx="28797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B4E7B7AC-32C5-4079-B19B-8A86422F736E}"/>
              </a:ext>
            </a:extLst>
          </p:cNvPr>
          <p:cNvSpPr txBox="1"/>
          <p:nvPr/>
        </p:nvSpPr>
        <p:spPr>
          <a:xfrm>
            <a:off x="3851275" y="4292600"/>
            <a:ext cx="18970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400" b="1" spc="600" dirty="0">
                <a:latin typeface="Arial Narrow" pitchFamily="34" charset="0"/>
                <a:cs typeface="+mn-cs"/>
              </a:rPr>
              <a:t>GORA OLIMP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arliner.users.photofile.ru/photo/karliner/96220182/xlarge/113202539.jpg">
            <a:extLst>
              <a:ext uri="{FF2B5EF4-FFF2-40B4-BE49-F238E27FC236}">
                <a16:creationId xmlns:a16="http://schemas.microsoft.com/office/drawing/2014/main" id="{91AD684C-D4FC-46F4-9B3A-624BA552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6000"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62F4CC0F-876F-4614-AE57-09859AAF6BB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GOSPODARSTVO</a:t>
            </a:r>
          </a:p>
        </p:txBody>
      </p:sp>
      <p:sp>
        <p:nvSpPr>
          <p:cNvPr id="5" name="Ograda vsebine 4">
            <a:extLst>
              <a:ext uri="{FF2B5EF4-FFF2-40B4-BE49-F238E27FC236}">
                <a16:creationId xmlns:a16="http://schemas.microsoft.com/office/drawing/2014/main" id="{648CEE37-D78B-4305-9538-928F5058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856163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kmetijstvo ½ prebivalstva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 terase: pšenica, sadje, agrumi, zgodnja zelenjava, tobak, bombaž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najpomembnejši kulturi: oljka in trta </a:t>
            </a:r>
          </a:p>
          <a:p>
            <a:pPr lvl="2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000" spc="300" dirty="0">
                <a:latin typeface="Arial Narrow" pitchFamily="34" charset="0"/>
              </a:rPr>
              <a:t>(3. v EU po proizvodnji olivnega olja)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živinoreja: ovce in koze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premalo rib za množičen ribolov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malo naravnih energetskih virov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spc="300" dirty="0">
                <a:latin typeface="Arial Narrow" pitchFamily="34" charset="0"/>
              </a:rPr>
              <a:t>Industrija:  živilska, ladjedelništvo, kovinska predelovalna, obutvena in tekstilna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Greek dancers performing in traditional costume">
            <a:extLst>
              <a:ext uri="{FF2B5EF4-FFF2-40B4-BE49-F238E27FC236}">
                <a16:creationId xmlns:a16="http://schemas.microsoft.com/office/drawing/2014/main" id="{AF69721D-7FC1-431C-81A6-C93A1A8BB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slov 1">
            <a:extLst>
              <a:ext uri="{FF2B5EF4-FFF2-40B4-BE49-F238E27FC236}">
                <a16:creationId xmlns:a16="http://schemas.microsoft.com/office/drawing/2014/main" id="{4095840C-46BB-4708-9C31-F5ADA955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642225" cy="941388"/>
          </a:xfrm>
        </p:spPr>
        <p:txBody>
          <a:bodyPr/>
          <a:lstStyle/>
          <a:p>
            <a:r>
              <a:rPr lang="sl-SI" altLang="sl-SI" sz="5400">
                <a:latin typeface="Arial Narrow" panose="020B0606020202030204" pitchFamily="34" charset="0"/>
              </a:rPr>
              <a:t>PREBIVALSTVO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2B51398D-A37F-4D96-BD46-95C97253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8413"/>
            <a:ext cx="8578850" cy="51847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200" spc="300" dirty="0">
                <a:latin typeface="Arial Narrow" pitchFamily="34" charset="0"/>
              </a:rPr>
              <a:t>letna rast: 0,06%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200" spc="300" dirty="0">
                <a:latin typeface="Arial Narrow" pitchFamily="34" charset="0"/>
              </a:rPr>
              <a:t>življenjska doba: 78 let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400" spc="300" dirty="0">
              <a:latin typeface="Arial Narrow" pitchFamily="34" charset="0"/>
            </a:endParaRPr>
          </a:p>
          <a:p>
            <a:pPr algn="ctr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l-SI" sz="3900" spc="300" dirty="0">
                <a:latin typeface="Arial Narrow" pitchFamily="34" charset="0"/>
              </a:rPr>
              <a:t>Grki(98%)</a:t>
            </a:r>
          </a:p>
          <a:p>
            <a:pPr algn="ctr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l-SI" sz="3900" spc="300" dirty="0">
                <a:latin typeface="Arial Narrow" pitchFamily="34" charset="0"/>
              </a:rPr>
              <a:t>2% narodne manjšine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1900" b="1" spc="300" dirty="0">
                <a:latin typeface="Arial Narrow" pitchFamily="34" charset="0"/>
              </a:rPr>
              <a:t>(Albanci, Makedonci, Bolgari, Turki) </a:t>
            </a:r>
            <a:endParaRPr lang="sl-SI" sz="3900" b="1" spc="300" dirty="0">
              <a:latin typeface="Arial Narrow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sl-SI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spc="300" dirty="0">
                <a:latin typeface="Arial Narrow" pitchFamily="34" charset="0"/>
              </a:rPr>
              <a:t>Množična preseljevanja:</a:t>
            </a:r>
          </a:p>
          <a:p>
            <a:pPr marL="457200" indent="-457200" algn="ctr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sl-SI" sz="1700" spc="300" dirty="0">
                <a:latin typeface="Arial Narrow" pitchFamily="34" charset="0"/>
              </a:rPr>
              <a:t>v Antiki </a:t>
            </a:r>
          </a:p>
          <a:p>
            <a:pPr marL="457200" indent="-457200" algn="ctr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sl-SI" sz="1700" spc="300" dirty="0">
                <a:latin typeface="Arial Narrow" pitchFamily="34" charset="0"/>
              </a:rPr>
              <a:t>med turško okupacijo (Dunaj, Odesa in Aleksandrija) </a:t>
            </a:r>
          </a:p>
          <a:p>
            <a:pPr marL="457200" indent="-457200" algn="ctr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sl-SI" sz="1700" spc="300" dirty="0">
                <a:latin typeface="Arial Narrow" pitchFamily="34" charset="0"/>
              </a:rPr>
              <a:t>v času gospodarske krize in revščine (1900-25)  </a:t>
            </a:r>
            <a:r>
              <a:rPr lang="sl-SI" sz="1700" spc="300" dirty="0">
                <a:latin typeface="Arial Narrow" pitchFamily="34" charset="0"/>
                <a:sym typeface="Wingdings"/>
              </a:rPr>
              <a:t> </a:t>
            </a:r>
            <a:r>
              <a:rPr lang="sl-SI" sz="1700" spc="300" dirty="0">
                <a:latin typeface="Arial Narrow" pitchFamily="34" charset="0"/>
              </a:rPr>
              <a:t>ZDA </a:t>
            </a:r>
          </a:p>
          <a:p>
            <a:pPr marL="457200" indent="-457200" algn="ctr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sl-SI" sz="1700" spc="300" dirty="0">
                <a:latin typeface="Arial Narrow" pitchFamily="34" charset="0"/>
              </a:rPr>
              <a:t>konec 50. let v industrializirane zahodnoevropske države </a:t>
            </a:r>
            <a:r>
              <a:rPr lang="sl-SI" sz="1700" spc="300" dirty="0">
                <a:latin typeface="Arial Narrow" pitchFamily="34" charset="0"/>
                <a:sym typeface="Wingdings"/>
              </a:rPr>
              <a:t> </a:t>
            </a:r>
            <a:r>
              <a:rPr lang="sl-SI" sz="1700" spc="300" dirty="0">
                <a:latin typeface="Arial Narrow" pitchFamily="34" charset="0"/>
              </a:rPr>
              <a:t>Nemčija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F81BD"/>
            </a:gs>
            <a:gs pos="50000">
              <a:srgbClr val="B7DEE8"/>
            </a:gs>
            <a:gs pos="100000">
              <a:srgbClr val="37609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www.online2greece.com/images/categories/faliraki_beach_rhodes.jpg">
            <a:extLst>
              <a:ext uri="{FF2B5EF4-FFF2-40B4-BE49-F238E27FC236}">
                <a16:creationId xmlns:a16="http://schemas.microsoft.com/office/drawing/2014/main" id="{8FEAA7A1-C474-407C-848B-74526003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7" b="4808"/>
          <a:stretch>
            <a:fillRect/>
          </a:stretch>
        </p:blipFill>
        <p:spPr bwMode="auto">
          <a:xfrm>
            <a:off x="3059113" y="4652963"/>
            <a:ext cx="3097212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>
            <a:extLst>
              <a:ext uri="{FF2B5EF4-FFF2-40B4-BE49-F238E27FC236}">
                <a16:creationId xmlns:a16="http://schemas.microsoft.com/office/drawing/2014/main" id="{D3FB7EC5-F53B-477C-92E6-92881F7C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652963"/>
            <a:ext cx="29876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http://www.goldendays-rhodes.com/layout/photo-rhodes1.jpg">
            <a:extLst>
              <a:ext uri="{FF2B5EF4-FFF2-40B4-BE49-F238E27FC236}">
                <a16:creationId xmlns:a16="http://schemas.microsoft.com/office/drawing/2014/main" id="{3BC320B7-AC1A-4722-AAD6-BD60B0C7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305911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D424056-0E3E-4FA5-9B17-D6839E9B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4400"/>
            <a:ext cx="3095625" cy="9096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RODOS</a:t>
            </a:r>
          </a:p>
        </p:txBody>
      </p:sp>
      <p:pic>
        <p:nvPicPr>
          <p:cNvPr id="9222" name="Picture 2" descr="http://www.airportrentalcar.info/wp-content/uploads/2009/10/Corfu.jpg">
            <a:extLst>
              <a:ext uri="{FF2B5EF4-FFF2-40B4-BE49-F238E27FC236}">
                <a16:creationId xmlns:a16="http://schemas.microsoft.com/office/drawing/2014/main" id="{C761DCB5-5768-4B4E-8BA1-01C335822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0938"/>
            <a:ext cx="2987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 descr="Corfu - Idyllic scenery">
            <a:extLst>
              <a:ext uri="{FF2B5EF4-FFF2-40B4-BE49-F238E27FC236}">
                <a16:creationId xmlns:a16="http://schemas.microsoft.com/office/drawing/2014/main" id="{7CE6D526-BDAD-4913-877A-6BCBC0F2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20938"/>
            <a:ext cx="3097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http://www.cryosites.com/shared/img/c/corfu_fjvgw.jpeg">
            <a:extLst>
              <a:ext uri="{FF2B5EF4-FFF2-40B4-BE49-F238E27FC236}">
                <a16:creationId xmlns:a16="http://schemas.microsoft.com/office/drawing/2014/main" id="{6CE65702-5620-4986-9E57-70E566FE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0591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4C06F1B2-D5C5-49CD-A1E1-B0CDD48A3D4C}"/>
              </a:ext>
            </a:extLst>
          </p:cNvPr>
          <p:cNvSpPr/>
          <p:nvPr/>
        </p:nvSpPr>
        <p:spPr>
          <a:xfrm>
            <a:off x="1187450" y="3500438"/>
            <a:ext cx="1677988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KRF</a:t>
            </a:r>
          </a:p>
        </p:txBody>
      </p:sp>
      <p:pic>
        <p:nvPicPr>
          <p:cNvPr id="9226" name="Picture 9" descr="http://www.roberto.fontana.name/Creta_2008-07-26_3_Web.JPG">
            <a:extLst>
              <a:ext uri="{FF2B5EF4-FFF2-40B4-BE49-F238E27FC236}">
                <a16:creationId xmlns:a16="http://schemas.microsoft.com/office/drawing/2014/main" id="{CBF452AF-986E-4036-BB21-A0BBBA62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9113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http://www.touristmaker.com/images/warmest-europe/crete-greece.jpg">
            <a:extLst>
              <a:ext uri="{FF2B5EF4-FFF2-40B4-BE49-F238E27FC236}">
                <a16:creationId xmlns:a16="http://schemas.microsoft.com/office/drawing/2014/main" id="{6634F10B-A9F7-4555-8D5B-269234DC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31686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3" descr="http://www.worldsbestbeachtowns.com/beachtown-images/Crete_typical_landscape.jpg">
            <a:extLst>
              <a:ext uri="{FF2B5EF4-FFF2-40B4-BE49-F238E27FC236}">
                <a16:creationId xmlns:a16="http://schemas.microsoft.com/office/drawing/2014/main" id="{FE809453-387F-477B-A79D-22EAC437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74278BE5-63A9-4FCB-B3DA-AF06B9328C6E}"/>
              </a:ext>
            </a:extLst>
          </p:cNvPr>
          <p:cNvSpPr/>
          <p:nvPr/>
        </p:nvSpPr>
        <p:spPr>
          <a:xfrm>
            <a:off x="323850" y="1341438"/>
            <a:ext cx="2627313" cy="1014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l-SI" sz="6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KRETA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058815-92FE-423C-94EA-826CFBD2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775" y="0"/>
            <a:ext cx="4608513" cy="882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6600" dirty="0">
                <a:latin typeface="Arial Narrow" pitchFamily="34" charset="0"/>
              </a:rPr>
              <a:t>TURIZEM</a:t>
            </a:r>
          </a:p>
        </p:txBody>
      </p:sp>
      <p:sp>
        <p:nvSpPr>
          <p:cNvPr id="4" name="Ograda vsebine 3">
            <a:extLst>
              <a:ext uri="{FF2B5EF4-FFF2-40B4-BE49-F238E27FC236}">
                <a16:creationId xmlns:a16="http://schemas.microsoft.com/office/drawing/2014/main" id="{55EDC106-184C-4026-BDD8-5A28B3FCC2D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5013325"/>
            <a:ext cx="9144000" cy="1643063"/>
          </a:xfrm>
        </p:spPr>
        <p:txBody>
          <a:bodyPr rtlCol="0">
            <a:sp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spc="300" dirty="0">
                <a:latin typeface="Arial Narrow" pitchFamily="34" charset="0"/>
                <a:sym typeface="Wingdings"/>
              </a:rPr>
              <a:t>Turiste privlačijo </a:t>
            </a:r>
            <a:r>
              <a:rPr lang="sl-SI" sz="2400" b="1" spc="300" dirty="0">
                <a:latin typeface="Arial Narrow" pitchFamily="34" charset="0"/>
                <a:sym typeface="Wingdings"/>
              </a:rPr>
              <a:t>gostoljubnost domačinov, odlična kuhinja, živahno nočno življenje in razvita turistična infrastruktura.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2400" b="1" spc="300" dirty="0">
                <a:latin typeface="Arial Narrow" pitchFamily="34" charset="0"/>
                <a:sym typeface="Wingdings"/>
              </a:rPr>
              <a:t>  </a:t>
            </a:r>
            <a:r>
              <a:rPr lang="sl-SI" sz="2400" spc="300" dirty="0">
                <a:latin typeface="Arial Narrow" pitchFamily="34" charset="0"/>
                <a:sym typeface="Wingdings"/>
              </a:rPr>
              <a:t>POCENI ČARTERSKI LETI</a:t>
            </a:r>
            <a:endParaRPr lang="sl-SI" sz="2400" spc="300" dirty="0">
              <a:latin typeface="Arial Narrow" pitchFamily="34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85599EDF-BD0B-4B2D-B752-71427FC4B712}"/>
              </a:ext>
            </a:extLst>
          </p:cNvPr>
          <p:cNvSpPr/>
          <p:nvPr/>
        </p:nvSpPr>
        <p:spPr>
          <a:xfrm>
            <a:off x="250825" y="836613"/>
            <a:ext cx="8569325" cy="13477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400" b="1" spc="300" dirty="0">
                <a:solidFill>
                  <a:prstClr val="black"/>
                </a:solidFill>
                <a:latin typeface="Arial Narrow" pitchFamily="34" charset="0"/>
                <a:cs typeface="+mn-cs"/>
                <a:sym typeface="Wingdings"/>
              </a:rPr>
              <a:t> bogata kulturna dediščina: Antika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400" b="1" spc="300" dirty="0">
                <a:solidFill>
                  <a:prstClr val="black"/>
                </a:solidFill>
                <a:latin typeface="Arial Narrow" pitchFamily="34" charset="0"/>
                <a:cs typeface="+mn-cs"/>
                <a:sym typeface="Wingdings"/>
              </a:rPr>
              <a:t> visoke, pozimi zasnežene gore </a:t>
            </a:r>
            <a:endParaRPr lang="sl-SI" sz="3200" b="1" spc="300" dirty="0">
              <a:solidFill>
                <a:prstClr val="black"/>
              </a:solidFill>
              <a:latin typeface="Arial Narrow" pitchFamily="34" charset="0"/>
              <a:cs typeface="+mn-cs"/>
              <a:sym typeface="Wingding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sl-SI" sz="2400" b="1" spc="300" dirty="0">
                <a:solidFill>
                  <a:prstClr val="black"/>
                </a:solidFill>
                <a:latin typeface="Arial Narrow" pitchFamily="34" charset="0"/>
                <a:cs typeface="+mn-cs"/>
                <a:sym typeface="Wingdings"/>
              </a:rPr>
              <a:t> razčlenjene obale s peščenimi plažami</a:t>
            </a:r>
          </a:p>
        </p:txBody>
      </p:sp>
      <p:pic>
        <p:nvPicPr>
          <p:cNvPr id="17416" name="Picture 8" descr="http://dianhasan.files.wordpress.com/2009/12/greece_tourism-campaign_the-true-experience-8.jpg">
            <a:extLst>
              <a:ext uri="{FF2B5EF4-FFF2-40B4-BE49-F238E27FC236}">
                <a16:creationId xmlns:a16="http://schemas.microsoft.com/office/drawing/2014/main" id="{445B7B25-D352-4213-942D-3CCCE206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7616" y="2492896"/>
            <a:ext cx="3456384" cy="22322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20" name="Picture 12" descr="http://dianhasan.files.wordpress.com/2009/12/greece_tourism-campaign_the-true-experience-5.jpg?w=450">
            <a:extLst>
              <a:ext uri="{FF2B5EF4-FFF2-40B4-BE49-F238E27FC236}">
                <a16:creationId xmlns:a16="http://schemas.microsoft.com/office/drawing/2014/main" id="{16F99980-FE84-4241-BC16-0D183D05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08920"/>
            <a:ext cx="2952328" cy="2118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22" name="Picture 14" descr="http://dianhasan.files.wordpress.com/2009/12/greece_tourism-campaign_the-true-experience-1.jpg">
            <a:extLst>
              <a:ext uri="{FF2B5EF4-FFF2-40B4-BE49-F238E27FC236}">
                <a16:creationId xmlns:a16="http://schemas.microsoft.com/office/drawing/2014/main" id="{38848F95-4DD7-4B9D-B6AB-CF9175D6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72721"/>
            <a:ext cx="3131840" cy="225436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1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On-screen Show (4:3)</PresentationFormat>
  <Paragraphs>145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Wingdings</vt:lpstr>
      <vt:lpstr>Officeova tema</vt:lpstr>
      <vt:lpstr>G R Č I J A</vt:lpstr>
      <vt:lpstr>PowerPoint Presentation</vt:lpstr>
      <vt:lpstr>PowerPoint Presentation</vt:lpstr>
      <vt:lpstr>PowerPoint Presentation</vt:lpstr>
      <vt:lpstr>PODNEBJE</vt:lpstr>
      <vt:lpstr>GOSPODARSTVO</vt:lpstr>
      <vt:lpstr>PREBIVALSTVO</vt:lpstr>
      <vt:lpstr>RODOS</vt:lpstr>
      <vt:lpstr>TURIZEM</vt:lpstr>
      <vt:lpstr>Z A K Y N T H O S</vt:lpstr>
      <vt:lpstr>KORINTSKI PREKOP</vt:lpstr>
      <vt:lpstr>PowerPoint Presentation</vt:lpstr>
      <vt:lpstr>PowerPoint Presentation</vt:lpstr>
      <vt:lpstr>PowerPoint Presentation</vt:lpstr>
      <vt:lpstr>PowerPoint Presentation</vt:lpstr>
      <vt:lpstr>ATENE</vt:lpstr>
      <vt:lpstr>VIRI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2019-05-31T08:39:46Z</dcterms:created>
  <dcterms:modified xsi:type="dcterms:W3CDTF">2019-05-31T08:39:46Z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