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9" r:id="rId1"/>
  </p:sldMasterIdLst>
  <p:notesMasterIdLst>
    <p:notesMasterId r:id="rId20"/>
  </p:notesMasterIdLst>
  <p:sldIdLst>
    <p:sldId id="256" r:id="rId2"/>
    <p:sldId id="257" r:id="rId3"/>
    <p:sldId id="258" r:id="rId4"/>
    <p:sldId id="274" r:id="rId5"/>
    <p:sldId id="266" r:id="rId6"/>
    <p:sldId id="259" r:id="rId7"/>
    <p:sldId id="267" r:id="rId8"/>
    <p:sldId id="260" r:id="rId9"/>
    <p:sldId id="262" r:id="rId10"/>
    <p:sldId id="263" r:id="rId11"/>
    <p:sldId id="264" r:id="rId12"/>
    <p:sldId id="268" r:id="rId13"/>
    <p:sldId id="269" r:id="rId14"/>
    <p:sldId id="271" r:id="rId15"/>
    <p:sldId id="265" r:id="rId16"/>
    <p:sldId id="273" r:id="rId17"/>
    <p:sldId id="272" r:id="rId18"/>
    <p:sldId id="275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B740192-A72A-4373-9A77-EDA7973FA6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314578E-4774-4E1D-8D96-1F614405D6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69D1D4B-CCAA-44A3-9E02-A4F26292A1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71EE8FE-1F54-431C-8B51-0F1A5031DF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D36024A-0459-4563-90FB-C09EE9918A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6A361F1-D6D6-422E-BDF1-BF82F45F2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1D723E-DD99-4CC5-9662-55AFD3717392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14F10DB-A9F9-4557-BF67-1FFEAAA30A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B591B0-58D3-49DC-85D2-8D1A1992B0AE}" type="slidenum">
              <a:rPr lang="en-US" altLang="sl-SI"/>
              <a:pPr eaLnBrk="1" hangingPunct="1"/>
              <a:t>1</a:t>
            </a:fld>
            <a:endParaRPr lang="en-US" altLang="sl-SI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A8D9E55-EDC3-464D-9B6E-675C8A00E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2EA5D8C-D8B0-4B60-BF23-96FC5D39C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213D6E1-3493-4C00-9E80-F549669BB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8F3F73-00BC-497F-9697-2B35C2E8AAE6}" type="slidenum">
              <a:rPr lang="en-US" altLang="sl-SI"/>
              <a:pPr eaLnBrk="1" hangingPunct="1"/>
              <a:t>11</a:t>
            </a:fld>
            <a:endParaRPr lang="en-US" altLang="sl-SI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D774719-5FB8-49B1-8CDE-E6CB6401BF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F583765-0DA6-4645-8FA7-98DC62A4C0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grada stranske slike 1">
            <a:extLst>
              <a:ext uri="{FF2B5EF4-FFF2-40B4-BE49-F238E27FC236}">
                <a16:creationId xmlns:a16="http://schemas.microsoft.com/office/drawing/2014/main" id="{296F55E0-D074-4884-8921-306BD9868A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Ograda opomb 2">
            <a:extLst>
              <a:ext uri="{FF2B5EF4-FFF2-40B4-BE49-F238E27FC236}">
                <a16:creationId xmlns:a16="http://schemas.microsoft.com/office/drawing/2014/main" id="{FD096188-6B9B-49D0-AD5F-1B495538D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Ograda številke diapozitiva 3">
            <a:extLst>
              <a:ext uri="{FF2B5EF4-FFF2-40B4-BE49-F238E27FC236}">
                <a16:creationId xmlns:a16="http://schemas.microsoft.com/office/drawing/2014/main" id="{1914EE97-94B4-4448-AB65-B9D80212B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7E9B22-73E8-4942-AD03-F3D2C8DFF12E}" type="slidenum">
              <a:rPr lang="en-US" altLang="sl-SI"/>
              <a:pPr eaLnBrk="1" hangingPunct="1"/>
              <a:t>13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0118A81-A1DC-4D98-A42E-3DCD585DE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F9356B-B086-4389-80C2-3DA163430CE9}" type="slidenum">
              <a:rPr lang="en-US" altLang="sl-SI"/>
              <a:pPr eaLnBrk="1" hangingPunct="1"/>
              <a:t>15</a:t>
            </a:fld>
            <a:endParaRPr lang="en-US" altLang="sl-SI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4D02470B-1CD0-4CDB-BD89-09DC852C2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B81C9ED-CAD3-484F-AE5F-222220728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ADCD984-B415-469F-91F9-5D4F038A5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553B9E-C0ED-4CC9-9DA9-3156E9DC53B3}" type="slidenum">
              <a:rPr lang="en-US" altLang="sl-SI"/>
              <a:pPr eaLnBrk="1" hangingPunct="1"/>
              <a:t>2</a:t>
            </a:fld>
            <a:endParaRPr lang="en-US" altLang="sl-SI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CB79D63-0BD0-43B8-9458-50ABBAA17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15A763B-1330-474B-A2F5-8C5A13AAA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1705DA4-B308-43C1-8AA0-8035F9C80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367F45-C5D0-4398-AAD6-1A6E041D8D1A}" type="slidenum">
              <a:rPr lang="en-US" altLang="sl-SI"/>
              <a:pPr eaLnBrk="1" hangingPunct="1"/>
              <a:t>3</a:t>
            </a:fld>
            <a:endParaRPr lang="en-US" altLang="sl-SI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0B4D856-CF31-4C96-9DD9-6ADEAA9AF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70542D9-33DE-44C1-9335-F456A48B2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51E5EBA1-EE87-4ED2-83F7-968DCFACE6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8E2BCD90-6F0D-49DE-9CB1-798397240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5FC4DDF2-EF9C-4259-B112-B83768EAD7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763774-A680-420D-AF38-76FFF8FF55B4}" type="slidenum">
              <a:rPr lang="en-US" altLang="sl-SI"/>
              <a:pPr eaLnBrk="1" hangingPunct="1"/>
              <a:t>5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9A020EB-CC31-4677-BDA5-9F5313FCA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85B775-F952-47BA-878E-24FB2B13EDFA}" type="slidenum">
              <a:rPr lang="en-US" altLang="sl-SI"/>
              <a:pPr eaLnBrk="1" hangingPunct="1"/>
              <a:t>6</a:t>
            </a:fld>
            <a:endParaRPr lang="en-US" altLang="sl-SI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64A41B7-CCD5-440F-94ED-8C0635ACF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718531D-56DE-4818-940E-85E2C9A5E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D3C8EE22-FAB7-4DD9-BFBB-974F1D7710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E95DBB3C-BB1E-44C7-88F3-097FB748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C6083295-9164-40B8-A09C-AADE8276E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2B2241-EA3B-4E76-9DE7-E839C731691F}" type="slidenum">
              <a:rPr lang="en-US" altLang="sl-SI"/>
              <a:pPr eaLnBrk="1" hangingPunct="1"/>
              <a:t>7</a:t>
            </a:fld>
            <a:endParaRPr lang="en-US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6347C9A-DC1A-4E31-A2A1-C0DE9CCEC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EBC459-51E0-463E-9A1C-59E0B19BA8AE}" type="slidenum">
              <a:rPr lang="en-US" altLang="sl-SI"/>
              <a:pPr eaLnBrk="1" hangingPunct="1"/>
              <a:t>8</a:t>
            </a:fld>
            <a:endParaRPr lang="en-US" altLang="sl-SI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6F02ABB5-A200-48C9-87B4-4663FD588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2BD072B-E922-4AF7-870C-D51E446AB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DD0FD6D4-11DA-44A9-85FB-B0B8CEEDB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EF5941-19BD-4377-9C68-D4BD64AE3747}" type="slidenum">
              <a:rPr lang="en-US" altLang="sl-SI"/>
              <a:pPr eaLnBrk="1" hangingPunct="1"/>
              <a:t>9</a:t>
            </a:fld>
            <a:endParaRPr lang="en-US" altLang="sl-SI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8C33ECE-D465-4296-BD47-544DEC37F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C4B6A27-A558-4875-8490-94F8A8540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59B4F50-D512-4527-9F3C-3197AB6D2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AA75B7-DECD-4012-A822-6AA0A325718E}" type="slidenum">
              <a:rPr lang="en-US" altLang="sl-SI"/>
              <a:pPr eaLnBrk="1" hangingPunct="1"/>
              <a:t>10</a:t>
            </a:fld>
            <a:endParaRPr lang="en-US" altLang="sl-SI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DD4820DB-F2F5-4B2F-8F05-3D4EA808C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74E85D7-C868-4DB1-9F76-372210E62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D71F8B9C-3196-4A6D-8DAD-3D2019A62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4358A6-C067-45FF-BDAB-1616C57B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ABA1E-0930-437D-BBB9-0926710E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2C7569-B7D2-4CB1-9DDB-0BD787CD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D1361-7F47-4373-8F94-7DC01F2AF92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5082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DF63-F8D6-48C3-AA16-B918D2973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F3BC4-8AFB-4B7A-B91B-A63B1405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39123-B602-4D3E-A45A-5433B8FB6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C0FFE-CC0A-47E7-89C0-7ED4C77EB5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199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31B3A-E973-492D-8265-2902E215F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95977-E9B9-47D5-8B7D-1BAD5787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22012-4C00-4664-830B-FC2BD0E0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F7FA4-7EF7-4271-9569-00C6329EF7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644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AE991-BC96-49C9-A24F-C21A4C0318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2EC-8980-4A7D-9B1A-1C3F43BADB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884B0-62FD-4D51-A259-E84D652C1E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E860E11-BB89-4FD6-837C-E9CA8AACAB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824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1476E-63AB-488E-8397-9E1FC4FA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7A505-DB6B-4D04-9636-C795B86B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7625-9D1A-44AC-9838-99BE243E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3FADA-536A-4603-BAC3-9E08C33D45C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75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6C1E65-7173-4BCA-8A2B-468CC677ED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995BAD-199B-4B0E-860A-BAF49AD45D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84C4A-6ECB-4BED-9BD7-2DB32D4AD7C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749B7AD-6ADC-49D0-B422-6EC976EAAE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831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C9033A-2156-4777-96E5-768DF95196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205296-3BFF-48FA-BB6D-0EF5819113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0744FF-1560-40AA-8B60-834214C520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3952DFC-CACE-4715-A872-E6B40BA50D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313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0A5182-8831-41FC-847C-D4D4326A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DC57592-80E8-453B-A793-C492C4E4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BB3C4F-B7CB-45CD-A81C-682D44AF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2E5EE-9E42-4ED2-ACB9-E5E607E3EBC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8894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92B109-CA37-43D2-8DAD-B2420D98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8EA853-0BBD-4A47-ACEF-C6076C0E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7FE7E6-6C2B-473E-AD33-CEC696A8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208F0-120B-49A6-9B76-0F3F31AF32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855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4E3E19-6464-4C0F-8FE7-443720A202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27948-FA52-461A-99FE-35175F307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9AEBE4-CB24-443C-BE58-F884CC41D9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12AF378-E93D-472C-9009-EE628A3A5B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63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C4A78211-35B2-42E9-8E5B-94F016220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D64184C-A5C4-4ED4-A0C9-C6A97558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E84D816-53A8-4663-A507-E6B7D589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1DDD980-F232-450C-8B89-ABD9DD0E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1EB0F-4FEB-4DB8-B2A3-EE01794D08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964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F27F34D1-F517-4F22-9C44-E097AE7505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10FE2-E7E2-4CFB-83C2-55585DC2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831AC-F034-41B9-A047-B17800533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4F06C-C932-4581-9A32-C77C3D429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2499F-A96B-4505-AD03-AE15FDFC1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283CA-C00A-44C6-917A-7D7A80D7A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3F7A96F-27AC-4A87-A8F5-1E9567EB6CF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84" r:id="rId2"/>
    <p:sldLayoutId id="2147483693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4" r:id="rId9"/>
    <p:sldLayoutId id="2147483690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http://www.s-3gim.mb.edus.si/pipi2/2f/evropa/grcija_kersic_rojs/Image29.jpg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evnik.si/svet/1042530854" TargetMode="External"/><Relationship Id="rId2" Type="http://schemas.openxmlformats.org/officeDocument/2006/relationships/hyperlink" Target="http://sl.wikipedia.org/wiki/Gr%C4%8Di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pressedtest.com/cyclothymia.html" TargetMode="External"/><Relationship Id="rId5" Type="http://schemas.openxmlformats.org/officeDocument/2006/relationships/hyperlink" Target="http://www.delo.si/gospodarstvo/makromonitor/grski-dolg-v-prihodnjih-dveh-letih-skoraj-200-odstotkov-bdp.html" TargetMode="External"/><Relationship Id="rId4" Type="http://schemas.openxmlformats.org/officeDocument/2006/relationships/hyperlink" Target="http://damijan.org/2012/11/22/spor-glede-pomoci-grciji-se-poglablj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si/url?sa=i&amp;rct=j&amp;q=&amp;esrc=s&amp;frm=1&amp;source=images&amp;cd=&amp;cad=rja&amp;docid=4CQgNmERo-AD4M&amp;tbnid=78QmrAkv5scngM:&amp;ved=0CAUQjRw&amp;url=http://commons.wikimedia.org/wiki/File:Happy_smiley_face.png&amp;ei=D2VaUZqFKMfHsgbt94CgBQ&amp;bvm=bv.44442042,d.bGE&amp;psig=AFQjCNFcW2RQr2eIzc_JHye7g_TX3cpHCg&amp;ust=13649650009632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l.wikipedia.org/wiki/Makedonija" TargetMode="External"/><Relationship Id="rId13" Type="http://schemas.openxmlformats.org/officeDocument/2006/relationships/hyperlink" Target="http://sl.wikipedia.org/wiki/Sredozemsko_morje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sl.wikipedia.org/wiki/Albanija" TargetMode="External"/><Relationship Id="rId12" Type="http://schemas.openxmlformats.org/officeDocument/2006/relationships/hyperlink" Target="http://sl.wikipedia.org/wiki/Jonsko_morj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.wikipedia.org/wiki/Balkanski_polotok" TargetMode="External"/><Relationship Id="rId11" Type="http://schemas.openxmlformats.org/officeDocument/2006/relationships/hyperlink" Target="http://sl.wikipedia.org/wiki/Egejsko_morje" TargetMode="External"/><Relationship Id="rId5" Type="http://schemas.openxmlformats.org/officeDocument/2006/relationships/hyperlink" Target="http://sl.wikipedia.org/wiki/Dr%C5%BEava" TargetMode="External"/><Relationship Id="rId10" Type="http://schemas.openxmlformats.org/officeDocument/2006/relationships/hyperlink" Target="http://sl.wikipedia.org/wiki/Tur%C4%8Dija" TargetMode="External"/><Relationship Id="rId4" Type="http://schemas.openxmlformats.org/officeDocument/2006/relationships/hyperlink" Target="http://sl.wikipedia.org/wiki/Morje" TargetMode="External"/><Relationship Id="rId9" Type="http://schemas.openxmlformats.org/officeDocument/2006/relationships/hyperlink" Target="http://sl.wikipedia.org/wiki/Bolgarija" TargetMode="External"/><Relationship Id="rId14" Type="http://schemas.openxmlformats.org/officeDocument/2006/relationships/hyperlink" Target="http://sl.wikipedia.org/wiki/Civilizacij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Karolos_Papouli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wbnx-8alf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i/url?sa=i&amp;rct=j&amp;q=gr%C4%8Dija&amp;source=images&amp;cd=&amp;cad=rja&amp;docid=CodmZByWSSI4VM&amp;tbnid=0wStaMIft1gKKM:&amp;ved=0CAUQjRw&amp;url=http://www.moto-pajer.com/potovanja/grcija/GRCIJA%20Pokrajine.html&amp;ei=2qpZUc_lNYnXOfjbgIAP&amp;bvm=bv.44442042,d.ZWU&amp;psig=AFQjCNGBNqIyaLCSfMxmEK4qHQv_LQKRlw&amp;ust=136491711282263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http://www.conferences.gr/fileadmin/conferences2010/images/ACROPOLIS_EVENING_ATHENS_GR.jpg">
            <a:extLst>
              <a:ext uri="{FF2B5EF4-FFF2-40B4-BE49-F238E27FC236}">
                <a16:creationId xmlns:a16="http://schemas.microsoft.com/office/drawing/2014/main" id="{71A37C05-1465-45A3-B68E-21FAEAF5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EC717731-BCF5-4429-859A-FFE0C5A1E9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5084763"/>
            <a:ext cx="6858000" cy="1600200"/>
          </a:xfrm>
        </p:spPr>
        <p:txBody>
          <a:bodyPr/>
          <a:lstStyle/>
          <a:p>
            <a:pPr algn="l" fontAlgn="auto">
              <a:defRPr/>
            </a:pPr>
            <a:r>
              <a:rPr lang="sl-SI" dirty="0">
                <a:solidFill>
                  <a:schemeClr val="bg1"/>
                </a:solidFill>
              </a:rPr>
              <a:t>Aleš Božnik</a:t>
            </a:r>
          </a:p>
          <a:p>
            <a:pPr algn="l" fontAlgn="auto">
              <a:defRPr/>
            </a:pPr>
            <a:r>
              <a:rPr lang="sl-SI" dirty="0">
                <a:solidFill>
                  <a:schemeClr val="bg1"/>
                </a:solidFill>
              </a:rPr>
              <a:t>Jan Geršak</a:t>
            </a:r>
          </a:p>
          <a:p>
            <a:pPr algn="l" fontAlgn="auto">
              <a:defRPr/>
            </a:pPr>
            <a:r>
              <a:rPr lang="sl-SI" dirty="0" err="1">
                <a:solidFill>
                  <a:schemeClr val="bg1"/>
                </a:solidFill>
              </a:rPr>
              <a:t>3.c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9E572F6-FBC4-4556-BCEC-DB56F1E663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31913" y="188913"/>
            <a:ext cx="6629400" cy="2209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000" dirty="0">
                <a:solidFill>
                  <a:schemeClr val="bg1"/>
                </a:solidFill>
                <a:latin typeface="Comic Sans MS" pitchFamily="66" charset="0"/>
              </a:rPr>
              <a:t>GRČIJA</a:t>
            </a:r>
          </a:p>
        </p:txBody>
      </p:sp>
      <p:pic>
        <p:nvPicPr>
          <p:cNvPr id="5125" name="Picture 2" descr="I. gimnazija Celje">
            <a:extLst>
              <a:ext uri="{FF2B5EF4-FFF2-40B4-BE49-F238E27FC236}">
                <a16:creationId xmlns:a16="http://schemas.microsoft.com/office/drawing/2014/main" id="{F3C2BB4F-D867-4578-93CB-1E188A8E9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5888"/>
            <a:ext cx="2095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A25684A-6A78-4F8C-9DF2-EB2BE523B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POSELITEV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B207383-161A-4328-A29F-0E609CB3476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defRPr/>
            </a:pPr>
            <a:r>
              <a:rPr lang="sl-SI" sz="2400"/>
              <a:t>Grčija je zelo </a:t>
            </a:r>
            <a:r>
              <a:rPr lang="sl-SI" sz="2400" b="1"/>
              <a:t>redko poseljena</a:t>
            </a:r>
            <a:r>
              <a:rPr lang="sl-SI" sz="2400"/>
              <a:t> država. Najgosteje so poseljene </a:t>
            </a:r>
            <a:r>
              <a:rPr lang="sl-SI" sz="2400" b="1"/>
              <a:t>priobalne ravnice</a:t>
            </a:r>
            <a:r>
              <a:rPr lang="sl-SI" sz="2400"/>
              <a:t> in </a:t>
            </a:r>
            <a:r>
              <a:rPr lang="sl-SI" sz="2400" b="1"/>
              <a:t>kotline</a:t>
            </a:r>
            <a:r>
              <a:rPr lang="sl-SI" sz="2400"/>
              <a:t>.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400"/>
              <a:t>Vse večja </a:t>
            </a:r>
            <a:r>
              <a:rPr lang="sl-SI" sz="2400" b="1"/>
              <a:t>urbanizacija</a:t>
            </a:r>
            <a:r>
              <a:rPr lang="sl-SI" sz="2400"/>
              <a:t> ( v mestu živi 66% ljudi) je povzročila </a:t>
            </a:r>
            <a:r>
              <a:rPr lang="sl-SI" sz="2400" b="1"/>
              <a:t>izseljevanje</a:t>
            </a:r>
            <a:r>
              <a:rPr lang="sl-SI" sz="2400"/>
              <a:t>, posebej z </a:t>
            </a:r>
            <a:r>
              <a:rPr lang="sl-SI" sz="2400" b="1"/>
              <a:t>oddaljenih goratih območij</a:t>
            </a:r>
            <a:r>
              <a:rPr lang="sl-SI" sz="2400"/>
              <a:t> v kopenskem delu države in tudi z otokov v Egejskem in Jonskem morju.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400"/>
              <a:t>Največja zgostitev prebivalstva je v mestni aglomeraciji Atene-Pirej, druga pomembna mestna središča pa so Solun, Patras, Larisa, Volos in Iraklion (Kreta). V samem mestu Atene živi 747.300 prebivalcev, v neposredni okolici pa še 2,5 milijona prebivalcev.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34C91E9-0E3F-4810-9334-3D9664C7B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GOSPODARSTVO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4F555CA-9F1B-4EF2-B2A1-4D77055585C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/>
              <a:t>KMETIJSTVO</a:t>
            </a:r>
          </a:p>
          <a:p>
            <a:pPr fontAlgn="auto">
              <a:defRPr/>
            </a:pPr>
            <a:r>
              <a:rPr lang="sl-SI"/>
              <a:t>RIBIŠTVO</a:t>
            </a:r>
          </a:p>
          <a:p>
            <a:pPr fontAlgn="auto">
              <a:defRPr/>
            </a:pPr>
            <a:r>
              <a:rPr lang="sl-SI"/>
              <a:t>RUDARSTVO IN ENERGETIKA</a:t>
            </a:r>
          </a:p>
          <a:p>
            <a:pPr fontAlgn="auto">
              <a:defRPr/>
            </a:pPr>
            <a:r>
              <a:rPr lang="sl-SI"/>
              <a:t>INDUSTRIJA</a:t>
            </a:r>
          </a:p>
          <a:p>
            <a:pPr fontAlgn="auto">
              <a:defRPr/>
            </a:pPr>
            <a:r>
              <a:rPr lang="sl-SI"/>
              <a:t>POMORSKI SVET</a:t>
            </a:r>
          </a:p>
          <a:p>
            <a:pPr fontAlgn="auto">
              <a:defRPr/>
            </a:pPr>
            <a:r>
              <a:rPr lang="sl-SI"/>
              <a:t>TURIZEM</a:t>
            </a:r>
          </a:p>
          <a:p>
            <a:pPr fontAlgn="auto">
              <a:buFont typeface="Wingdings" pitchFamily="2" charset="2"/>
              <a:buNone/>
              <a:defRPr/>
            </a:pPr>
            <a:endParaRPr lang="sl-SI"/>
          </a:p>
        </p:txBody>
      </p:sp>
      <p:pic>
        <p:nvPicPr>
          <p:cNvPr id="15364" name="Picture 4" descr="ladja">
            <a:extLst>
              <a:ext uri="{FF2B5EF4-FFF2-40B4-BE49-F238E27FC236}">
                <a16:creationId xmlns:a16="http://schemas.microsoft.com/office/drawing/2014/main" id="{36EBB1D6-AB03-4815-A5E6-CB4B3C62E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284538"/>
            <a:ext cx="39608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ttp://www.s-3gim.mb.edus.si/pipi2/2f/evropa/grcija_kersic_rojs/Image29.jpg">
            <a:extLst>
              <a:ext uri="{FF2B5EF4-FFF2-40B4-BE49-F238E27FC236}">
                <a16:creationId xmlns:a16="http://schemas.microsoft.com/office/drawing/2014/main" id="{7739886D-9713-4DAB-84A6-FA45CF65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3043237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atene3">
            <a:extLst>
              <a:ext uri="{FF2B5EF4-FFF2-40B4-BE49-F238E27FC236}">
                <a16:creationId xmlns:a16="http://schemas.microsoft.com/office/drawing/2014/main" id="{50DD6F21-544E-4DB3-92B1-2B009C8A4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70192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7D7F3-B51D-4956-A304-3DB905AC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Struktura BDP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223DD0-A830-487E-8CDF-5136E595FC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Primarni sektor - 5 %</a:t>
            </a:r>
          </a:p>
          <a:p>
            <a:pPr fontAlgn="auto">
              <a:defRPr/>
            </a:pPr>
            <a:r>
              <a:rPr lang="sl-SI" dirty="0"/>
              <a:t>Sekundarni sektor - 20 %(ladjedelništvo)</a:t>
            </a:r>
          </a:p>
          <a:p>
            <a:pPr fontAlgn="auto">
              <a:defRPr/>
            </a:pPr>
            <a:r>
              <a:rPr lang="sl-SI" dirty="0"/>
              <a:t>Terciarni sektor - 75 %(turizem)</a:t>
            </a:r>
          </a:p>
          <a:p>
            <a:pPr fontAlgn="auto">
              <a:defRPr/>
            </a:pPr>
            <a:r>
              <a:rPr lang="sl-SI" dirty="0"/>
              <a:t>Večina prebivalstva živi od kmetijstva in turizma </a:t>
            </a:r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791C15-E6E1-4C10-853C-0D6A759E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Upad BDP rast Javnega </a:t>
            </a:r>
            <a:r>
              <a:rPr lang="sl-SI" dirty="0" err="1"/>
              <a:t>financnega</a:t>
            </a:r>
            <a:r>
              <a:rPr lang="sl-SI" dirty="0"/>
              <a:t> dolga …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96C6CC4-6503-405A-8052-80D6A6DD618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2011 … 168 % BDP (554 milijard $)</a:t>
            </a:r>
          </a:p>
          <a:p>
            <a:pPr fontAlgn="auto">
              <a:defRPr/>
            </a:pPr>
            <a:r>
              <a:rPr lang="sl-SI" dirty="0"/>
              <a:t>2012 … 198 % BDP (583 milijard $)</a:t>
            </a:r>
          </a:p>
          <a:p>
            <a:pPr fontAlgn="auto">
              <a:defRPr/>
            </a:pPr>
            <a:endParaRPr lang="sl-SI" dirty="0"/>
          </a:p>
          <a:p>
            <a:pPr fontAlgn="auto">
              <a:defRPr/>
            </a:pPr>
            <a:r>
              <a:rPr lang="sl-SI" dirty="0"/>
              <a:t>(EU n.) 2013 … 220 % BDP (odpisan del dolga+obresti, zahtevane reforme(EU)) </a:t>
            </a:r>
          </a:p>
          <a:p>
            <a:pPr fontAlgn="auto">
              <a:defRPr/>
            </a:pPr>
            <a:r>
              <a:rPr lang="sl-SI" dirty="0"/>
              <a:t>(svet (USA) n.) 2014 …BANKROT (državni stečaj)</a:t>
            </a:r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0FC651-5E6F-48CA-8174-55F59D92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Življenski</a:t>
            </a:r>
            <a:r>
              <a:rPr lang="sl-SI" dirty="0"/>
              <a:t> Standard 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5FD4FD-D5EC-4FEC-BEF9-F911E75301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“Propad” države blaginje</a:t>
            </a:r>
          </a:p>
          <a:p>
            <a:pPr fontAlgn="auto">
              <a:defRPr/>
            </a:pPr>
            <a:r>
              <a:rPr lang="sl-SI" dirty="0"/>
              <a:t>“Propad” javnega zdravstva</a:t>
            </a:r>
          </a:p>
          <a:p>
            <a:pPr fontAlgn="auto">
              <a:defRPr/>
            </a:pPr>
            <a:r>
              <a:rPr lang="sl-SI" dirty="0"/>
              <a:t>“Odvzem” dodatkov,nadomestil, pokojnin</a:t>
            </a:r>
          </a:p>
          <a:p>
            <a:pPr fontAlgn="auto">
              <a:defRPr/>
            </a:pPr>
            <a:r>
              <a:rPr lang="sl-SI" dirty="0"/>
              <a:t>“Krčenje” javnega sektorja ter državnih naročil</a:t>
            </a:r>
          </a:p>
          <a:p>
            <a:pPr fontAlgn="auto"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1B3D823-96C4-49F3-B5A6-5A2B130AA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800"/>
              <a:t>GRČIJA ZIBELKA ZAHODNE KULTURE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F45D785-1058-41F3-822C-05ABF471263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sl-SI" sz="2000"/>
              <a:t>- </a:t>
            </a:r>
            <a:r>
              <a:rPr lang="sl-SI" sz="2000" b="1"/>
              <a:t>dežela mitologije</a:t>
            </a:r>
            <a:r>
              <a:rPr lang="sl-SI" sz="2000"/>
              <a:t>, Grki so si življenje olajšali z mitološkimi zgodbami. Od 14 najpomembnejših bogov je Zevs na najvišjem prestolu, njegova žena Hera, zaščitnica zakonskih stanov, pa tik ob njem;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/>
              <a:t>- </a:t>
            </a:r>
            <a:r>
              <a:rPr lang="sl-SI" sz="2000" b="1"/>
              <a:t>zibelka zahodne civilizacije</a:t>
            </a:r>
            <a:r>
              <a:rPr lang="sl-SI" sz="2000"/>
              <a:t> - predstavljajte si, kakšno bi bilo življenje brez Pitagorovega izreka, demokracije, olimpijskih iger, ki razvnemajo ves svet in drugih;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/>
              <a:t>- </a:t>
            </a:r>
            <a:r>
              <a:rPr lang="sl-SI" sz="2000" b="1"/>
              <a:t>zgodovinska in kulturna zakladnica</a:t>
            </a:r>
            <a:r>
              <a:rPr lang="sl-SI" sz="2000"/>
              <a:t>, muzeje in ostanke iz antičnih časov lahko najdete za vsakim vogalom;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/>
              <a:t>- </a:t>
            </a:r>
            <a:r>
              <a:rPr lang="sl-SI" sz="2000" b="1"/>
              <a:t>dežela ljubiteljev športa</a:t>
            </a:r>
            <a:r>
              <a:rPr lang="sl-SI" sz="2000"/>
              <a:t>, predvsem nogometa, v katerem so Grki tudi že osvojili naslov evropskih prvakov;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/>
              <a:t>- </a:t>
            </a:r>
            <a:r>
              <a:rPr lang="sl-SI" sz="2000" b="1"/>
              <a:t>prebivališče največjega števila avtohtonih rastlin v Evropi</a:t>
            </a:r>
            <a:r>
              <a:rPr lang="sl-SI" sz="2000"/>
              <a:t> - od 6000 vrst in podvrst lahko najdete kar 700-750 takšnih, ki jih ne boste srečali nikjer drugje kot le v Grčiji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DE5F60-C286-4ABB-B8DA-98827227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GRČIJA IN ŠPORT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EC055A8-1348-4CF8-953F-A776356AB2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/>
              <a:t>Gostiteljica OI (2004, 1896)</a:t>
            </a:r>
          </a:p>
          <a:p>
            <a:pPr fontAlgn="auto">
              <a:defRPr/>
            </a:pPr>
            <a:r>
              <a:rPr lang="sl-SI" dirty="0"/>
              <a:t>Evropski prvak v nogometu 2004</a:t>
            </a:r>
          </a:p>
          <a:p>
            <a:pPr fontAlgn="auto">
              <a:defRPr/>
            </a:pPr>
            <a:r>
              <a:rPr lang="sl-SI" dirty="0"/>
              <a:t>Nogomet (</a:t>
            </a:r>
            <a:r>
              <a:rPr lang="sl-SI" dirty="0" err="1"/>
              <a:t>Panathinaikos</a:t>
            </a:r>
            <a:r>
              <a:rPr lang="sl-SI" dirty="0"/>
              <a:t>, </a:t>
            </a:r>
            <a:r>
              <a:rPr lang="sl-SI" dirty="0" err="1"/>
              <a:t>Olympiacos</a:t>
            </a:r>
            <a:r>
              <a:rPr lang="sl-SI" dirty="0"/>
              <a:t>)</a:t>
            </a:r>
          </a:p>
          <a:p>
            <a:pPr fontAlgn="auto">
              <a:defRPr/>
            </a:pPr>
            <a:r>
              <a:rPr lang="sl-SI" dirty="0"/>
              <a:t>Košarka (</a:t>
            </a:r>
            <a:r>
              <a:rPr lang="sl-SI" dirty="0" err="1"/>
              <a:t>Panathinaikos</a:t>
            </a:r>
            <a:r>
              <a:rPr lang="sl-SI" dirty="0"/>
              <a:t>, </a:t>
            </a:r>
            <a:r>
              <a:rPr lang="sl-SI" dirty="0" err="1"/>
              <a:t>Olympiacos</a:t>
            </a:r>
            <a:r>
              <a:rPr lang="sl-SI" dirty="0"/>
              <a:t>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400" dirty="0"/>
              <a:t>1996, 1997, 2000, 2002, 2007, 2009, 2011, 2012</a:t>
            </a:r>
          </a:p>
          <a:p>
            <a:pPr fontAlgn="auto">
              <a:defRPr/>
            </a:pPr>
            <a:endParaRPr lang="sl-SI" dirty="0"/>
          </a:p>
          <a:p>
            <a:pPr fontAlgn="auto">
              <a:defRPr/>
            </a:pPr>
            <a:endParaRPr lang="sl-SI" dirty="0"/>
          </a:p>
          <a:p>
            <a:pPr fontAlgn="auto">
              <a:defRPr/>
            </a:pPr>
            <a:endParaRPr lang="sl-SI" dirty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defRPr/>
            </a:pPr>
            <a:endParaRPr lang="sl-SI" dirty="0"/>
          </a:p>
        </p:txBody>
      </p:sp>
      <p:pic>
        <p:nvPicPr>
          <p:cNvPr id="20484" name="Picture 2" descr="http://www.theodora.com/wfb/photos/greece/athens_olympic_stadium_greece_2.jpg">
            <a:extLst>
              <a:ext uri="{FF2B5EF4-FFF2-40B4-BE49-F238E27FC236}">
                <a16:creationId xmlns:a16="http://schemas.microsoft.com/office/drawing/2014/main" id="{737F03A7-D6C5-4C3A-9321-3F2956668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119563"/>
            <a:ext cx="513873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8B756-E0AC-467E-8C4E-5C8DAE83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 IN LITERATURA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439E80E-E132-4627-A831-C25DC783DC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>
                <a:hlinkClick r:id="rId2"/>
              </a:rPr>
              <a:t>http://sl.wikipedia.org/wiki/Gr%C4%8Dija</a:t>
            </a:r>
            <a:endParaRPr lang="sl-SI" dirty="0"/>
          </a:p>
          <a:p>
            <a:pPr fontAlgn="auto">
              <a:defRPr/>
            </a:pPr>
            <a:r>
              <a:rPr lang="sl-SI" dirty="0">
                <a:hlinkClick r:id="rId3"/>
              </a:rPr>
              <a:t>http://www.dnevnik.si/svet/1042530854</a:t>
            </a:r>
            <a:endParaRPr lang="sl-SI" dirty="0"/>
          </a:p>
          <a:p>
            <a:pPr fontAlgn="auto">
              <a:defRPr/>
            </a:pPr>
            <a:r>
              <a:rPr lang="sl-SI" dirty="0">
                <a:hlinkClick r:id="rId4"/>
              </a:rPr>
              <a:t>http://damijan.org/2012/11/22/spor-glede-pomoci-grciji-se-poglablja/</a:t>
            </a:r>
            <a:endParaRPr lang="sl-SI" dirty="0"/>
          </a:p>
          <a:p>
            <a:pPr fontAlgn="auto">
              <a:defRPr/>
            </a:pPr>
            <a:r>
              <a:rPr lang="sl-SI" dirty="0">
                <a:hlinkClick r:id="rId5"/>
              </a:rPr>
              <a:t>http://www.delo.si/gospodarstvo/makromonitor/grski-dolg-v-prihodnjih-dveh-letih-skoraj-200-odstotkov-bdp.html</a:t>
            </a:r>
            <a:endParaRPr lang="sl-SI" dirty="0"/>
          </a:p>
          <a:p>
            <a:pPr fontAlgn="auto">
              <a:defRPr/>
            </a:pPr>
            <a:r>
              <a:rPr lang="sl-SI" dirty="0"/>
              <a:t>Geografija za 2. in 3. letnik (Jurij Senegačnik)</a:t>
            </a:r>
          </a:p>
          <a:p>
            <a:pPr fontAlgn="auto">
              <a:defRPr/>
            </a:pPr>
            <a:br>
              <a:rPr lang="sl-SI" dirty="0"/>
            </a:br>
            <a:endParaRPr lang="sl-SI" dirty="0"/>
          </a:p>
          <a:p>
            <a:pPr fontAlgn="auto">
              <a:defRPr/>
            </a:pPr>
            <a:endParaRPr lang="sl-SI" dirty="0"/>
          </a:p>
          <a:p>
            <a:pPr fontAlgn="auto">
              <a:defRPr/>
            </a:pPr>
            <a:endParaRPr lang="sl-SI" dirty="0"/>
          </a:p>
        </p:txBody>
      </p:sp>
      <p:sp>
        <p:nvSpPr>
          <p:cNvPr id="21508" name="Pravokotnik 3">
            <a:extLst>
              <a:ext uri="{FF2B5EF4-FFF2-40B4-BE49-F238E27FC236}">
                <a16:creationId xmlns:a16="http://schemas.microsoft.com/office/drawing/2014/main" id="{3C27D838-8D82-43F0-82A6-9C24B6425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8" y="3244850"/>
            <a:ext cx="163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sl-SI" b="1">
                <a:hlinkClick r:id="rId6"/>
              </a:rPr>
              <a:t>Cyclothymia</a:t>
            </a:r>
            <a:r>
              <a:rPr lang="en-GB" altLang="sl-SI" b="1"/>
              <a:t>:</a:t>
            </a:r>
            <a:endParaRPr lang="en-GB" altLang="sl-S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323A04-B1AF-4AC0-A441-5F0AB29B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Hvala  za  Vašo pozornost!</a:t>
            </a:r>
            <a:endParaRPr lang="en-GB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8C1C357-E94F-49EF-AAB5-C2863A6168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endParaRPr lang="en-GB"/>
          </a:p>
        </p:txBody>
      </p:sp>
      <p:pic>
        <p:nvPicPr>
          <p:cNvPr id="22532" name="Picture 2" descr="http://upload.wikimedia.org/wikipedia/commons/e/ec/Happy_smiley_face.png">
            <a:hlinkClick r:id="rId2"/>
            <a:extLst>
              <a:ext uri="{FF2B5EF4-FFF2-40B4-BE49-F238E27FC236}">
                <a16:creationId xmlns:a16="http://schemas.microsoft.com/office/drawing/2014/main" id="{6BFB1999-79BA-418B-A7AE-1B79332C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533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ttp://wallpapersget.com/wp-content/uploads/2012/06/greece-travel-attractions-sea-mountain-beautiful-nature.jpg">
            <a:extLst>
              <a:ext uri="{FF2B5EF4-FFF2-40B4-BE49-F238E27FC236}">
                <a16:creationId xmlns:a16="http://schemas.microsoft.com/office/drawing/2014/main" id="{38A0E0F7-243A-46F9-8951-9099815C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DD5F9C89-2E7B-479E-9649-43D34D48A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latin typeface="Comic Sans MS" pitchFamily="66" charset="0"/>
              </a:rPr>
              <a:t>SPLOŠNE ZNAČILNOSTI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E4BD01C-3AAE-42A7-AE70-1C52613F574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23850" y="1600200"/>
            <a:ext cx="8820150" cy="5257800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90000"/>
              </a:lnSpc>
              <a:defRPr/>
            </a:pP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4" tooltip="Morje"/>
              </a:rPr>
              <a:t>Obmorska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5" tooltip="Država"/>
              </a:rPr>
              <a:t>država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na skrajnem jugu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6" tooltip="Balkanski polotok"/>
              </a:rPr>
              <a:t>Balkanskega</a:t>
            </a:r>
            <a:r>
              <a:rPr lang="sl-SI" sz="2000" b="1" u="sng" dirty="0">
                <a:solidFill>
                  <a:schemeClr val="bg1"/>
                </a:solidFill>
                <a:latin typeface="Comic Sans MS" pitchFamily="66" charset="0"/>
                <a:hlinkClick r:id="rId6" tooltip="Balkanski polotok"/>
              </a:rPr>
              <a:t>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6" tooltip="Balkanski polotok"/>
              </a:rPr>
              <a:t>polotoka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na kopnem na zahodu meji na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7" tooltip="Albanija"/>
              </a:rPr>
              <a:t>Albanijo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, na severu na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8" tooltip="Makedonija"/>
              </a:rPr>
              <a:t>Makedonijo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in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9" tooltip="Bolgarija"/>
              </a:rPr>
              <a:t>Bolgarijo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ter na vzhodu na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10" tooltip="Turčija"/>
              </a:rPr>
              <a:t>Turčijo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, po morju pa jo z vzhoda obliva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11" tooltip="Egejsko morje"/>
              </a:rPr>
              <a:t>Egejsko morje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, z zahoda in juga pa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12" tooltip="Jonsko morje"/>
              </a:rPr>
              <a:t>Jonsko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in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13" tooltip="Sredozemsko morje"/>
              </a:rPr>
              <a:t>Sredozemsko morje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zibelka zahodne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  <a:hlinkClick r:id="rId14" tooltip="Civilizacija"/>
              </a:rPr>
              <a:t>civilizacije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razdeljena na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</a:rPr>
              <a:t>13 regij</a:t>
            </a:r>
            <a:r>
              <a:rPr lang="sl-SI" sz="2000" dirty="0">
                <a:latin typeface="Comic Sans MS" pitchFamily="66" charset="0"/>
              </a:rPr>
              <a:t>, ki se delijo v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</a:rPr>
              <a:t>54 prefektur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, in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</a:rPr>
              <a:t>eno avtonomno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l-SI" sz="2000" b="1" dirty="0">
                <a:latin typeface="Comic Sans MS" pitchFamily="66" charset="0"/>
              </a:rPr>
              <a:t>območje</a:t>
            </a:r>
            <a:r>
              <a:rPr lang="sl-SI" sz="2000" dirty="0">
                <a:latin typeface="Comic Sans MS" pitchFamily="66" charset="0"/>
              </a:rPr>
              <a:t>: Atika, Osrednja Grčija, Osrednja Makedonija, Kreta, Vzhodna Makedonija s Trakijo, Jonski otoki, 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Severni </a:t>
            </a:r>
            <a:r>
              <a:rPr lang="sl-SI" sz="2000" dirty="0" err="1">
                <a:solidFill>
                  <a:schemeClr val="bg1"/>
                </a:solidFill>
                <a:latin typeface="Comic Sans MS" pitchFamily="66" charset="0"/>
              </a:rPr>
              <a:t>Egej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, Peloponez</a:t>
            </a:r>
            <a:r>
              <a:rPr lang="sl-SI" sz="2000" dirty="0">
                <a:latin typeface="Comic Sans MS" pitchFamily="66" charset="0"/>
              </a:rPr>
              <a:t>, Južni </a:t>
            </a:r>
            <a:r>
              <a:rPr lang="sl-SI" sz="2000" dirty="0" err="1">
                <a:latin typeface="Comic Sans MS" pitchFamily="66" charset="0"/>
              </a:rPr>
              <a:t>Egej</a:t>
            </a:r>
            <a:r>
              <a:rPr lang="sl-SI" sz="2000" dirty="0">
                <a:latin typeface="Comic Sans MS" pitchFamily="66" charset="0"/>
              </a:rPr>
              <a:t>, Tesalija, Zahodna Grčija, </a:t>
            </a:r>
            <a:r>
              <a:rPr lang="sl-SI" sz="2000" dirty="0" err="1">
                <a:solidFill>
                  <a:schemeClr val="bg1"/>
                </a:solidFill>
                <a:latin typeface="Comic Sans MS" pitchFamily="66" charset="0"/>
              </a:rPr>
              <a:t>Zahdona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 Makedonija in </a:t>
            </a:r>
            <a:r>
              <a:rPr lang="sl-SI" sz="2000" dirty="0">
                <a:latin typeface="Comic Sans MS" pitchFamily="66" charset="0"/>
              </a:rPr>
              <a:t>avtonomno območje Sveta Gora (Gora </a:t>
            </a:r>
            <a:r>
              <a:rPr lang="sl-SI" sz="2000" dirty="0" err="1">
                <a:latin typeface="Comic Sans MS" pitchFamily="66" charset="0"/>
              </a:rPr>
              <a:t>Athos</a:t>
            </a:r>
            <a:r>
              <a:rPr lang="sl-SI" sz="2000" dirty="0">
                <a:latin typeface="Comic Sans MS" pitchFamily="66" charset="0"/>
              </a:rPr>
              <a:t>).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dirty="0">
                <a:latin typeface="Comic Sans MS" pitchFamily="66" charset="0"/>
              </a:rPr>
              <a:t>uradni jezik države je </a:t>
            </a:r>
            <a:r>
              <a:rPr lang="sl-SI" sz="2000" b="1" dirty="0">
                <a:latin typeface="Comic Sans MS" pitchFamily="66" charset="0"/>
              </a:rPr>
              <a:t>grščina</a:t>
            </a:r>
            <a:r>
              <a:rPr lang="sl-SI" sz="2000" dirty="0"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dirty="0">
                <a:latin typeface="Comic Sans MS" pitchFamily="66" charset="0"/>
              </a:rPr>
              <a:t>meri približno </a:t>
            </a:r>
            <a:r>
              <a:rPr lang="sl-SI" sz="2000" b="1" dirty="0">
                <a:latin typeface="Comic Sans MS" pitchFamily="66" charset="0"/>
              </a:rPr>
              <a:t>132.000 km2</a:t>
            </a:r>
            <a:r>
              <a:rPr lang="sl-SI" sz="2000" dirty="0">
                <a:latin typeface="Comic Sans MS" pitchFamily="66" charset="0"/>
              </a:rPr>
              <a:t>,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dirty="0">
                <a:latin typeface="Comic Sans MS" pitchFamily="66" charset="0"/>
              </a:rPr>
              <a:t>leta 2010 pa je imela približno </a:t>
            </a:r>
            <a:r>
              <a:rPr lang="sl-SI" sz="2000" b="1" dirty="0">
                <a:latin typeface="Comic Sans MS" pitchFamily="66" charset="0"/>
              </a:rPr>
              <a:t>11 milijonov</a:t>
            </a:r>
            <a:r>
              <a:rPr lang="sl-SI" sz="2000" dirty="0">
                <a:latin typeface="Comic Sans MS" pitchFamily="66" charset="0"/>
              </a:rPr>
              <a:t> prebivalcev.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b="1" dirty="0">
                <a:latin typeface="Comic Sans MS" pitchFamily="66" charset="0"/>
              </a:rPr>
              <a:t>dve tretjini</a:t>
            </a:r>
            <a:r>
              <a:rPr lang="sl-SI" sz="2000" dirty="0">
                <a:latin typeface="Comic Sans MS" pitchFamily="66" charset="0"/>
              </a:rPr>
              <a:t> </a:t>
            </a:r>
            <a:r>
              <a:rPr lang="sl-SI" sz="2000" b="1" dirty="0">
                <a:latin typeface="Comic Sans MS" pitchFamily="66" charset="0"/>
              </a:rPr>
              <a:t>prebivalstva</a:t>
            </a:r>
            <a:r>
              <a:rPr lang="sl-SI" sz="2000" dirty="0">
                <a:latin typeface="Comic Sans MS" pitchFamily="66" charset="0"/>
              </a:rPr>
              <a:t> živi v mestih.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b="1" dirty="0">
                <a:latin typeface="Comic Sans MS" pitchFamily="66" charset="0"/>
              </a:rPr>
              <a:t>98 odstotkov</a:t>
            </a:r>
            <a:r>
              <a:rPr lang="sl-SI" sz="2000" dirty="0">
                <a:latin typeface="Comic Sans MS" pitchFamily="66" charset="0"/>
              </a:rPr>
              <a:t> Grkov je pripadnikov </a:t>
            </a:r>
            <a:r>
              <a:rPr lang="sl-SI" sz="2000" b="1" dirty="0">
                <a:latin typeface="Comic Sans MS" pitchFamily="66" charset="0"/>
              </a:rPr>
              <a:t>pravoslavne cerkve</a:t>
            </a:r>
            <a:r>
              <a:rPr lang="sl-SI" sz="2000" dirty="0">
                <a:latin typeface="Comic Sans MS" pitchFamily="66" charset="0"/>
              </a:rPr>
              <a:t>, ostalo pa so </a:t>
            </a:r>
            <a:r>
              <a:rPr lang="sl-SI" sz="2000" b="1" dirty="0">
                <a:latin typeface="Comic Sans MS" pitchFamily="66" charset="0"/>
              </a:rPr>
              <a:t>muslimani</a:t>
            </a:r>
            <a:r>
              <a:rPr lang="sl-SI" sz="2000" dirty="0">
                <a:latin typeface="Comic Sans MS" pitchFamily="66" charset="0"/>
              </a:rPr>
              <a:t>, </a:t>
            </a:r>
            <a:r>
              <a:rPr lang="sl-SI" sz="2000" b="1" dirty="0">
                <a:latin typeface="Comic Sans MS" pitchFamily="66" charset="0"/>
              </a:rPr>
              <a:t>katoliki</a:t>
            </a:r>
            <a:r>
              <a:rPr lang="sl-SI" sz="2000" dirty="0">
                <a:latin typeface="Comic Sans MS" pitchFamily="66" charset="0"/>
              </a:rPr>
              <a:t>, </a:t>
            </a:r>
            <a:r>
              <a:rPr lang="sl-SI" sz="2000" b="1" dirty="0">
                <a:latin typeface="Comic Sans MS" pitchFamily="66" charset="0"/>
              </a:rPr>
              <a:t>protestanti</a:t>
            </a:r>
            <a:r>
              <a:rPr lang="sl-SI" sz="2000" dirty="0">
                <a:latin typeface="Comic Sans MS" pitchFamily="66" charset="0"/>
              </a:rPr>
              <a:t> in </a:t>
            </a:r>
            <a:r>
              <a:rPr lang="sl-SI" sz="2000" b="1" dirty="0" err="1">
                <a:latin typeface="Comic Sans MS" pitchFamily="66" charset="0"/>
              </a:rPr>
              <a:t>židje</a:t>
            </a:r>
            <a:r>
              <a:rPr lang="sl-SI" sz="2000" dirty="0">
                <a:latin typeface="Comic Sans MS" pitchFamily="66" charset="0"/>
              </a:rPr>
              <a:t>.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glavno mesto Grčije so </a:t>
            </a:r>
            <a:r>
              <a:rPr lang="sl-SI" sz="2000" b="1" dirty="0">
                <a:solidFill>
                  <a:schemeClr val="bg1"/>
                </a:solidFill>
                <a:latin typeface="Comic Sans MS" pitchFamily="66" charset="0"/>
              </a:rPr>
              <a:t>Atene</a:t>
            </a:r>
            <a:r>
              <a:rPr lang="sl-SI" sz="2000" dirty="0">
                <a:solidFill>
                  <a:schemeClr val="bg1"/>
                </a:solidFill>
                <a:latin typeface="Comic Sans MS" pitchFamily="66" charset="0"/>
              </a:rPr>
              <a:t>. V njih živi 3.2 milijona ljudi</a:t>
            </a:r>
            <a:r>
              <a:rPr lang="sl-SI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cryptome.org/info/greece-protest/pict19.jpg">
            <a:extLst>
              <a:ext uri="{FF2B5EF4-FFF2-40B4-BE49-F238E27FC236}">
                <a16:creationId xmlns:a16="http://schemas.microsoft.com/office/drawing/2014/main" id="{E6CD9607-9A39-4153-94FE-9730E669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14C93950-5545-460C-85E0-75DED82FA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  <a:latin typeface="Comic Sans MS" pitchFamily="66" charset="0"/>
              </a:rPr>
              <a:t>POLITIČNA UREDITEV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7201598-65A7-4465-874B-9D25D28601A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fontAlgn="auto">
              <a:defRPr/>
            </a:pPr>
            <a:r>
              <a:rPr lang="sl-SI" sz="2400" dirty="0">
                <a:solidFill>
                  <a:schemeClr val="bg1"/>
                </a:solidFill>
                <a:latin typeface="Comic Sans MS" pitchFamily="66" charset="0"/>
              </a:rPr>
              <a:t>Grčija demokratična in parlamentarna predsedniška republika </a:t>
            </a:r>
          </a:p>
          <a:p>
            <a:pPr fontAlgn="auto">
              <a:defRPr/>
            </a:pPr>
            <a:r>
              <a:rPr lang="sl-SI" sz="2400" dirty="0">
                <a:solidFill>
                  <a:schemeClr val="bg1"/>
                </a:solidFill>
                <a:latin typeface="Comic Sans MS" pitchFamily="66" charset="0"/>
              </a:rPr>
              <a:t>predsednika države vsakih pet let izvoli parlament </a:t>
            </a:r>
          </a:p>
          <a:p>
            <a:pPr fontAlgn="auto">
              <a:defRPr/>
            </a:pPr>
            <a:r>
              <a:rPr lang="sl-SI" sz="2400" dirty="0">
                <a:solidFill>
                  <a:schemeClr val="bg1"/>
                </a:solidFill>
                <a:latin typeface="Comic Sans MS" pitchFamily="66" charset="0"/>
              </a:rPr>
              <a:t>po zadnjih ustavnih spremembah pa ima po večini le še reprezentativno vlogo </a:t>
            </a:r>
          </a:p>
          <a:p>
            <a:pPr fontAlgn="auto">
              <a:defRPr/>
            </a:pPr>
            <a:r>
              <a:rPr lang="sl-SI" sz="2400" b="1" u="sng" dirty="0">
                <a:solidFill>
                  <a:schemeClr val="bg1"/>
                </a:solidFill>
                <a:latin typeface="Comic Sans MS" pitchFamily="66" charset="0"/>
              </a:rPr>
              <a:t>Predsednik države: </a:t>
            </a:r>
            <a:r>
              <a:rPr lang="sl-SI" sz="2400" b="1" u="sng" dirty="0" err="1">
                <a:solidFill>
                  <a:schemeClr val="bg1"/>
                </a:solidFill>
              </a:rPr>
              <a:t>Karolos</a:t>
            </a:r>
            <a:r>
              <a:rPr lang="sl-SI" sz="2400" b="1" u="sng" dirty="0">
                <a:solidFill>
                  <a:schemeClr val="bg1"/>
                </a:solidFill>
                <a:hlinkClick r:id="rId4" tooltip="Karolos Papoulias"/>
              </a:rPr>
              <a:t> </a:t>
            </a:r>
            <a:r>
              <a:rPr lang="sl-SI" sz="2400" b="1" u="sng" dirty="0" err="1">
                <a:solidFill>
                  <a:schemeClr val="bg1"/>
                </a:solidFill>
              </a:rPr>
              <a:t>Papoulias</a:t>
            </a:r>
            <a:endParaRPr lang="sl-SI" sz="24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auto">
              <a:defRPr/>
            </a:pPr>
            <a:r>
              <a:rPr lang="sl-SI" sz="2400" b="1" u="sng" dirty="0">
                <a:solidFill>
                  <a:schemeClr val="bg1"/>
                </a:solidFill>
                <a:latin typeface="Comic Sans MS" pitchFamily="66" charset="0"/>
              </a:rPr>
              <a:t>Predsednik vlade: </a:t>
            </a:r>
            <a:r>
              <a:rPr lang="sl-SI" sz="2400" b="1" u="sng" dirty="0" err="1">
                <a:solidFill>
                  <a:schemeClr val="bg1"/>
                </a:solidFill>
              </a:rPr>
              <a:t>Antonis</a:t>
            </a:r>
            <a:r>
              <a:rPr lang="sl-SI" sz="2400" b="1" u="sng" dirty="0">
                <a:solidFill>
                  <a:schemeClr val="bg1"/>
                </a:solidFill>
              </a:rPr>
              <a:t> </a:t>
            </a:r>
            <a:r>
              <a:rPr lang="sl-SI" sz="2400" b="1" u="sng" dirty="0" err="1">
                <a:solidFill>
                  <a:schemeClr val="bg1"/>
                </a:solidFill>
              </a:rPr>
              <a:t>Samaras</a:t>
            </a:r>
            <a:endParaRPr lang="sl-SI" sz="24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pPr fontAlgn="auto">
              <a:defRPr/>
            </a:pPr>
            <a:r>
              <a:rPr lang="sl-SI" sz="2400" dirty="0">
                <a:solidFill>
                  <a:schemeClr val="bg1"/>
                </a:solidFill>
                <a:latin typeface="Comic Sans MS" pitchFamily="66" charset="0"/>
              </a:rPr>
              <a:t>zakonodajni organ je enodomni parlament z največ 300 poslanci, izvoljenimi za 4 leta na splošnih volitvah.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99E6FC78-7271-42A2-B357-556DC13F9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6713"/>
            <a:ext cx="21240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21E8CF-8563-4ECD-8EBA-B70D4D09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621A144-E624-4B2A-92DE-322AC66A24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  <p:pic>
        <p:nvPicPr>
          <p:cNvPr id="8196" name="Picture 2" descr="Karolos Papoulias .jpg">
            <a:extLst>
              <a:ext uri="{FF2B5EF4-FFF2-40B4-BE49-F238E27FC236}">
                <a16:creationId xmlns:a16="http://schemas.microsoft.com/office/drawing/2014/main" id="{1F7D69A7-54C5-443C-91F4-147AEA86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timescolonist.com/polopoly_fs/1.42091.1357645230%21/fileImage/httpImage/image.jpg_gen/derivatives/landscape_563/sob102-18-2013-105953-high-jpg.jpg">
            <a:extLst>
              <a:ext uri="{FF2B5EF4-FFF2-40B4-BE49-F238E27FC236}">
                <a16:creationId xmlns:a16="http://schemas.microsoft.com/office/drawing/2014/main" id="{8A5BC444-975D-4D71-9CB6-C53D32EAA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500562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9A394714-F52F-4E1F-85DB-31EC59BAF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FA513CC-AC92-4EA1-8E8D-02982CE7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             </a:t>
            </a:r>
            <a:br>
              <a:rPr lang="sl-SI" dirty="0"/>
            </a:br>
            <a:r>
              <a:rPr lang="sl-SI" dirty="0"/>
              <a:t>                       HIMNA GRČIJE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B6B6CB5-42CA-4ADC-9847-410760EEEF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dirty="0">
                <a:hlinkClick r:id="rId4"/>
              </a:rPr>
              <a:t>http://www.youtube.com/watch?v=jwbnx-8alfI</a:t>
            </a:r>
            <a:endParaRPr lang="sl-SI" dirty="0"/>
          </a:p>
          <a:p>
            <a:pPr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06F3963-2EBE-4F5B-AA79-1607956A7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DELITEV IN LEGA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F87CDD-5815-4B20-A83F-3B8CB456AB4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23850" y="1600200"/>
            <a:ext cx="8820150" cy="52578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defRPr/>
            </a:pPr>
            <a:r>
              <a:rPr lang="sl-SI" sz="1600" b="1" dirty="0">
                <a:latin typeface="Comic Sans MS" pitchFamily="66" charset="0"/>
              </a:rPr>
              <a:t>Grčijo delimo na tri glavna območja:</a:t>
            </a:r>
            <a:r>
              <a:rPr lang="sl-SI" sz="1600" dirty="0">
                <a:latin typeface="Comic Sans MS" pitchFamily="66" charset="0"/>
              </a:rPr>
              <a:t> </a:t>
            </a:r>
            <a:br>
              <a:rPr lang="sl-SI" sz="1600" dirty="0">
                <a:latin typeface="Comic Sans MS" pitchFamily="66" charset="0"/>
              </a:rPr>
            </a:br>
            <a:r>
              <a:rPr lang="sl-SI" sz="1600" dirty="0">
                <a:latin typeface="Comic Sans MS" pitchFamily="66" charset="0"/>
              </a:rPr>
              <a:t>- celinsko območje s strmimi pobočji </a:t>
            </a:r>
            <a:br>
              <a:rPr lang="sl-SI" sz="1600" dirty="0">
                <a:latin typeface="Comic Sans MS" pitchFamily="66" charset="0"/>
              </a:rPr>
            </a:br>
            <a:r>
              <a:rPr lang="sl-SI" sz="1600" dirty="0">
                <a:latin typeface="Comic Sans MS" pitchFamily="66" charset="0"/>
              </a:rPr>
              <a:t>- močno razčlenjen obalni pas </a:t>
            </a:r>
            <a:br>
              <a:rPr lang="sl-SI" sz="1600" dirty="0">
                <a:latin typeface="Comic Sans MS" pitchFamily="66" charset="0"/>
              </a:rPr>
            </a:br>
            <a:r>
              <a:rPr lang="sl-SI" sz="1600" dirty="0">
                <a:latin typeface="Comic Sans MS" pitchFamily="66" charset="0"/>
              </a:rPr>
              <a:t>- otoke v Jonskem in Egejskem morju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600" b="1" dirty="0">
                <a:latin typeface="Comic Sans MS" pitchFamily="66" charset="0"/>
              </a:rPr>
              <a:t>Grško ozemlje delimo na tri vodoravne pasove:</a:t>
            </a:r>
            <a:br>
              <a:rPr lang="sl-SI" sz="1600" u="sng" dirty="0">
                <a:latin typeface="Comic Sans MS" pitchFamily="66" charset="0"/>
              </a:rPr>
            </a:br>
            <a:r>
              <a:rPr lang="sl-SI" sz="1600" dirty="0">
                <a:latin typeface="Comic Sans MS" pitchFamily="66" charset="0"/>
              </a:rPr>
              <a:t>- </a:t>
            </a:r>
            <a:r>
              <a:rPr lang="sl-SI" sz="1600" b="1" dirty="0">
                <a:latin typeface="Comic Sans MS" pitchFamily="66" charset="0"/>
              </a:rPr>
              <a:t>severna Grčija</a:t>
            </a:r>
            <a:r>
              <a:rPr lang="sl-SI" sz="1600" dirty="0">
                <a:latin typeface="Comic Sans MS" pitchFamily="66" charset="0"/>
              </a:rPr>
              <a:t> z Epirom, Tesalijo, Makedonijo,     Trakijo </a:t>
            </a:r>
            <a:br>
              <a:rPr lang="sl-SI" sz="1600" dirty="0">
                <a:latin typeface="Comic Sans MS" pitchFamily="66" charset="0"/>
              </a:rPr>
            </a:br>
            <a:r>
              <a:rPr lang="sl-SI" sz="1600" dirty="0">
                <a:latin typeface="Comic Sans MS" pitchFamily="66" charset="0"/>
              </a:rPr>
              <a:t>- </a:t>
            </a:r>
            <a:r>
              <a:rPr lang="sl-SI" sz="1600" b="1" dirty="0">
                <a:latin typeface="Comic Sans MS" pitchFamily="66" charset="0"/>
              </a:rPr>
              <a:t>osrednja Grčija</a:t>
            </a:r>
            <a:r>
              <a:rPr lang="sl-SI" sz="1600" dirty="0">
                <a:latin typeface="Comic Sans MS" pitchFamily="66" charset="0"/>
              </a:rPr>
              <a:t> z Atiko, Evbejo, </a:t>
            </a:r>
            <a:r>
              <a:rPr lang="sl-SI" sz="1600" dirty="0" err="1">
                <a:latin typeface="Comic Sans MS" pitchFamily="66" charset="0"/>
              </a:rPr>
              <a:t>Beocijo</a:t>
            </a:r>
            <a:r>
              <a:rPr lang="sl-SI" sz="1600" dirty="0">
                <a:latin typeface="Comic Sans MS" pitchFamily="66" charset="0"/>
              </a:rPr>
              <a:t>, </a:t>
            </a:r>
            <a:r>
              <a:rPr lang="sl-SI" sz="1600" dirty="0" err="1">
                <a:latin typeface="Comic Sans MS" pitchFamily="66" charset="0"/>
              </a:rPr>
              <a:t>Fokido</a:t>
            </a:r>
            <a:r>
              <a:rPr lang="sl-SI" sz="1600" dirty="0">
                <a:latin typeface="Comic Sans MS" pitchFamily="66" charset="0"/>
              </a:rPr>
              <a:t>, Etolijo in </a:t>
            </a:r>
            <a:r>
              <a:rPr lang="sl-SI" sz="1600" dirty="0" err="1">
                <a:latin typeface="Comic Sans MS" pitchFamily="66" charset="0"/>
              </a:rPr>
              <a:t>Akarnanijo</a:t>
            </a:r>
            <a:r>
              <a:rPr lang="sl-SI" sz="1600" dirty="0">
                <a:latin typeface="Comic Sans MS" pitchFamily="66" charset="0"/>
              </a:rPr>
              <a:t> </a:t>
            </a:r>
            <a:br>
              <a:rPr lang="sl-SI" sz="1600" dirty="0">
                <a:latin typeface="Comic Sans MS" pitchFamily="66" charset="0"/>
              </a:rPr>
            </a:br>
            <a:r>
              <a:rPr lang="sl-SI" sz="1600" dirty="0">
                <a:latin typeface="Comic Sans MS" pitchFamily="66" charset="0"/>
              </a:rPr>
              <a:t>- </a:t>
            </a:r>
            <a:r>
              <a:rPr lang="sl-SI" sz="1600" b="1" dirty="0">
                <a:latin typeface="Comic Sans MS" pitchFamily="66" charset="0"/>
              </a:rPr>
              <a:t>južna Grčija</a:t>
            </a:r>
            <a:r>
              <a:rPr lang="sl-SI" sz="1600" dirty="0">
                <a:latin typeface="Comic Sans MS" pitchFamily="66" charset="0"/>
              </a:rPr>
              <a:t> s </a:t>
            </a:r>
            <a:r>
              <a:rPr lang="sl-SI" sz="1600" dirty="0" err="1">
                <a:latin typeface="Comic Sans MS" pitchFamily="66" charset="0"/>
              </a:rPr>
              <a:t>Peleponezom</a:t>
            </a:r>
            <a:r>
              <a:rPr lang="sl-SI" sz="1600" dirty="0">
                <a:latin typeface="Comic Sans MS" pitchFamily="66" charset="0"/>
              </a:rPr>
              <a:t>, Kreto in otoki v   Egejskem morju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600" b="1" dirty="0">
                <a:latin typeface="Comic Sans MS" pitchFamily="66" charset="0"/>
              </a:rPr>
              <a:t>Hribi</a:t>
            </a:r>
            <a:r>
              <a:rPr lang="sl-SI" sz="1600" dirty="0">
                <a:latin typeface="Comic Sans MS" pitchFamily="66" charset="0"/>
              </a:rPr>
              <a:t> pokrivajo </a:t>
            </a:r>
            <a:r>
              <a:rPr lang="sl-SI" sz="1600" b="1" dirty="0">
                <a:latin typeface="Comic Sans MS" pitchFamily="66" charset="0"/>
              </a:rPr>
              <a:t>tretjino vse površine</a:t>
            </a:r>
            <a:r>
              <a:rPr lang="sl-SI" sz="1600" dirty="0">
                <a:latin typeface="Comic Sans MS" pitchFamily="66" charset="0"/>
              </a:rPr>
              <a:t>.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600" b="1" dirty="0">
                <a:latin typeface="Comic Sans MS" pitchFamily="66" charset="0"/>
              </a:rPr>
              <a:t>gorska veriga</a:t>
            </a:r>
            <a:r>
              <a:rPr lang="sl-SI" sz="1600" dirty="0">
                <a:latin typeface="Comic Sans MS" pitchFamily="66" charset="0"/>
              </a:rPr>
              <a:t> se nahaja v notranjosti in se imenuje </a:t>
            </a:r>
            <a:r>
              <a:rPr lang="sl-SI" sz="1600" b="1" dirty="0" err="1">
                <a:latin typeface="Comic Sans MS" pitchFamily="66" charset="0"/>
              </a:rPr>
              <a:t>apeniško</a:t>
            </a:r>
            <a:r>
              <a:rPr lang="sl-SI" sz="1600" b="1" dirty="0">
                <a:latin typeface="Comic Sans MS" pitchFamily="66" charset="0"/>
              </a:rPr>
              <a:t> Pindsko gorovje</a:t>
            </a:r>
            <a:endParaRPr lang="sl-SI" sz="1600" dirty="0">
              <a:latin typeface="Comic Sans MS" pitchFamily="66" charset="0"/>
            </a:endParaRPr>
          </a:p>
          <a:p>
            <a:pPr fontAlgn="auto">
              <a:lnSpc>
                <a:spcPct val="80000"/>
              </a:lnSpc>
              <a:defRPr/>
            </a:pPr>
            <a:r>
              <a:rPr lang="sl-SI" sz="1600" dirty="0">
                <a:latin typeface="Comic Sans MS" pitchFamily="66" charset="0"/>
              </a:rPr>
              <a:t>Vzporedno z Egejskim morjem se vije veriga, kjer je najvišji vrh te dežele.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600" dirty="0">
                <a:latin typeface="Comic Sans MS" pitchFamily="66" charset="0"/>
              </a:rPr>
              <a:t>To je </a:t>
            </a:r>
            <a:r>
              <a:rPr lang="sl-SI" sz="1600" b="1" dirty="0">
                <a:latin typeface="Comic Sans MS" pitchFamily="66" charset="0"/>
              </a:rPr>
              <a:t>Olimp</a:t>
            </a:r>
            <a:r>
              <a:rPr lang="sl-SI" sz="1600" dirty="0">
                <a:latin typeface="Comic Sans MS" pitchFamily="66" charset="0"/>
              </a:rPr>
              <a:t>, ki se dviga kar 2917 m visoko.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600" b="1" dirty="0">
                <a:latin typeface="Comic Sans MS" pitchFamily="66" charset="0"/>
              </a:rPr>
              <a:t>Obale na celini</a:t>
            </a:r>
            <a:r>
              <a:rPr lang="sl-SI" sz="1600" dirty="0">
                <a:latin typeface="Comic Sans MS" pitchFamily="66" charset="0"/>
              </a:rPr>
              <a:t>, ki se spuščajo vse do morja, so zaradi </a:t>
            </a:r>
            <a:r>
              <a:rPr lang="sl-SI" sz="1600" b="1" dirty="0">
                <a:latin typeface="Comic Sans MS" pitchFamily="66" charset="0"/>
              </a:rPr>
              <a:t>gorskih grebenov</a:t>
            </a:r>
            <a:r>
              <a:rPr lang="sl-SI" sz="1600" dirty="0">
                <a:latin typeface="Comic Sans MS" pitchFamily="66" charset="0"/>
              </a:rPr>
              <a:t>, visoke in razčlenjene v globoko zajedene zalive.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600" dirty="0">
                <a:latin typeface="Comic Sans MS" pitchFamily="66" charset="0"/>
              </a:rPr>
              <a:t>Grčija ima  okoli </a:t>
            </a:r>
            <a:r>
              <a:rPr lang="sl-SI" sz="1600" b="1" dirty="0">
                <a:latin typeface="Comic Sans MS" pitchFamily="66" charset="0"/>
              </a:rPr>
              <a:t>3000 otokov</a:t>
            </a:r>
            <a:r>
              <a:rPr lang="sl-SI" sz="1600" dirty="0">
                <a:latin typeface="Comic Sans MS" pitchFamily="66" charset="0"/>
              </a:rPr>
              <a:t>, od tega jih je le  210 poseljenih. Vsi otoki predstavljajo približno petino grškega ozemlja, največji otok pa je </a:t>
            </a:r>
            <a:r>
              <a:rPr lang="sl-SI" sz="1600" b="1" dirty="0">
                <a:latin typeface="Comic Sans MS" pitchFamily="66" charset="0"/>
              </a:rPr>
              <a:t>Kreta</a:t>
            </a:r>
            <a:r>
              <a:rPr lang="sl-SI" sz="1600" dirty="0">
                <a:latin typeface="Comic Sans MS" pitchFamily="66" charset="0"/>
              </a:rPr>
              <a:t>( 8336 km2). Grška obala je skupaj z otoki dolga kar 15 000 km.</a:t>
            </a:r>
            <a:endParaRPr lang="sl-SI" sz="1600" b="1" dirty="0">
              <a:latin typeface="Comic Sans MS" pitchFamily="66" charset="0"/>
            </a:endParaRPr>
          </a:p>
          <a:p>
            <a:pPr fontAlgn="auto">
              <a:lnSpc>
                <a:spcPct val="80000"/>
              </a:lnSpc>
              <a:defRPr/>
            </a:pPr>
            <a:r>
              <a:rPr lang="sl-SI" sz="1600" b="1" dirty="0">
                <a:latin typeface="Comic Sans MS" pitchFamily="66" charset="0"/>
              </a:rPr>
              <a:t>Otoki</a:t>
            </a:r>
            <a:r>
              <a:rPr lang="sl-SI" sz="1600" dirty="0">
                <a:latin typeface="Comic Sans MS" pitchFamily="66" charset="0"/>
              </a:rPr>
              <a:t> so raznoliki prav zaradi njihove </a:t>
            </a:r>
            <a:r>
              <a:rPr lang="sl-SI" sz="1600" b="1" dirty="0">
                <a:latin typeface="Comic Sans MS" pitchFamily="66" charset="0"/>
              </a:rPr>
              <a:t>geološke sestave</a:t>
            </a:r>
            <a:r>
              <a:rPr lang="sl-SI" sz="1600" dirty="0">
                <a:latin typeface="Comic Sans MS" pitchFamily="66" charset="0"/>
              </a:rPr>
              <a:t>. Na Jonskih otokih najdemo apnenec, na </a:t>
            </a:r>
            <a:r>
              <a:rPr lang="sl-SI" sz="1600" dirty="0" err="1">
                <a:latin typeface="Comic Sans MS" pitchFamily="66" charset="0"/>
              </a:rPr>
              <a:t>Skirosu</a:t>
            </a:r>
            <a:r>
              <a:rPr lang="sl-SI" sz="1600" dirty="0">
                <a:latin typeface="Comic Sans MS" pitchFamily="66" charset="0"/>
              </a:rPr>
              <a:t>, </a:t>
            </a:r>
            <a:r>
              <a:rPr lang="sl-SI" sz="1600" dirty="0" err="1">
                <a:latin typeface="Comic Sans MS" pitchFamily="66" charset="0"/>
              </a:rPr>
              <a:t>Iosu</a:t>
            </a:r>
            <a:r>
              <a:rPr lang="sl-SI" sz="1600" dirty="0">
                <a:latin typeface="Comic Sans MS" pitchFamily="66" charset="0"/>
              </a:rPr>
              <a:t> in </a:t>
            </a:r>
            <a:r>
              <a:rPr lang="sl-SI" sz="1600" dirty="0" err="1">
                <a:latin typeface="Comic Sans MS" pitchFamily="66" charset="0"/>
              </a:rPr>
              <a:t>Parosu</a:t>
            </a:r>
            <a:r>
              <a:rPr lang="sl-SI" sz="1600" dirty="0">
                <a:latin typeface="Comic Sans MS" pitchFamily="66" charset="0"/>
              </a:rPr>
              <a:t> marmor, na </a:t>
            </a:r>
            <a:r>
              <a:rPr lang="sl-SI" sz="1600" dirty="0" err="1">
                <a:latin typeface="Comic Sans MS" pitchFamily="66" charset="0"/>
              </a:rPr>
              <a:t>Mikonosu</a:t>
            </a:r>
            <a:r>
              <a:rPr lang="sl-SI" sz="1600" dirty="0">
                <a:latin typeface="Comic Sans MS" pitchFamily="66" charset="0"/>
              </a:rPr>
              <a:t> granit in na </a:t>
            </a:r>
            <a:r>
              <a:rPr lang="sl-SI" sz="1600" dirty="0" err="1">
                <a:latin typeface="Comic Sans MS" pitchFamily="66" charset="0"/>
              </a:rPr>
              <a:t>Santoriniju</a:t>
            </a:r>
            <a:r>
              <a:rPr lang="sl-SI" sz="1600" dirty="0">
                <a:latin typeface="Comic Sans MS" pitchFamily="66" charset="0"/>
              </a:rPr>
              <a:t> lava in vulkanske kamenine. Grčija ima  okoli 3000 0tokov, le 210 jih je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600" dirty="0">
                <a:latin typeface="Comic Sans MS" pitchFamily="66" charset="0"/>
              </a:rPr>
              <a:t>Glavni reki Grčije so </a:t>
            </a:r>
            <a:r>
              <a:rPr lang="sl-SI" sz="1600" b="1" dirty="0" err="1">
                <a:latin typeface="Comic Sans MS" pitchFamily="66" charset="0"/>
              </a:rPr>
              <a:t>Alakmon</a:t>
            </a:r>
            <a:r>
              <a:rPr lang="sl-SI" sz="1600" b="1" dirty="0">
                <a:latin typeface="Comic Sans MS" pitchFamily="66" charset="0"/>
              </a:rPr>
              <a:t> in </a:t>
            </a:r>
            <a:r>
              <a:rPr lang="sl-SI" sz="1600" b="1" dirty="0" err="1">
                <a:latin typeface="Comic Sans MS" pitchFamily="66" charset="0"/>
              </a:rPr>
              <a:t>Pinios</a:t>
            </a:r>
            <a:r>
              <a:rPr lang="sl-SI" sz="1600" dirty="0">
                <a:latin typeface="Comic Sans MS" pitchFamily="66" charset="0"/>
              </a:rPr>
              <a:t>, ki se izlivata v Egejsko morje ter </a:t>
            </a:r>
            <a:r>
              <a:rPr lang="sl-SI" sz="1600" dirty="0" err="1">
                <a:latin typeface="Comic Sans MS" pitchFamily="66" charset="0"/>
              </a:rPr>
              <a:t>Akheloos</a:t>
            </a:r>
            <a:r>
              <a:rPr lang="sl-SI" sz="1600" dirty="0">
                <a:latin typeface="Comic Sans MS" pitchFamily="66" charset="0"/>
              </a:rPr>
              <a:t> in </a:t>
            </a:r>
            <a:r>
              <a:rPr lang="sl-SI" sz="1600" dirty="0" err="1">
                <a:latin typeface="Comic Sans MS" pitchFamily="66" charset="0"/>
              </a:rPr>
              <a:t>Alfios</a:t>
            </a:r>
            <a:r>
              <a:rPr lang="sl-SI" sz="1600" dirty="0">
                <a:latin typeface="Comic Sans MS" pitchFamily="66" charset="0"/>
              </a:rPr>
              <a:t>, ki se izlivata v Jonsko morje.</a:t>
            </a:r>
          </a:p>
        </p:txBody>
      </p:sp>
      <p:pic>
        <p:nvPicPr>
          <p:cNvPr id="10244" name="Picture 2" descr="http://www.moto-pajer.com/potovanja/grcija/GRCIJA%20Pokrajine_datoteke/image003.gif">
            <a:hlinkClick r:id="rId3"/>
            <a:extLst>
              <a:ext uri="{FF2B5EF4-FFF2-40B4-BE49-F238E27FC236}">
                <a16:creationId xmlns:a16="http://schemas.microsoft.com/office/drawing/2014/main" id="{3E5148CD-1272-4AC0-A892-54F3BF9D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-11113"/>
            <a:ext cx="2273300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grcija.info/slike/mapa_greece.jpg">
            <a:extLst>
              <a:ext uri="{FF2B5EF4-FFF2-40B4-BE49-F238E27FC236}">
                <a16:creationId xmlns:a16="http://schemas.microsoft.com/office/drawing/2014/main" id="{E660AB5B-6016-4F6E-A1CD-1BC2CBEE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D1BADC1-EDC4-45F5-AF7E-8EED695A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F5585C9-51B6-4477-A3F6-C4847DD5C0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www.pacificworld.com/webwp/wp-content/uploads/2011/12/Fishing-boat-Ionian-Sea-Greece1.jpg">
            <a:extLst>
              <a:ext uri="{FF2B5EF4-FFF2-40B4-BE49-F238E27FC236}">
                <a16:creationId xmlns:a16="http://schemas.microsoft.com/office/drawing/2014/main" id="{CA126D20-22EE-43C1-950D-CDDF08AA3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9D9C02AD-C39C-4BB8-827D-8AB4461B7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PODNEBJE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1D99195-7597-405A-B448-6637129FFD8C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79388" y="1600200"/>
            <a:ext cx="8748712" cy="5257800"/>
          </a:xfrm>
        </p:spPr>
        <p:txBody>
          <a:bodyPr/>
          <a:lstStyle/>
          <a:p>
            <a:pPr fontAlgn="auto">
              <a:lnSpc>
                <a:spcPct val="90000"/>
              </a:lnSpc>
              <a:defRPr/>
            </a:pPr>
            <a:r>
              <a:rPr lang="sl-SI" sz="2400" dirty="0"/>
              <a:t>leži v </a:t>
            </a:r>
            <a:r>
              <a:rPr lang="sl-SI" sz="2400" b="1" dirty="0"/>
              <a:t>severnem zmerno toplem</a:t>
            </a:r>
            <a:r>
              <a:rPr lang="sl-SI" sz="2400" dirty="0"/>
              <a:t> pasu.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400" b="1" dirty="0"/>
              <a:t>sredozemsko podnebje</a:t>
            </a:r>
            <a:r>
              <a:rPr lang="sl-SI" sz="2400" dirty="0"/>
              <a:t>, vendar se med severnimi in južnimi pokrajinami pojavljajo </a:t>
            </a:r>
            <a:r>
              <a:rPr lang="sl-SI" sz="2400" b="1" dirty="0"/>
              <a:t>razlike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400" dirty="0"/>
              <a:t>značilne </a:t>
            </a:r>
            <a:r>
              <a:rPr lang="sl-SI" sz="2400" b="1" dirty="0"/>
              <a:t>mile</a:t>
            </a:r>
            <a:r>
              <a:rPr lang="sl-SI" sz="2400" dirty="0"/>
              <a:t> in </a:t>
            </a:r>
            <a:r>
              <a:rPr lang="sl-SI" sz="2400" b="1" dirty="0"/>
              <a:t>deževne</a:t>
            </a:r>
            <a:r>
              <a:rPr lang="sl-SI" sz="2400" dirty="0"/>
              <a:t> </a:t>
            </a:r>
            <a:r>
              <a:rPr lang="sl-SI" sz="2400" b="1" dirty="0"/>
              <a:t>zime</a:t>
            </a:r>
            <a:r>
              <a:rPr lang="sl-SI" sz="2400" dirty="0"/>
              <a:t> ter </a:t>
            </a:r>
            <a:r>
              <a:rPr lang="sl-SI" sz="2400" b="1" dirty="0"/>
              <a:t>topla</a:t>
            </a:r>
            <a:r>
              <a:rPr lang="sl-SI" sz="2400" dirty="0"/>
              <a:t> in </a:t>
            </a:r>
            <a:r>
              <a:rPr lang="sl-SI" sz="2400" b="1" dirty="0"/>
              <a:t>sušna</a:t>
            </a:r>
            <a:r>
              <a:rPr lang="sl-SI" sz="2400" dirty="0"/>
              <a:t> </a:t>
            </a:r>
            <a:r>
              <a:rPr lang="sl-SI" sz="2400" b="1" dirty="0"/>
              <a:t>poletja</a:t>
            </a:r>
            <a:r>
              <a:rPr lang="sl-SI" sz="2400" dirty="0"/>
              <a:t> 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400" dirty="0"/>
              <a:t>Na severu in severovzhodu, so pokrajine v notranjosti mrzle, poletja vroča, saj so tu opazni že vplivi celinskega podnebja, v hribih pa je celo led in sneg.</a:t>
            </a:r>
          </a:p>
          <a:p>
            <a:pPr fontAlgn="auto">
              <a:lnSpc>
                <a:spcPct val="90000"/>
              </a:lnSpc>
              <a:defRPr/>
            </a:pPr>
            <a:r>
              <a:rPr lang="sl-SI" sz="2400" dirty="0"/>
              <a:t>za južne otoke pa so značilni temperaturni skoki.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www.bigpicture.si/wp-content/uploads/2012/02/427.jpg">
            <a:extLst>
              <a:ext uri="{FF2B5EF4-FFF2-40B4-BE49-F238E27FC236}">
                <a16:creationId xmlns:a16="http://schemas.microsoft.com/office/drawing/2014/main" id="{FF44206C-906A-4444-83AE-3D4AF7B6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23D6C857-4D4D-42D7-942A-53836EEF9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PREBIVALSTVO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8389A1F-0AAE-4CDB-9568-8A50ED985EE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250825" y="1600200"/>
            <a:ext cx="8713788" cy="5068888"/>
          </a:xfrm>
        </p:spPr>
        <p:txBody>
          <a:bodyPr/>
          <a:lstStyle/>
          <a:p>
            <a:pPr fontAlgn="auto">
              <a:lnSpc>
                <a:spcPct val="80000"/>
              </a:lnSpc>
              <a:defRPr/>
            </a:pPr>
            <a:endParaRPr lang="sl-SI" sz="1800" b="1" dirty="0"/>
          </a:p>
          <a:p>
            <a:pPr fontAlgn="auto">
              <a:lnSpc>
                <a:spcPct val="80000"/>
              </a:lnSpc>
              <a:defRPr/>
            </a:pPr>
            <a:r>
              <a:rPr lang="sl-SI" sz="1800" b="1" dirty="0">
                <a:solidFill>
                  <a:schemeClr val="bg1"/>
                </a:solidFill>
              </a:rPr>
              <a:t>11 milijonov</a:t>
            </a:r>
            <a:r>
              <a:rPr lang="sl-SI" sz="1800" dirty="0">
                <a:solidFill>
                  <a:schemeClr val="bg1"/>
                </a:solidFill>
              </a:rPr>
              <a:t> prebivalcev, od katerih je </a:t>
            </a:r>
            <a:r>
              <a:rPr lang="sl-SI" sz="1800" b="1" dirty="0">
                <a:solidFill>
                  <a:schemeClr val="bg1"/>
                </a:solidFill>
              </a:rPr>
              <a:t>98% Grkov</a:t>
            </a:r>
            <a:r>
              <a:rPr lang="sl-SI" sz="1800" dirty="0">
                <a:solidFill>
                  <a:schemeClr val="bg1"/>
                </a:solidFill>
              </a:rPr>
              <a:t>, </a:t>
            </a:r>
            <a:r>
              <a:rPr lang="sl-SI" sz="1800" b="1" dirty="0">
                <a:solidFill>
                  <a:schemeClr val="bg1"/>
                </a:solidFill>
              </a:rPr>
              <a:t>2%</a:t>
            </a:r>
            <a:r>
              <a:rPr lang="sl-SI" sz="1800" dirty="0">
                <a:solidFill>
                  <a:schemeClr val="bg1"/>
                </a:solidFill>
              </a:rPr>
              <a:t> pa predstavljajo </a:t>
            </a:r>
            <a:r>
              <a:rPr lang="sl-SI" sz="1800" b="1" dirty="0">
                <a:solidFill>
                  <a:schemeClr val="bg1"/>
                </a:solidFill>
              </a:rPr>
              <a:t>Romi</a:t>
            </a:r>
            <a:r>
              <a:rPr lang="sl-SI" sz="1800" dirty="0">
                <a:solidFill>
                  <a:schemeClr val="bg1"/>
                </a:solidFill>
              </a:rPr>
              <a:t>, </a:t>
            </a:r>
            <a:r>
              <a:rPr lang="sl-SI" sz="1800" b="1" dirty="0">
                <a:solidFill>
                  <a:schemeClr val="bg1"/>
                </a:solidFill>
              </a:rPr>
              <a:t>Vlahi</a:t>
            </a:r>
            <a:r>
              <a:rPr lang="sl-SI" sz="1800" dirty="0">
                <a:solidFill>
                  <a:schemeClr val="bg1"/>
                </a:solidFill>
              </a:rPr>
              <a:t> in </a:t>
            </a:r>
            <a:r>
              <a:rPr lang="sl-SI" sz="1800" b="1" dirty="0">
                <a:solidFill>
                  <a:schemeClr val="bg1"/>
                </a:solidFill>
              </a:rPr>
              <a:t>Turki</a:t>
            </a:r>
            <a:endParaRPr lang="sl-SI" sz="1800" dirty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defRPr/>
            </a:pPr>
            <a:r>
              <a:rPr lang="sl-SI" sz="1800" b="1" dirty="0">
                <a:solidFill>
                  <a:schemeClr val="bg1"/>
                </a:solidFill>
              </a:rPr>
              <a:t>Naravni prirastek</a:t>
            </a:r>
            <a:r>
              <a:rPr lang="sl-SI" sz="1800" dirty="0">
                <a:solidFill>
                  <a:schemeClr val="bg1"/>
                </a:solidFill>
              </a:rPr>
              <a:t> je približno 0,1%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800" dirty="0">
                <a:solidFill>
                  <a:schemeClr val="bg1"/>
                </a:solidFill>
              </a:rPr>
              <a:t>Prebivalstvo je do konca 60. let 20. stoletja </a:t>
            </a:r>
            <a:r>
              <a:rPr lang="sl-SI" sz="1800" b="1" dirty="0">
                <a:solidFill>
                  <a:schemeClr val="bg1"/>
                </a:solidFill>
              </a:rPr>
              <a:t>zelo hitro naraščalo</a:t>
            </a:r>
            <a:r>
              <a:rPr lang="sl-SI" sz="1800" dirty="0">
                <a:solidFill>
                  <a:schemeClr val="bg1"/>
                </a:solidFill>
              </a:rPr>
              <a:t>, potem pa se je zaradi </a:t>
            </a:r>
            <a:r>
              <a:rPr lang="sl-SI" sz="1800" b="1" dirty="0">
                <a:solidFill>
                  <a:schemeClr val="bg1"/>
                </a:solidFill>
              </a:rPr>
              <a:t>zmanjšanja rodnosti</a:t>
            </a:r>
            <a:r>
              <a:rPr lang="sl-SI" sz="1800" dirty="0">
                <a:solidFill>
                  <a:schemeClr val="bg1"/>
                </a:solidFill>
              </a:rPr>
              <a:t> in </a:t>
            </a:r>
            <a:r>
              <a:rPr lang="sl-SI" sz="1800" b="1" dirty="0">
                <a:solidFill>
                  <a:schemeClr val="bg1"/>
                </a:solidFill>
              </a:rPr>
              <a:t>izseljevanja</a:t>
            </a:r>
            <a:r>
              <a:rPr lang="sl-SI" sz="1800" dirty="0">
                <a:solidFill>
                  <a:schemeClr val="bg1"/>
                </a:solidFill>
              </a:rPr>
              <a:t> v tujino zelo zmanjšalo.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800" dirty="0">
                <a:solidFill>
                  <a:schemeClr val="bg1"/>
                </a:solidFill>
              </a:rPr>
              <a:t>Prvi pomembnejši </a:t>
            </a:r>
            <a:r>
              <a:rPr lang="sl-SI" sz="1800" b="1" dirty="0">
                <a:solidFill>
                  <a:schemeClr val="bg1"/>
                </a:solidFill>
              </a:rPr>
              <a:t>val izseljevanja</a:t>
            </a:r>
            <a:r>
              <a:rPr lang="sl-SI" sz="1800" dirty="0">
                <a:solidFill>
                  <a:schemeClr val="bg1"/>
                </a:solidFill>
              </a:rPr>
              <a:t> je bil že med </a:t>
            </a:r>
            <a:r>
              <a:rPr lang="sl-SI" sz="1800" b="1" dirty="0">
                <a:solidFill>
                  <a:schemeClr val="bg1"/>
                </a:solidFill>
              </a:rPr>
              <a:t>turško okupacijo</a:t>
            </a:r>
            <a:r>
              <a:rPr lang="sl-SI" sz="1800" dirty="0">
                <a:solidFill>
                  <a:schemeClr val="bg1"/>
                </a:solidFill>
              </a:rPr>
              <a:t>, takrat se je veliko Grkov izselilo v pomembne </a:t>
            </a:r>
            <a:r>
              <a:rPr lang="sl-SI" sz="1800" b="1" dirty="0">
                <a:solidFill>
                  <a:schemeClr val="bg1"/>
                </a:solidFill>
              </a:rPr>
              <a:t>trgovske  prestolnice</a:t>
            </a:r>
            <a:r>
              <a:rPr lang="sl-SI" sz="1800" dirty="0">
                <a:solidFill>
                  <a:schemeClr val="bg1"/>
                </a:solidFill>
              </a:rPr>
              <a:t> (Dunaj, Odesa in Aleksandrija)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800" dirty="0">
                <a:solidFill>
                  <a:schemeClr val="bg1"/>
                </a:solidFill>
              </a:rPr>
              <a:t>Povprečna starost moških je 74,6 leta, žensk pa 79,8 leta.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800" dirty="0">
                <a:solidFill>
                  <a:schemeClr val="bg1"/>
                </a:solidFill>
              </a:rPr>
              <a:t>Največ je </a:t>
            </a:r>
            <a:r>
              <a:rPr lang="sl-SI" sz="1800" b="1" dirty="0">
                <a:solidFill>
                  <a:schemeClr val="bg1"/>
                </a:solidFill>
              </a:rPr>
              <a:t>starejšega prebivalstva</a:t>
            </a:r>
            <a:r>
              <a:rPr lang="sl-SI" sz="1800" dirty="0">
                <a:solidFill>
                  <a:schemeClr val="bg1"/>
                </a:solidFill>
              </a:rPr>
              <a:t>, še posebno na </a:t>
            </a:r>
            <a:r>
              <a:rPr lang="sl-SI" sz="1800" b="1" dirty="0">
                <a:solidFill>
                  <a:schemeClr val="bg1"/>
                </a:solidFill>
              </a:rPr>
              <a:t>podeželju</a:t>
            </a:r>
            <a:r>
              <a:rPr lang="sl-SI" sz="1800" dirty="0">
                <a:solidFill>
                  <a:schemeClr val="bg1"/>
                </a:solidFill>
              </a:rPr>
              <a:t>. 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800" dirty="0">
                <a:solidFill>
                  <a:schemeClr val="bg1"/>
                </a:solidFill>
              </a:rPr>
              <a:t>Med </a:t>
            </a:r>
            <a:r>
              <a:rPr lang="sl-SI" sz="1800" b="1" dirty="0">
                <a:solidFill>
                  <a:schemeClr val="bg1"/>
                </a:solidFill>
              </a:rPr>
              <a:t>verstvi</a:t>
            </a:r>
            <a:r>
              <a:rPr lang="sl-SI" sz="1800" dirty="0">
                <a:solidFill>
                  <a:schemeClr val="bg1"/>
                </a:solidFill>
              </a:rPr>
              <a:t> močno prevladuje </a:t>
            </a:r>
            <a:r>
              <a:rPr lang="sl-SI" sz="1800" b="1" dirty="0">
                <a:solidFill>
                  <a:schemeClr val="bg1"/>
                </a:solidFill>
              </a:rPr>
              <a:t>grška pravoslavna cerkev</a:t>
            </a:r>
            <a:r>
              <a:rPr lang="sl-SI" sz="1800" dirty="0">
                <a:solidFill>
                  <a:schemeClr val="bg1"/>
                </a:solidFill>
              </a:rPr>
              <a:t> kateri pripada 98% prebivalcev, 1,3% je </a:t>
            </a:r>
            <a:r>
              <a:rPr lang="sl-SI" sz="1800" b="1" dirty="0">
                <a:solidFill>
                  <a:schemeClr val="bg1"/>
                </a:solidFill>
              </a:rPr>
              <a:t>muslimanov</a:t>
            </a:r>
            <a:r>
              <a:rPr lang="sl-SI" sz="1800" dirty="0">
                <a:solidFill>
                  <a:schemeClr val="bg1"/>
                </a:solidFill>
              </a:rPr>
              <a:t>, ostali pa so katoličani ali ateisti.</a:t>
            </a:r>
          </a:p>
          <a:p>
            <a:pPr fontAlgn="auto">
              <a:lnSpc>
                <a:spcPct val="80000"/>
              </a:lnSpc>
              <a:defRPr/>
            </a:pPr>
            <a:r>
              <a:rPr lang="sl-SI" sz="1800" dirty="0">
                <a:solidFill>
                  <a:schemeClr val="bg1"/>
                </a:solidFill>
              </a:rPr>
              <a:t> Prebivalstvo govori </a:t>
            </a:r>
            <a:r>
              <a:rPr lang="sl-SI" sz="1800" b="1" dirty="0">
                <a:solidFill>
                  <a:schemeClr val="bg1"/>
                </a:solidFill>
              </a:rPr>
              <a:t>novo grščino</a:t>
            </a:r>
            <a:r>
              <a:rPr lang="sl-SI" sz="1800" dirty="0">
                <a:solidFill>
                  <a:schemeClr val="bg1"/>
                </a:solidFill>
              </a:rPr>
              <a:t>, pišejo pa v grški pisavi, ki se je razvila v 5. stoletju pred Kristusom.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On-screen Show (4:3)</PresentationFormat>
  <Paragraphs>114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Comic Sans MS</vt:lpstr>
      <vt:lpstr>Wingdings</vt:lpstr>
      <vt:lpstr>Horizont</vt:lpstr>
      <vt:lpstr>GRČIJA</vt:lpstr>
      <vt:lpstr>SPLOŠNE ZNAČILNOSTI</vt:lpstr>
      <vt:lpstr>POLITIČNA UREDITEV</vt:lpstr>
      <vt:lpstr>PowerPoint Presentation</vt:lpstr>
      <vt:lpstr>                                              HIMNA GRČIJE</vt:lpstr>
      <vt:lpstr>DELITEV IN LEGA</vt:lpstr>
      <vt:lpstr>PowerPoint Presentation</vt:lpstr>
      <vt:lpstr>PODNEBJE</vt:lpstr>
      <vt:lpstr>PREBIVALSTVO</vt:lpstr>
      <vt:lpstr>POSELITEV</vt:lpstr>
      <vt:lpstr>GOSPODARSTVO</vt:lpstr>
      <vt:lpstr>Struktura BDP</vt:lpstr>
      <vt:lpstr>Upad BDP rast Javnega financnega dolga …</vt:lpstr>
      <vt:lpstr>Življenski Standard </vt:lpstr>
      <vt:lpstr>GRČIJA ZIBELKA ZAHODNE KULTURE</vt:lpstr>
      <vt:lpstr>GRČIJA IN ŠPORT</vt:lpstr>
      <vt:lpstr>VIRI IN LITERATURA</vt:lpstr>
      <vt:lpstr>Hvala  za  Vašo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2019-05-31T08:39:47Z</dcterms:created>
  <dcterms:modified xsi:type="dcterms:W3CDTF">2019-05-31T08:39:47Z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