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60"/>
  </p:normalViewPr>
  <p:slideViewPr>
    <p:cSldViewPr>
      <p:cViewPr varScale="1">
        <p:scale>
          <a:sx n="154" d="100"/>
          <a:sy n="154" d="100"/>
        </p:scale>
        <p:origin x="1620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6FCD511-E079-4050-BA15-CC2A6B043607}"/>
              </a:ext>
            </a:extLst>
          </p:cNvPr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F83C25-5969-4554-9A28-9863DD622235}"/>
              </a:ext>
            </a:extLst>
          </p:cNvPr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BD69E1-8F77-4B12-A212-AFA2E044FF11}"/>
              </a:ext>
            </a:extLst>
          </p:cNvPr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59788AB-D7AE-4329-98B6-DB18741C48CD}"/>
              </a:ext>
            </a:extLst>
          </p:cNvPr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0C810FF-38A9-44E6-9E70-F2A5D2616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4C1BA-C44C-4409-89F1-62E80C4EB101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066A563A-BAF3-4D35-9B23-405165E50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95E8BAA-F3B0-46E5-A297-946468C9C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8F86CF-4C72-479F-99FA-44278A6B5DC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53959614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D4DFFE-1EB5-49E7-ACF3-75AF32B0F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230BD-F428-4CEF-8F37-7283981A1F9E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878A9-F318-4D26-A35C-FB3292E84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825607-070F-40EB-9B35-D969F0D45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62F48B-A066-4166-AE48-9394657F9AF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16683413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2F3109-E325-4CA2-A536-FA7C12052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CD9EC-6B7D-49B5-85EB-28BC63740FB1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4ABB2-E35F-47FA-9005-9A7B2C1A0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3E442-C950-4D0B-B19E-EE038ECA2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D97E5B-367B-445E-ADC3-2B15C99CBBF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65625004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0E1D6E-DA2D-4AB7-926F-84763A796DB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BCA1F-26AF-4602-8F36-6700C8F3BE24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ED1DE1-A339-4067-9D8A-D8FCC25A1A6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EE7486-CEB5-45FB-A403-3F941E07A2C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349D02C8-309A-40DF-9A24-824CAA7C646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80562236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3BB6A65-6702-4CA7-A4A2-FC99407DAF3E}"/>
              </a:ext>
            </a:extLst>
          </p:cNvPr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22E2DE-735E-4C00-90B1-A35225C57FD1}"/>
              </a:ext>
            </a:extLst>
          </p:cNvPr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11CA05-316D-4F9C-8639-6660A1F53759}"/>
              </a:ext>
            </a:extLst>
          </p:cNvPr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DEEE031-1185-4F11-A8BB-71EDA7E5C09E}"/>
              </a:ext>
            </a:extLst>
          </p:cNvPr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C8DA728-811F-4AB5-B4B9-85334D024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56EB1-71FD-4799-9E5D-0FE31FB84A0C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7A19380-3138-41C2-8CB5-545382A62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4A771F8-92F8-46DD-8D5E-32AEFAAFB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DA48A-2327-4948-A79D-48BF3438B9A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04690208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F20B71C-CB97-4C06-A111-8F56ABFFD14B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D864F-D705-41F3-BF8C-A03CD4D16ACA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B618413-8759-42B9-9581-114DA339294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5F4236C-D4D1-4BF4-B151-EAA06FE0B46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137AF630-1C30-4B99-A161-626B257D418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14595481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7DC48C5-B189-4031-A689-798362C5E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5C552-F9C7-4A94-BDEC-3EC7BB7BDF30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F1D71FC-6F34-4BA7-9416-A4911197F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5476B99-4F3A-4AC7-81B3-EB9CE15B6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30B8ED-CEE3-40D4-802E-3606FF4A93F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11648737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461107F-2962-47AA-9C9B-535333260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82E08-2AAA-401A-AF19-07CBE37372D7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1BCF22E-3DBF-4F1D-93F4-11737DFC3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F7E9E3D-B867-487E-B711-A4E7F71A1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9C5217-6C5B-4699-8560-CBBDE9BA4E3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90001871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0B91347-11F7-4094-8BDB-7FC950A62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31AC9-B473-4987-B20D-BBBE59CC49B3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369DD06-7639-4A21-B774-BB9C75A8F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190E522-428D-46B2-81F0-8F2E56A46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B14FD-2D3C-443D-8F46-A46C261458E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60294799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CED4AEB-B6EC-4307-BAFB-E5B48BD3B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EC6C9-51CE-4841-B2A0-3BA83367DA0D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89BBDED-2C66-4675-9BF5-4B8584F49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87955EA-6B82-451D-93C9-E79AF4557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8FD8C9-E688-48BF-8583-34830858B3E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18004084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9E55052-25B7-43BF-8ECD-F5BC622B4A09}"/>
              </a:ext>
            </a:extLst>
          </p:cNvPr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54E35B9-01B3-45EC-8135-4613677D77EE}"/>
              </a:ext>
            </a:extLst>
          </p:cNvPr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F427AF-EDF9-409E-B783-07851AADAFB9}"/>
              </a:ext>
            </a:extLst>
          </p:cNvPr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75D1351-DE2B-43CE-9A0D-331662C9AE96}"/>
              </a:ext>
            </a:extLst>
          </p:cNvPr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F94751A4-3638-4EE6-812A-9837746CD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3026E-B855-4C73-9232-9BBE60D8D70D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3C857AEE-2A4A-445D-9893-A37C886A6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9FB46FE2-873A-4D56-BC5F-B93905C59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486F80-9147-430D-AD3D-278F28CDBD2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15859581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86103C9-6BDC-4F5F-ADBD-E27CB0D17CC2}"/>
              </a:ext>
            </a:extLst>
          </p:cNvPr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606F98A-F8B6-46B3-93D4-12857FA0365B}"/>
              </a:ext>
            </a:extLst>
          </p:cNvPr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DDE1BCD-1CFA-4833-9161-E9F3BFA1BBC5}"/>
              </a:ext>
            </a:extLst>
          </p:cNvPr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D2A1945-69BA-44F3-8445-1BE2884AFCC8}"/>
              </a:ext>
            </a:extLst>
          </p:cNvPr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70EC9D-5AA6-4C6A-A1AC-A7D5D30EC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037" name="Text Placeholder 2">
            <a:extLst>
              <a:ext uri="{FF2B5EF4-FFF2-40B4-BE49-F238E27FC236}">
                <a16:creationId xmlns:a16="http://schemas.microsoft.com/office/drawing/2014/main" id="{9C59CEA9-5FC1-46DB-A5E4-568BCF6CF47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Uredite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1C89D5-482C-489F-B44B-9E3A2BC393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C47F0E-F5BE-4E30-9519-F89D656E1B82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F7654-EE5B-44F1-8FD1-4478F1E76E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96FAD4-AEF0-4606-9D0C-EFA02A4B44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rgbClr val="7F7F7F"/>
                </a:solidFill>
              </a:defRPr>
            </a:lvl1pPr>
          </a:lstStyle>
          <a:p>
            <a:fld id="{0799A567-1C9A-4584-8A3D-8567F5F8B4AB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27" r:id="rId2"/>
    <p:sldLayoutId id="2147483936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7" r:id="rId9"/>
    <p:sldLayoutId id="2147483933" r:id="rId10"/>
    <p:sldLayoutId id="2147483934" r:id="rId11"/>
  </p:sldLayoutIdLst>
  <p:transition spd="slow"/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D77C01"/>
        </a:buClr>
        <a:buSzPct val="128000"/>
        <a:buFont typeface="Georgia" panose="02040502050405020303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D77C01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anose="020B0603020202020204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D77C01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anose="020B0603020202020204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D77C01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anose="020B0603020202020204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D77C01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D77C01"/>
        </a:buClr>
        <a:buSzPct val="130000"/>
        <a:buFont typeface="Georgia" panose="02040502050405020303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D77C01"/>
        </a:buClr>
        <a:buSzPct val="130000"/>
        <a:buFont typeface="Georgia" panose="02040502050405020303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D77C01"/>
        </a:buClr>
        <a:buSzPct val="130000"/>
        <a:buFont typeface="Georgia" panose="02040502050405020303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D77C01"/>
        </a:buClr>
        <a:buSzPct val="130000"/>
        <a:buFont typeface="Georgia" panose="02040502050405020303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D77C01"/>
        </a:buClr>
        <a:buSzPct val="130000"/>
        <a:buFont typeface="Georgia" panose="02040502050405020303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id="{7150B1F3-CAC0-417D-9C4D-959FB193BA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35150" y="4437063"/>
            <a:ext cx="6400800" cy="1752600"/>
          </a:xfrm>
        </p:spPr>
        <p:txBody>
          <a:bodyPr/>
          <a:lstStyle/>
          <a:p>
            <a:endParaRPr lang="sl-SI" altLang="sl-SI" dirty="0"/>
          </a:p>
          <a:p>
            <a:pPr algn="r"/>
            <a:endParaRPr lang="sl-SI" altLang="sl-SI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73A964FB-2D1A-43EA-B98C-E5F932C45B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7584" y="1556792"/>
            <a:ext cx="7175351" cy="1793167"/>
          </a:xfrm>
        </p:spPr>
        <p:txBody>
          <a:bodyPr/>
          <a:lstStyle/>
          <a:p>
            <a:pPr marL="18288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sz="9600" dirty="0">
                <a:solidFill>
                  <a:schemeClr val="tx1"/>
                </a:solidFill>
              </a:rPr>
              <a:t>GRČIJA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9FA48FD-EF1C-44BC-97CE-177724F45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404664"/>
            <a:ext cx="6512511" cy="11430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/>
              <a:t>KULTURNA DEDIŠČINA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DAC34756-C37E-4027-A09B-10ED406F755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84200" y="1268413"/>
            <a:ext cx="6400800" cy="3475037"/>
          </a:xfrm>
        </p:spPr>
        <p:txBody>
          <a:bodyPr/>
          <a:lstStyle/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-Akropola- posvečena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boginji Ateni in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 Pozejdonu,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-samostani v Meteori-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zelo nedostopni,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-palača v Knososu- ena 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največjih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C90D36F7-2CD6-447F-9418-E3BCE734E6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075" y="1268413"/>
            <a:ext cx="5114925" cy="255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9D05CB91-1401-4153-BDF6-A7896DB33B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4005263"/>
            <a:ext cx="3960813" cy="263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9122A104-BD62-42ED-B315-E8AC520EB0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4297363"/>
            <a:ext cx="3744912" cy="256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F9B4B93-433B-4179-B289-90C711B63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548680"/>
            <a:ext cx="6512511" cy="11430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/>
              <a:t>GOSPODARSTVO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997F4863-2263-4234-8DFE-B493B668B24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16013" y="1916113"/>
            <a:ext cx="6400800" cy="3475037"/>
          </a:xfrm>
        </p:spPr>
        <p:txBody>
          <a:bodyPr/>
          <a:lstStyle/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-kmetijstvo, 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-turizem,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-ribolov,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-spužvarstvo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9CF16AAD-30D3-48F6-BD2C-326BCDB31C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484313"/>
            <a:ext cx="2876550" cy="444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46769BB-ED92-4F19-BFAB-FD9830DCF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476672"/>
            <a:ext cx="6512511" cy="11430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/>
              <a:t>JEZIK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BDC84959-16E6-43E1-8893-85CCFA6160D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16013" y="1773238"/>
            <a:ext cx="6400800" cy="3475037"/>
          </a:xfrm>
        </p:spPr>
        <p:txBody>
          <a:bodyPr/>
          <a:lstStyle/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Grščina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A3FB13D-F674-4F54-8063-3DAC05057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548680"/>
            <a:ext cx="6512511" cy="11430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/>
              <a:t>DRŽAVNI SIMBOLI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0EB35F21-9447-4DB0-A358-5BAEB6D92FB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16013" y="1628775"/>
            <a:ext cx="6400800" cy="3475038"/>
          </a:xfrm>
        </p:spPr>
        <p:txBody>
          <a:bodyPr/>
          <a:lstStyle/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- zastava,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- grb,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- Himna (Svoboda)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F335EE82-7261-4E45-BB92-DDD4749E05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341438"/>
            <a:ext cx="3702050" cy="246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A02FAFEC-3B83-4CD4-8619-716F6334F2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3500438"/>
            <a:ext cx="2879725" cy="281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FCA87CA-7C73-42A1-8589-3EE5EE8F7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476672"/>
            <a:ext cx="6512511" cy="11430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/>
              <a:t>ZNAMENITI PREBIVALCI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DE6D7D72-3FCD-46D7-9823-041211E40EE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16013" y="1700213"/>
            <a:ext cx="6400800" cy="4176712"/>
          </a:xfrm>
        </p:spPr>
        <p:txBody>
          <a:bodyPr/>
          <a:lstStyle/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-Nana Mouskouri (umetnica),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-Helena Paparizou (pevka),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-Maria Nafpoliotou (igralka),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-Plutarch (pisatelj),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-Sokrat (filozof),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-Pitagora (matematik, filozof),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-Eratosten (matematik, geograf),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-Arhimed (astronom, filozof),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-Platon (filozof)</a:t>
            </a:r>
          </a:p>
        </p:txBody>
      </p:sp>
      <p:pic>
        <p:nvPicPr>
          <p:cNvPr id="4" name="Picture 14" descr="14-2(19)">
            <a:extLst>
              <a:ext uri="{FF2B5EF4-FFF2-40B4-BE49-F238E27FC236}">
                <a16:creationId xmlns:a16="http://schemas.microsoft.com/office/drawing/2014/main" id="{ADAF54CB-7BD6-4928-812B-06B71475F2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916113"/>
            <a:ext cx="2771775" cy="182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uščica dol 4">
            <a:extLst>
              <a:ext uri="{FF2B5EF4-FFF2-40B4-BE49-F238E27FC236}">
                <a16:creationId xmlns:a16="http://schemas.microsoft.com/office/drawing/2014/main" id="{3908D082-2B63-46FA-ABAB-71C26579A36C}"/>
              </a:ext>
            </a:extLst>
          </p:cNvPr>
          <p:cNvSpPr/>
          <p:nvPr/>
        </p:nvSpPr>
        <p:spPr>
          <a:xfrm rot="18695793">
            <a:off x="5249863" y="1828800"/>
            <a:ext cx="411162" cy="15763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pic>
        <p:nvPicPr>
          <p:cNvPr id="6" name="Picture 11" descr="pitagora7">
            <a:extLst>
              <a:ext uri="{FF2B5EF4-FFF2-40B4-BE49-F238E27FC236}">
                <a16:creationId xmlns:a16="http://schemas.microsoft.com/office/drawing/2014/main" id="{27F02797-83B9-4907-8B45-41BDD8A0FF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663" y="3835400"/>
            <a:ext cx="2473325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uščica gor 6">
            <a:extLst>
              <a:ext uri="{FF2B5EF4-FFF2-40B4-BE49-F238E27FC236}">
                <a16:creationId xmlns:a16="http://schemas.microsoft.com/office/drawing/2014/main" id="{EE895E82-CC45-465F-B3DD-1B475334AFCD}"/>
              </a:ext>
            </a:extLst>
          </p:cNvPr>
          <p:cNvSpPr/>
          <p:nvPr/>
        </p:nvSpPr>
        <p:spPr>
          <a:xfrm rot="5813972">
            <a:off x="5344319" y="3944144"/>
            <a:ext cx="252413" cy="650875"/>
          </a:xfrm>
          <a:prstGeom prst="upArrow">
            <a:avLst>
              <a:gd name="adj1" fmla="val 4818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3D23508-F315-4078-AAA2-4B0206BEE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sl-SI"/>
          </a:p>
        </p:txBody>
      </p:sp>
      <p:pic>
        <p:nvPicPr>
          <p:cNvPr id="4" name="Ograda vsebine 3">
            <a:extLst>
              <a:ext uri="{FF2B5EF4-FFF2-40B4-BE49-F238E27FC236}">
                <a16:creationId xmlns:a16="http://schemas.microsoft.com/office/drawing/2014/main" id="{A32C82CB-D55A-4476-B678-11EF2285AD93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1050" y="549275"/>
            <a:ext cx="4692650" cy="5481638"/>
          </a:xfr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A099B76-8353-42A2-8995-26BF72F88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620688"/>
            <a:ext cx="6512511" cy="11430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/>
              <a:t>LEGA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DE7AB15E-DC08-407B-B19A-42CA55F8A9F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42988" y="2133600"/>
            <a:ext cx="6400800" cy="3473450"/>
          </a:xfrm>
        </p:spPr>
        <p:txBody>
          <a:bodyPr/>
          <a:lstStyle/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- Sredozemlje, skrajni jug Balkanskega polotoka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4D1B8CB0-ACC3-4DF6-8986-84BDE5E06B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2636838"/>
            <a:ext cx="5097462" cy="399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20B122B-CF4B-4108-BD59-F05CFE27E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332656"/>
            <a:ext cx="6512511" cy="11430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/>
              <a:t>GLAVNO MESTO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1F742DB5-6002-4478-A7B5-41EFA74EA9B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16013" y="2060575"/>
            <a:ext cx="6400800" cy="3475038"/>
          </a:xfrm>
        </p:spPr>
        <p:txBody>
          <a:bodyPr/>
          <a:lstStyle/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Atene, katere so znane predvsem po Akropoli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6A4563CC-F251-4653-813B-4A1741992A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2503488"/>
            <a:ext cx="5332413" cy="361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F7BE497-4F58-47D3-B142-78D7E75C3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476672"/>
            <a:ext cx="6512511" cy="11430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/>
              <a:t>VELIKOST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80036B16-38C6-419C-BC46-992A9D321FC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42988" y="2060575"/>
            <a:ext cx="6400800" cy="3475038"/>
          </a:xfrm>
        </p:spPr>
        <p:txBody>
          <a:bodyPr/>
          <a:lstStyle/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131.990 km²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075026F-F959-4364-99A4-17972DDF7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332656"/>
            <a:ext cx="6512511" cy="11430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/>
              <a:t>PREBIVALCI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ACC6898F-EE14-438D-9CDA-F4F93A971A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16013" y="1844675"/>
            <a:ext cx="6400800" cy="3475038"/>
          </a:xfrm>
        </p:spPr>
        <p:txBody>
          <a:bodyPr/>
          <a:lstStyle/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Približno 11.244.000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AA83957-2FD1-438D-A9C8-DB8746DD1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404664"/>
            <a:ext cx="6512511" cy="11430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/>
              <a:t>MEJNE DRŽAVE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2F139454-F0B4-4C54-A5AF-EE83D1DFCAA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87450" y="1989138"/>
            <a:ext cx="6400800" cy="3475037"/>
          </a:xfrm>
        </p:spPr>
        <p:txBody>
          <a:bodyPr/>
          <a:lstStyle/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-Albanija,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-Makedonija,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-Bolgarija,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-Turčija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D80F8922-E6E8-42EC-BE9A-6D1224A5E8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1411288"/>
            <a:ext cx="5545137" cy="529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E641995-0144-4435-9B80-00236F38A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548680"/>
            <a:ext cx="6512511" cy="11430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/>
              <a:t>POKRAJINSKE ENOTE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72035733-D3F8-4A20-AC16-0CA7A539FFD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87450" y="1557338"/>
            <a:ext cx="6400800" cy="5300662"/>
          </a:xfrm>
        </p:spPr>
        <p:txBody>
          <a:bodyPr rtlCol="0">
            <a:normAutofit fontScale="92500"/>
          </a:bodyPr>
          <a:lstStyle/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-Atika,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-Osrednja Grčija,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-Osrednja Makedonija,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-Kreta,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-Vzhodna Makedonija in Trakija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-Epir,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-Jonski otoki,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sl-S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Severnoegejski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otoki,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-Peloponez, 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sl-S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Južnoegejski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otoki,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-Tesalija,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-Zahodna Grčija,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-Zahodna Makedonija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endParaRPr lang="sl-SI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7AF6A531-3E76-41F3-893C-44710428C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573463"/>
            <a:ext cx="4133850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uščica dol 4">
            <a:extLst>
              <a:ext uri="{FF2B5EF4-FFF2-40B4-BE49-F238E27FC236}">
                <a16:creationId xmlns:a16="http://schemas.microsoft.com/office/drawing/2014/main" id="{F910D12E-EE84-43CF-B164-31BB9E874305}"/>
              </a:ext>
            </a:extLst>
          </p:cNvPr>
          <p:cNvSpPr/>
          <p:nvPr/>
        </p:nvSpPr>
        <p:spPr>
          <a:xfrm rot="16200000">
            <a:off x="3458369" y="4163219"/>
            <a:ext cx="455612" cy="16891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9A8C0E3-6A7C-41E6-B3C5-518EFA200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404664"/>
            <a:ext cx="6512511" cy="11430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/>
              <a:t>PODNEBJE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D6120FBE-A5B9-4238-A7DD-C0E98393D84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87450" y="2060575"/>
            <a:ext cx="6400800" cy="3475038"/>
          </a:xfrm>
        </p:spPr>
        <p:txBody>
          <a:bodyPr/>
          <a:lstStyle/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-sredozemsko:</a:t>
            </a:r>
          </a:p>
          <a:p>
            <a:pPr marL="44450" indent="0">
              <a:buFont typeface="Georgia" panose="02040502050405020303" pitchFamily="18" charset="0"/>
              <a:buNone/>
            </a:pPr>
            <a:r>
              <a:rPr lang="sl-SI" altLang="sl-SI"/>
              <a:t>topla in suha poletja, mile in deževne zime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0CF85C2-B496-42D9-8D86-694DC5E1B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476672"/>
            <a:ext cx="6512511" cy="11430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/>
              <a:t>NARAVNA DEDIŠČINA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B7C48850-BD00-4DC4-9B79-2EC3DC08CA9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76225" y="1700213"/>
            <a:ext cx="6400800" cy="3475037"/>
          </a:xfrm>
        </p:spPr>
        <p:txBody>
          <a:bodyPr rtlCol="0">
            <a:normAutofit/>
          </a:bodyPr>
          <a:lstStyle/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-gora Olimp- živel bog Zevs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-otok </a:t>
            </a:r>
            <a:r>
              <a:rPr lang="sl-S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Santorini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znan po vulkanih kikladski arhitekturi (hiške modro-bele barve)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-modra špilja (jama),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-gora </a:t>
            </a:r>
            <a:r>
              <a:rPr lang="sl-S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Atos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znana po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samostanih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endParaRPr lang="sl-SI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buFontTx/>
              <a:buChar char="-"/>
              <a:defRPr/>
            </a:pPr>
            <a:endParaRPr lang="sl-SI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350D349E-5327-4073-95D3-993182465F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850" y="2992438"/>
            <a:ext cx="2462213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F6F36C9B-1917-49D9-82DF-82521E4638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4573588"/>
            <a:ext cx="2870201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7E91D3C6-06C5-4666-AFAC-B38C526E4C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938" y="1284288"/>
            <a:ext cx="3122612" cy="233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30E8106A-951C-493B-B699-E34C7EA2BE2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9150" y="4343400"/>
            <a:ext cx="3168650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120212DD-0374-4C58-B213-8171C252DF6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263" y="4716463"/>
            <a:ext cx="2878137" cy="201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led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Sled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241</Words>
  <Application>Microsoft Office PowerPoint</Application>
  <PresentationFormat>On-screen Show (4:3)</PresentationFormat>
  <Paragraphs>66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Georgia</vt:lpstr>
      <vt:lpstr>Trebuchet MS</vt:lpstr>
      <vt:lpstr>Sled</vt:lpstr>
      <vt:lpstr>GRČIJA</vt:lpstr>
      <vt:lpstr>LEGA</vt:lpstr>
      <vt:lpstr>GLAVNO MESTO</vt:lpstr>
      <vt:lpstr>VELIKOST</vt:lpstr>
      <vt:lpstr>PREBIVALCI</vt:lpstr>
      <vt:lpstr>MEJNE DRŽAVE</vt:lpstr>
      <vt:lpstr>POKRAJINSKE ENOTE</vt:lpstr>
      <vt:lpstr>PODNEBJE</vt:lpstr>
      <vt:lpstr>NARAVNA DEDIŠČINA</vt:lpstr>
      <vt:lpstr>KULTURNA DEDIŠČINA</vt:lpstr>
      <vt:lpstr>GOSPODARSTVO</vt:lpstr>
      <vt:lpstr>JEZIK</vt:lpstr>
      <vt:lpstr>DRŽAVNI SIMBOLI</vt:lpstr>
      <vt:lpstr>ZNAMENITI PREBIVALCI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2019-05-31T08:39:47Z</dcterms:created>
  <dcterms:modified xsi:type="dcterms:W3CDTF">2019-05-31T08:39:47Z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