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1" r:id="rId6"/>
    <p:sldId id="267" r:id="rId7"/>
    <p:sldId id="262" r:id="rId8"/>
    <p:sldId id="263" r:id="rId9"/>
    <p:sldId id="264" r:id="rId10"/>
    <p:sldId id="259" r:id="rId11"/>
    <p:sldId id="268" r:id="rId12"/>
    <p:sldId id="260" r:id="rId13"/>
    <p:sldId id="265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anose="020406020503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8638033C-9F97-4DC9-B579-F7B591B2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8B2C-7111-4626-BAD4-83491DFD65A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19A77F4E-5B7B-4C8F-9589-D2A09F91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D1A03B81-3CD4-4DD9-9A09-A98CBECFF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681C4-A01E-40E3-A2FD-14A31C4BA2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101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79F23B57-60CF-4E72-9E7B-AA00DF96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69F3-E530-48DC-A2BE-6D828542E1E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09DF9B58-A111-4DB3-A514-B8562E91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2D6B05B0-8A51-4C2B-88C7-F33E20F7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486FB-9641-4A00-B497-C3A676E3D4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270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34F387C-A70F-4C44-B443-E9ADDFE8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FF4BB-5CD1-4EEB-A014-F50CA3A5CF1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5132FA1C-5A41-4C99-8F36-85DD5F73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E737C8F-71C4-4A9A-A16F-5840E7CF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2CF45-8FD9-400E-95C6-C7CC5533BF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880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80C1F89A-9D41-4F48-96CE-0FD0944EF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B1DF-04B3-419D-A7E6-0A7A16BE903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25A329E7-E0F4-4834-AB14-0CEEE7A8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9F4DE108-E916-4BC0-9A2B-F20853B3D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ADD88-3648-48C5-941A-3D264F86785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1096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60CBA64-E644-47F3-87D4-79BBE394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42AB-EEA8-4D8D-81D6-AEDBD23F63C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C916786-8351-4B67-96EF-49D5D3C6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48423F4-A0BA-44A5-85F7-D0EA425DB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8E761-1AC3-400A-A9D8-27B671B2CE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27348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A032261E-7F65-4CEC-A6D8-6CC6EBC55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E2A23-AF57-426A-9F3F-994BB59A8B8B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BAF5066E-9DB5-4218-908D-85C504BE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B3339A36-A9F6-4734-8A68-490B0BA7E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901AF-E7A3-4EB5-925C-1039D848D6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6628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346B944E-56E2-4161-977B-8B870978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46DB-39DD-49CD-8AD4-C59D5A14733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0EC134DA-3F86-4B22-9175-AED055811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2A5E311F-DCF5-4DAC-8245-77E7F355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636D8-E4B8-41C2-A437-E9549517C4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124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7CCF552D-7A87-4412-8513-BBBF0861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A9E70-87BD-44AB-9BEB-2B5C90749F6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9E6662EA-AF1B-4FA7-8AFB-E6EE6B6B8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872BC29E-5E2E-4987-A5D6-63CF817C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41E4C-7EF7-48C5-AB79-1C1C7776B8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691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C8094928-A227-4F5C-867A-AC283A4B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4972-9235-4633-AA5F-21127B5A441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F58AB719-8C39-408C-85FD-D1C91045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796D13B4-8596-401D-9F32-6AD95DA6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74394-8466-4964-B42D-05BDAEFE32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288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95984719-ADA9-451D-A36E-5923C63E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450A5-E9EF-4E1B-BE20-3E32956D34F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3E2C9895-A125-4A76-B129-838934A1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BF989BCC-91DD-445D-B2E7-74B81F7D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D240B-E422-46EE-8DC7-C15308CCB2B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463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82DDB228-2444-4BEA-AA1D-DDF8B0BEA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0EC3-363E-4E8F-940B-7D72CF7D181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6AAB463E-9328-4083-ACC5-943592C1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96570260-A77B-47D3-810F-FA3133C0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07299-84F7-4A37-A597-06EAD2539E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8614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3D2DDFC8-6C68-43EB-931C-25C37E228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7" name="Ograda besedila 12">
            <a:extLst>
              <a:ext uri="{FF2B5EF4-FFF2-40B4-BE49-F238E27FC236}">
                <a16:creationId xmlns:a16="http://schemas.microsoft.com/office/drawing/2014/main" id="{54CF119B-E67A-4DB5-B1E5-2E0ADB4243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AAC281A4-DF2C-4F45-852B-254A961306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3C54DF-1347-4E7B-A4D8-373281873AF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BD1AED14-F09B-46FE-A987-041A04F2D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EF887103-8276-466F-9A4B-7FD41232C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</a:defRPr>
            </a:lvl1pPr>
          </a:lstStyle>
          <a:p>
            <a:fld id="{9D8600D2-CF7E-4027-8A08-D9592E1A7F5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3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anose="020B0602030504020204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kairosphotos.photoshelter.com/image/I0000CxMygCZ5qy8" TargetMode="External"/><Relationship Id="rId3" Type="http://schemas.openxmlformats.org/officeDocument/2006/relationships/hyperlink" Target="http://en.wikipedia.org/wiki/Demographics_of_Guatemala" TargetMode="External"/><Relationship Id="rId7" Type="http://schemas.openxmlformats.org/officeDocument/2006/relationships/hyperlink" Target="http://www.google.si/url?sa=i&amp;rct=j&amp;q=&amp;esrc=s&amp;source=images&amp;cd=&amp;docid=0p7lagw_Fp8sVM&amp;tbnid=9MPKIF2Pjp3s8M:&amp;ved=&amp;url=http://travel.nationalgeographic.com/travel/countries/guatemala-guide/&amp;ei=tOpqUcGyOqaS7AaCxYDoAw&amp;bvm=bv.45175338,d.ZGU&amp;psig=AFQjCNHO8WTi4xtbqeIfMN0alqjBVXDeFA&amp;ust=1366047797305377" TargetMode="External"/><Relationship Id="rId2" Type="http://schemas.openxmlformats.org/officeDocument/2006/relationships/hyperlink" Target="https://en.wikipedia.org/wiki/Guatemal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onelyplanet.com/maps/central-america/guatemala/" TargetMode="External"/><Relationship Id="rId5" Type="http://schemas.openxmlformats.org/officeDocument/2006/relationships/hyperlink" Target="http://www.indexmundi.com/guatemala/ethnic_groups.html" TargetMode="External"/><Relationship Id="rId4" Type="http://schemas.openxmlformats.org/officeDocument/2006/relationships/hyperlink" Target="http://www.indexmundi.com/guatemala/demographics_profil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66DDB9-DC85-495C-9C78-928D7F4ECA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SESTAVA PREBIVALSTVA GVATEMALE</a:t>
            </a:r>
          </a:p>
        </p:txBody>
      </p:sp>
      <p:sp>
        <p:nvSpPr>
          <p:cNvPr id="3075" name="Podnaslov 2">
            <a:extLst>
              <a:ext uri="{FF2B5EF4-FFF2-40B4-BE49-F238E27FC236}">
                <a16:creationId xmlns:a16="http://schemas.microsoft.com/office/drawing/2014/main" id="{09D2FC04-D9AC-421B-AFA5-2C0D7F3D7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sl-SI" alt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F36379-0228-462B-9390-1631CC75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PREBIVALSTVO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232D5057-61CD-4A01-BEC2-91B189F56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V zadnjem stoletju velik porast prebivalstva,</a:t>
            </a:r>
          </a:p>
          <a:p>
            <a:r>
              <a:rPr lang="sl-SI" altLang="sl-SI"/>
              <a:t>Pestra narodnostna sestava (Mestici, Maji, ostali Indijanci),</a:t>
            </a:r>
          </a:p>
          <a:p>
            <a:r>
              <a:rPr lang="sl-SI" altLang="sl-SI"/>
              <a:t>Veliko narodov tudi iz drugih kontinentov.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FF9606-A428-487E-831D-8C0C3B06F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graphicFrame>
        <p:nvGraphicFramePr>
          <p:cNvPr id="13315" name="Ograda vsebine 3">
            <a:extLst>
              <a:ext uri="{FF2B5EF4-FFF2-40B4-BE49-F238E27FC236}">
                <a16:creationId xmlns:a16="http://schemas.microsoft.com/office/drawing/2014/main" id="{E7E38A0F-51E4-41C2-BE4C-401705DE56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81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r:id="rId3" imgW="8327858" imgH="4810161" progId="Excel.Chart.8">
                  <p:embed/>
                </p:oleObj>
              </mc:Choice>
              <mc:Fallback>
                <p:oleObj r:id="rId3" imgW="8327858" imgH="4810161" progId="Excel.Chart.8">
                  <p:embed/>
                  <p:pic>
                    <p:nvPicPr>
                      <p:cNvPr id="0" name="Ograda vsebin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549400"/>
                        <a:ext cx="8331200" cy="481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25AAFD-EEDB-4075-A456-7C016A36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JEZIKI, VERA, STAROST, SPOL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D8A079FF-F1AB-4E7E-8FD3-AF5C2481C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Španščina uradni jezik, 23 narečij,</a:t>
            </a:r>
          </a:p>
          <a:p>
            <a:r>
              <a:rPr lang="sl-SI" altLang="sl-SI"/>
              <a:t>Večina katoličanov in protestantov,</a:t>
            </a:r>
          </a:p>
          <a:p>
            <a:r>
              <a:rPr lang="sl-SI" altLang="sl-SI"/>
              <a:t>Večina žensk, prebivalstvo pa je mlado do zrelo.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669995-6648-44FB-95AD-CFF35729E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69A9DDC-1EC2-424E-BB20-F7F4DD356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u="sng" dirty="0">
                <a:hlinkClick r:id="rId2"/>
              </a:rPr>
              <a:t>https://en.wikipedia.org/wiki/Guatemala</a:t>
            </a:r>
            <a:endParaRPr lang="sl-SI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u="sng" dirty="0">
                <a:hlinkClick r:id="rId3"/>
              </a:rPr>
              <a:t>http://en.wikipedia.org/wiki/Demographics_of_Guatemala</a:t>
            </a:r>
            <a:endParaRPr lang="sl-SI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u="sng" dirty="0">
                <a:hlinkClick r:id="rId4"/>
              </a:rPr>
              <a:t>http://www.indexmundi.com/guatemala/demographics_profile.html</a:t>
            </a:r>
            <a:endParaRPr lang="sl-SI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u="sng" dirty="0">
                <a:hlinkClick r:id="rId5"/>
              </a:rPr>
              <a:t>http://www.indexmundi.com/guatemala/ethnic_groups.html</a:t>
            </a:r>
            <a:endParaRPr lang="sl-SI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u="sng" dirty="0">
                <a:hlinkClick r:id="rId6"/>
              </a:rPr>
              <a:t>http://www.lonelyplanet.com/maps/central-america/guatemala/</a:t>
            </a:r>
            <a:endParaRPr lang="sl-SI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u="sng" dirty="0">
                <a:hlinkClick r:id="rId7"/>
              </a:rPr>
              <a:t>http://www.google.si/url?sa=i&amp;rct=j&amp;q=&amp;esrc=s&amp;source=images&amp;cd=&amp;docid=0p7lagw_Fp8sVM&amp;tbnid=9MPKIF2Pjp3s8M:&amp;ved=&amp;url=http%3A%2F%2Ftravel.nationalgeographic.com%2Ftravel%2Fcountries%2Fguatemala-guide%2F&amp;ei=tOpqUcGyOqaS7AaCxYDoAw&amp;bvm=bv.45175338,d.ZGU&amp;psig=AFQjCNHO8WTi4xtbqeIfMN0alqjBVXDeFA&amp;ust=1366047797305377</a:t>
            </a:r>
            <a:endParaRPr lang="sl-SI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l-SI" u="sng" dirty="0">
                <a:hlinkClick r:id="rId8"/>
              </a:rPr>
              <a:t>http://kairosphotos.photoshelter.com/image/I0000CxMygCZ5qy8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9C44D7-0C7B-4FF6-BF56-6B76E67B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O GVATEMALI</a:t>
            </a:r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F3403AC3-53D8-4D7B-AB23-210303B83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Srednja Amerika (Mehika, Belize, Karibsko morje, Honduras, Salvador, Tihi ocean),</a:t>
            </a:r>
          </a:p>
          <a:p>
            <a:r>
              <a:rPr lang="sl-SI" altLang="sl-SI"/>
              <a:t>Demokratična republika z 14 milijoni prebivalcev in glavnim mestom Nova Gvatemala,</a:t>
            </a:r>
          </a:p>
          <a:p>
            <a:r>
              <a:rPr lang="sl-SI" altLang="sl-SI"/>
              <a:t>Nahuatl Cuauhtēmallān,</a:t>
            </a:r>
          </a:p>
          <a:p>
            <a:r>
              <a:rPr lang="sl-SI" altLang="sl-SI"/>
              <a:t>Osamosvojitev 1821, sedaj vlada Otto Perez Molina.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0B11FC-58B0-4663-BD12-F0A16391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" name="Ograda vsebine 3" descr="Map of Guatemala">
            <a:extLst>
              <a:ext uri="{FF2B5EF4-FFF2-40B4-BE49-F238E27FC236}">
                <a16:creationId xmlns:a16="http://schemas.microsoft.com/office/drawing/2014/main" id="{89DF026F-3001-4A4D-A734-2BD9B50D2E2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5750" y="1928813"/>
            <a:ext cx="6500813" cy="4659312"/>
          </a:xfrm>
        </p:spPr>
      </p:pic>
      <p:pic>
        <p:nvPicPr>
          <p:cNvPr id="1026" name="Picture 2" descr="File:Guatemala city aerial night b.JPG">
            <a:extLst>
              <a:ext uri="{FF2B5EF4-FFF2-40B4-BE49-F238E27FC236}">
                <a16:creationId xmlns:a16="http://schemas.microsoft.com/office/drawing/2014/main" id="{7C1DC4EE-B020-4CBE-AE22-043ACAA5B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785813"/>
            <a:ext cx="5786437" cy="3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93CF19-54BB-4EEB-856D-3255C73D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ZGODOVINA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5B9854C2-7A95-41D0-88AA-0433173B1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Bogata zgodovina od Majev, španskih osvajalcev in diktatorjev, do državljanske vojne.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386ACC-2F41-4266-85FD-B1E184811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Čas pred Kolumbom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A8A3AC35-5FDC-4E01-87DF-1BCB6EACE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Prvi naseljenci izpred 18.000 let,</a:t>
            </a:r>
          </a:p>
          <a:p>
            <a:r>
              <a:rPr lang="sl-SI" altLang="sl-SI"/>
              <a:t>Predklasično obdobje, obdobje klasike in poklasično obdobje,</a:t>
            </a:r>
          </a:p>
          <a:p>
            <a:r>
              <a:rPr lang="sl-SI" altLang="sl-SI"/>
              <a:t>Majevske piramide v Tikalu- vrhunec.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1DB1A5-399C-4166-AADB-25913287D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8195" name="Ograda vsebine 3" descr="Photo: Pyramid II in the Maya city of Tikal">
            <a:extLst>
              <a:ext uri="{FF2B5EF4-FFF2-40B4-BE49-F238E27FC236}">
                <a16:creationId xmlns:a16="http://schemas.microsoft.com/office/drawing/2014/main" id="{97DF2A69-CF72-462B-89CC-C537217BDFD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785813"/>
            <a:ext cx="7929563" cy="54546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356BB5-CADC-4B6A-9452-F0C3D86E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Kolonialno obdobje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80CB3F2D-1CF0-48E1-A378-32BDCA3D4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Španske odprave po ozemlju Gvatemale,</a:t>
            </a:r>
          </a:p>
          <a:p>
            <a:r>
              <a:rPr lang="sl-SI" altLang="sl-SI"/>
              <a:t>Kaqchikel proti K'iche, Gvatemala postane kolonija Španije, prva prestolnica pa Tecpan Guatemala,</a:t>
            </a:r>
          </a:p>
          <a:p>
            <a:r>
              <a:rPr lang="sl-SI" altLang="sl-SI"/>
              <a:t>Špansko zanimanje za Gvatemalo je upadlo.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0309DD-2C8E-4C1A-B0FA-C6706EB0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Neodvisnost in 19. stoletje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BD7E91ED-9497-4D04-8AB7-DD98638A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Neodvisnost od Španije dosežena 1821, priznana pa dve leti kasneje,</a:t>
            </a:r>
          </a:p>
          <a:p>
            <a:r>
              <a:rPr lang="sl-SI" altLang="sl-SI"/>
              <a:t>Srednjeameriška zveza razpade v državljanski vojni, sledi liberalna revolucija.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63877C-6A90-475E-AFF2-213996AFC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11267" name="Ograda vsebine 3" descr="File:Flag of Guatemala.svg">
            <a:extLst>
              <a:ext uri="{FF2B5EF4-FFF2-40B4-BE49-F238E27FC236}">
                <a16:creationId xmlns:a16="http://schemas.microsoft.com/office/drawing/2014/main" id="{E0AF912E-5EFE-426F-949F-3A6B602C321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1571625"/>
            <a:ext cx="7534275" cy="470852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365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Book Antiqua</vt:lpstr>
      <vt:lpstr>Lucida Sans</vt:lpstr>
      <vt:lpstr>Wingdings</vt:lpstr>
      <vt:lpstr>Wingdings 2</vt:lpstr>
      <vt:lpstr>Wingdings 3</vt:lpstr>
      <vt:lpstr>Vrh</vt:lpstr>
      <vt:lpstr>Microsoft Excel Chart</vt:lpstr>
      <vt:lpstr>SESTAVA PREBIVALSTVA GVATEMALE</vt:lpstr>
      <vt:lpstr>O GVATEMALI</vt:lpstr>
      <vt:lpstr>PowerPoint Presentation</vt:lpstr>
      <vt:lpstr>ZGODOVINA</vt:lpstr>
      <vt:lpstr>Čas pred Kolumbom</vt:lpstr>
      <vt:lpstr>PowerPoint Presentation</vt:lpstr>
      <vt:lpstr>Kolonialno obdobje</vt:lpstr>
      <vt:lpstr>Neodvisnost in 19. stoletje</vt:lpstr>
      <vt:lpstr>PowerPoint Presentation</vt:lpstr>
      <vt:lpstr>PREBIVALSTVO</vt:lpstr>
      <vt:lpstr>PowerPoint Presentation</vt:lpstr>
      <vt:lpstr>JEZIKI, VERA, STAROST, SPOL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2019-05-31T08:39:47Z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