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0080625" cy="7559675"/>
  <p:notesSz cx="7559675" cy="10691813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0" d="100"/>
          <a:sy n="140" d="100"/>
        </p:scale>
        <p:origin x="1602" y="12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E898A2-27BD-470E-A183-9E03BB890D4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Arial Unicode MS" pitchFamily="2"/>
                <a:cs typeface="Mangal" pitchFamily="2"/>
              </a:defRPr>
            </a:lvl1pPr>
          </a:lstStyle>
          <a:p>
            <a:pPr>
              <a:defRPr sz="1400"/>
            </a:pP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BF0354-ACBF-444F-BBBC-FB84867B254A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Arial Unicode MS" pitchFamily="2"/>
                <a:cs typeface="Mangal" pitchFamily="2"/>
              </a:defRPr>
            </a:lvl1pPr>
          </a:lstStyle>
          <a:p>
            <a:pPr>
              <a:defRPr sz="1400"/>
            </a:pPr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7E4F7E-2B9E-4932-906A-42583DE3D3C4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Arial Unicode MS" pitchFamily="2"/>
                <a:cs typeface="Mangal" pitchFamily="2"/>
              </a:defRPr>
            </a:lvl1pPr>
          </a:lstStyle>
          <a:p>
            <a:pPr>
              <a:defRPr sz="1400"/>
            </a:pPr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4167D-5872-4FA1-8855-1C3AE0326A3C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numCol="1" anchor="b" anchorCtr="0" compatLnSpc="1">
            <a:prstTxWarp prst="textNoShape">
              <a:avLst/>
            </a:prstTxWarp>
          </a:bodyPr>
          <a:lstStyle>
            <a:lvl1pPr algn="r" hangingPunct="0">
              <a:defRPr sz="1400">
                <a:latin typeface="Arial" panose="020B0604020202020204" pitchFamily="34" charset="0"/>
                <a:ea typeface="Arial Unicode MS" pitchFamily="34" charset="-128"/>
                <a:cs typeface="Mangal" panose="02040503050203030202" pitchFamily="18" charset="0"/>
              </a:defRPr>
            </a:lvl1pPr>
          </a:lstStyle>
          <a:p>
            <a:fld id="{95E12522-DC3D-423C-B1D1-80B570D25C4E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58F23494-E7F0-4149-8C23-C362E1A45A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6A246-F554-4DB3-8141-7443F50739F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sl-SI" noProof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A3F5EB0-30A8-4308-A8E1-FBCD1E25891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sl-SI" sz="1400" kern="1200" smtClean="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70338-C32C-424C-A849-B8E38ABAED5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sl-SI" sz="1400" kern="1200" smtClean="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11847-EF19-4E49-B423-F8D74CA888C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sl-SI" sz="1400" kern="1200" smtClean="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B776A-4574-421A-9E45-57091117587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defRPr sz="1400">
                <a:latin typeface="Times New Roman" panose="02020603050405020304" pitchFamily="18" charset="0"/>
                <a:ea typeface="Arial Unicode MS" pitchFamily="34" charset="-128"/>
                <a:cs typeface="Tahoma" panose="020B0604030504040204" pitchFamily="34" charset="0"/>
              </a:defRPr>
            </a:lvl1pPr>
          </a:lstStyle>
          <a:p>
            <a:fld id="{C44584AC-A9E6-4E4A-AB47-DCF6E3EEBF07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sl-SI" sz="2000" kern="1200">
        <a:solidFill>
          <a:schemeClr val="tx1"/>
        </a:solidFill>
        <a:latin typeface="Arial" pitchFamily="18"/>
        <a:ea typeface="Arial Unicode MS" pitchFamily="2"/>
        <a:cs typeface="Mangal" pitchFamily="2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 Unicode MS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9033C0-95C0-4CAB-A25D-73FB22683E9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24D8C27-8CC2-45EE-99E1-54AE7B2D9F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8242A-FCCD-4883-8486-9D97092343C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3FDD04B9-1D89-4DBD-BF10-635667456C6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5EE7B-17E4-410A-8470-E88DCCEC329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3A01CC89-A9BD-451E-976F-4425559489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7CEA69-3076-4C41-B90A-0320D7EEFF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FA8C1701-FB0B-4D3D-B0A7-7FF36C12BB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B479B-43B0-4320-832B-D3C1561B073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E5A3BA46-EA30-48C5-9DE0-80F4F37CBA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1E5A8-FB1D-4DBA-B21E-B1E2EE7C1E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6F143534-E09F-4B5A-AF70-010ECD715B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6C9B08-A58C-44D6-A074-54CD7F49AA4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048CE35-E12C-4127-BA82-CBA0C2A159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941CF4-001F-43D7-A091-3947D027CB8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A104462A-F023-4A62-921E-92ED2D071DB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1BFBFF-C4A0-47F7-ACC7-D744C8DC0C3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FF12D6A3-F919-485E-8E28-4809044377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912CE1-B5CA-49F4-B3C2-1AD0580D13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6943F9D2-9258-4F69-B4A3-F0750CFFBD1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84215C-A560-4192-B136-B23FF18A61C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D1BFBAB6-68BC-4623-8A9E-9C1DD5714E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435EB0-C0CE-405F-87A2-A2B69376F29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2F30FD01-E7CC-41FD-AB52-6BEE1A74473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F1BAB-6884-40F6-898D-F9FC54F9408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8773B42B-771C-407E-9ACF-87C10C752D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94CABD-5D46-4A38-BC8B-9CAEB8E0249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F24F46FD-FD29-48D1-A91A-7F245E59A1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8693A-F82C-4442-9FF6-058A50B1E2F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ABE25820-7067-41AA-9C5E-27BB4B24D14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6351EE-26C8-4AEF-8508-BC1D5B0A67E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FB5C0523-5FD4-455F-B7EF-18DBBBD767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6B8456-AF58-4CFB-9D9A-51486CC0FD6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286CCECF-EDBE-4876-861A-3C572C1829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93D8F-F3D1-40EF-B85A-36F071F38E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282125B9-84AA-4131-A4EA-0C8C809D0C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DD75F2-953A-4717-8718-39C52628E7A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52BE35F3-9C70-4E7C-BEC3-03B1F2A199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65F208-777D-4777-91A7-8BE49BA2101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D7D7D908-356B-46AB-B019-41B210F5F12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altLang="sl-SI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Mangal" panose="02040503050203030202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71102-BB95-4C7A-8026-8A9FEFE93BE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F6A8A-497D-4AF8-8D2F-A558E940C60B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85773-1907-4B03-89AE-4FB7F65B077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B95EDD-0BE6-4261-BFA1-07E5829E245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69230719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75F58-C059-43D9-93A4-2951EE951A6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6117-D869-4966-BBC3-00C10F3B0A23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62F6B-A133-403C-9DDE-34387D13F84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F5FA6-4CD7-45B7-B230-4C17E9255F9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89645983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434F0-D0EF-4C97-A0E2-132C13E99BB0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27227-859B-4E9A-939C-F7EA38F44F8F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C2088-56D7-4DD5-A0B3-478DDB2F80E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A0871-8A35-4107-9988-DBE379BC055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13113614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1EBD1-12EC-4133-8581-F83AC41F08BD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02BD7-B5B0-4761-8648-9F14AB3F3395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410EE-8354-465D-9365-17553A2FD49A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4CB34B-D9DE-4119-BB5E-51153B4CA49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0821328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C746E-5F86-40D0-A360-021E9072FFE6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8A91C-A94F-4FA0-83CF-03485E3861F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C1390-5036-4C56-B9C3-AD483AE1191B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433ADF-3A79-4CB0-80FF-2FB96BDADDF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8139266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BEA2C6-48B3-4933-A23F-B21FACDF2AF0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E3F1EC-2F0E-4134-8978-A591319E3AF2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F01DBF-E8FD-408C-B812-A64A3041C81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249A80-EEB7-4CA7-85D7-E9DD8AF8CDB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5123516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6677D00-6C91-4603-B46B-3099FA7CF4E3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BB07D7B-0FDB-43FC-8A0E-A1AD4262D52C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A83C3B-58BE-4C2C-A72D-009626E9600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38761-E35B-4662-84C4-FC561BDAC0B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1323773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382664-297D-4CE4-B85F-6E4CAB6CB456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EC8089-1F78-4259-90B7-118364A8B0B4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1938FC-CCA2-4221-BA15-B2C8CDD6359F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181F3-18F1-4DAB-8308-A26B68A5FDE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20772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3B6353D-01DD-49A6-8A63-F1D6E1F59B8F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306124-061E-401A-990F-DB0479648E0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3ADA9FC-1FB6-48FE-8DFD-86EC3DFFA6D7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20FCA0-B585-4538-B85F-6A1DE343F37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57732801"/>
      </p:ext>
    </p:extLst>
  </p:cSld>
  <p:clrMapOvr>
    <a:masterClrMapping/>
  </p:clrMapOvr>
  <p:transition spd="slow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F3807E-EDA2-4766-AAC2-82F3B5A9FAA2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61FBEFB-64F7-4825-B86F-CDE8D4B9930E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2DBC9A-EAE8-4319-9F5F-E333774A6661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D72C8-3662-4715-836A-C7D50CAC7B3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7911685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6DA408-2D3A-4D42-98EB-E60E68805967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DB6F69-7DFA-4C7D-90F3-6787BDC99339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B1BF4-7FA6-4161-95A6-71CA39C200E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B767B-C640-4B56-8B67-A97E6DFB61F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2603380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8715100-0E4C-4E50-81B1-DE714CC990C3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503238" y="301625"/>
            <a:ext cx="90725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sl-SI" altLang="sl-SI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CDD102-B8C1-47FA-8A44-438B3BC0FB68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2562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  <a:endParaRPr lang="sl-SI" alt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8195E-7B02-4029-9342-97F91E336B3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sl-SI" sz="1400" kern="1200" smtClean="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6A5DF-1423-4143-8E06-178FF5921E8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8050" y="6886575"/>
            <a:ext cx="3194050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sl-SI" sz="1400" kern="1200" smtClean="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5CDEC-56A2-452F-9F74-A97411D86B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888" y="6886575"/>
            <a:ext cx="2347912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defRPr sz="1400">
                <a:latin typeface="Times New Roman" panose="02020603050405020304" pitchFamily="18" charset="0"/>
                <a:ea typeface="Arial Unicode MS" pitchFamily="34" charset="-128"/>
                <a:cs typeface="Tahoma" panose="020B0604030504040204" pitchFamily="34" charset="0"/>
              </a:defRPr>
            </a:lvl1pPr>
          </a:lstStyle>
          <a:p>
            <a:fld id="{93343D78-3EB0-46CC-8F9B-1E0435EAE4DB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sl-SI" sz="4400" kern="1200">
          <a:solidFill>
            <a:schemeClr val="tx2"/>
          </a:solidFill>
          <a:latin typeface="Arial" pitchFamily="18"/>
          <a:ea typeface="Arial Unicode MS" pitchFamily="2"/>
          <a:cs typeface="Mang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Arial Unicode MS" pitchFamily="34" charset="-128"/>
          <a:cs typeface="Mangal" panose="02040503050203030202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Arial Unicode MS" pitchFamily="34" charset="-128"/>
          <a:cs typeface="Mangal" panose="02040503050203030202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Arial Unicode MS" pitchFamily="34" charset="-128"/>
          <a:cs typeface="Mangal" panose="02040503050203030202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Arial Unicode MS" pitchFamily="34" charset="-128"/>
          <a:cs typeface="Mangal" panose="02040503050203030202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Arial Unicode MS" pitchFamily="34" charset="-128"/>
          <a:cs typeface="Mangal" panose="02040503050203030202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Arial Unicode MS" pitchFamily="34" charset="-128"/>
          <a:cs typeface="Mangal" panose="02040503050203030202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Arial Unicode MS" pitchFamily="34" charset="-128"/>
          <a:cs typeface="Mangal" panose="02040503050203030202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Arial Unicode MS" pitchFamily="34" charset="-128"/>
          <a:cs typeface="Mangal" panose="02040503050203030202" pitchFamily="18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413"/>
        </a:spcAft>
        <a:defRPr lang="sl-SI" sz="3200" kern="1200">
          <a:solidFill>
            <a:schemeClr val="tx1"/>
          </a:solidFill>
          <a:latin typeface="Arial" pitchFamily="18"/>
          <a:ea typeface="Arial Unicode MS" pitchFamily="2"/>
          <a:cs typeface="Mangal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  <a:ea typeface="Arial Unicode MS" pitchFamily="34" charset="-12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3C6A9E6C-EE8B-4546-894F-768A5CA5F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79038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A038DA-CC00-4408-9BAF-5A99DBC87F98}"/>
              </a:ext>
            </a:extLst>
          </p:cNvPr>
          <p:cNvSpPr txBox="1"/>
          <p:nvPr/>
        </p:nvSpPr>
        <p:spPr>
          <a:xfrm>
            <a:off x="0" y="6145213"/>
            <a:ext cx="9144000" cy="720725"/>
          </a:xfrm>
          <a:prstGeom prst="rect">
            <a:avLst/>
          </a:prstGeom>
          <a:solidFill>
            <a:srgbClr val="808080">
              <a:alpha val="50000"/>
            </a:srgbClr>
          </a:solidFill>
          <a:ln>
            <a:noFill/>
          </a:ln>
        </p:spPr>
        <p:txBody>
          <a:bodyPr wrap="non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200" b="1">
                <a:solidFill>
                  <a:srgbClr val="FFFFFF"/>
                </a:solidFill>
                <a:latin typeface="Baskerville Old Face" pitchFamily="18"/>
                <a:ea typeface="Arial Unicode MS" pitchFamily="2"/>
                <a:cs typeface="Mangal" pitchFamily="2"/>
              </a:rPr>
              <a:t>HRUŠIŠKI ŠKOROMATI, DREŽNIŠKI PUST IN BOROVO GOSTÜVAJE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675B74-487D-4B53-A6E2-9242F2636B12}"/>
              </a:ext>
            </a:extLst>
          </p:cNvPr>
          <p:cNvSpPr txBox="1"/>
          <p:nvPr/>
        </p:nvSpPr>
        <p:spPr>
          <a:xfrm>
            <a:off x="0" y="6767513"/>
            <a:ext cx="239594" cy="354156"/>
          </a:xfrm>
          <a:prstGeom prst="rect">
            <a:avLst/>
          </a:prstGeom>
          <a:solidFill>
            <a:srgbClr val="808080">
              <a:alpha val="50000"/>
            </a:srgbClr>
          </a:solidFill>
          <a:ln>
            <a:noFill/>
          </a:ln>
        </p:spPr>
        <p:txBody>
          <a:bodyPr wrap="non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b="1" i="1">
                <a:solidFill>
                  <a:srgbClr val="FFFFFF"/>
                </a:solidFill>
                <a:latin typeface="Baskerville Old Face" pitchFamily="18"/>
                <a:ea typeface="Arial Unicode MS" pitchFamily="2"/>
                <a:cs typeface="Mangal" pitchFamily="2"/>
              </a:rPr>
              <a:t> </a:t>
            </a:r>
            <a:endParaRPr lang="sl-SI" b="1" i="1" dirty="0">
              <a:solidFill>
                <a:srgbClr val="FFFFFF"/>
              </a:solidFill>
              <a:latin typeface="Baskerville Old Face" pitchFamily="18"/>
              <a:ea typeface="Arial Unicode MS" pitchFamily="2"/>
              <a:cs typeface="Mangal" pitchFamily="2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71A009-6FA7-4EF3-B9F4-6F9C1C08E9DF}"/>
              </a:ext>
            </a:extLst>
          </p:cNvPr>
          <p:cNvSpPr/>
          <p:nvPr/>
        </p:nvSpPr>
        <p:spPr>
          <a:xfrm>
            <a:off x="863600" y="3095625"/>
            <a:ext cx="4679950" cy="863600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600">
                <a:latin typeface="Baskerville Old Face" pitchFamily="18"/>
                <a:ea typeface="Arial Unicode MS" pitchFamily="2"/>
                <a:cs typeface="Mangal" pitchFamily="2"/>
              </a:rPr>
              <a:t>NAJPOMEMBNEJŠE MASKE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DD24DD-64F0-4616-A13C-5B3FB4AE9792}"/>
              </a:ext>
            </a:extLst>
          </p:cNvPr>
          <p:cNvSpPr/>
          <p:nvPr/>
        </p:nvSpPr>
        <p:spPr>
          <a:xfrm>
            <a:off x="7559675" y="2663825"/>
            <a:ext cx="2160588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loterija – vsak dobi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7D433C-2D5B-4349-A737-171E421BA617}"/>
              </a:ext>
            </a:extLst>
          </p:cNvPr>
          <p:cNvSpPr/>
          <p:nvPr/>
        </p:nvSpPr>
        <p:spPr>
          <a:xfrm>
            <a:off x="6983413" y="4824413"/>
            <a:ext cx="1657350" cy="7191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petelinar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BDD528-DA0A-4C08-A5D5-C3BD6361B27C}"/>
              </a:ext>
            </a:extLst>
          </p:cNvPr>
          <p:cNvSpPr/>
          <p:nvPr/>
        </p:nvSpPr>
        <p:spPr>
          <a:xfrm>
            <a:off x="1079500" y="4824413"/>
            <a:ext cx="1584325" cy="7191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debeli policaj</a:t>
            </a:r>
          </a:p>
        </p:txBody>
      </p:sp>
      <p:cxnSp>
        <p:nvCxnSpPr>
          <p:cNvPr id="11270" name="Elbow Connector 5">
            <a:extLst>
              <a:ext uri="{FF2B5EF4-FFF2-40B4-BE49-F238E27FC236}">
                <a16:creationId xmlns:a16="http://schemas.microsoft.com/office/drawing/2014/main" id="{81B88A8D-A818-489C-B857-26ECEB199E6E}"/>
              </a:ext>
            </a:extLst>
          </p:cNvPr>
          <p:cNvCxnSpPr>
            <a:cxnSpLocks noChangeShapeType="1"/>
            <a:stCxn id="2" idx="2"/>
            <a:endCxn id="5" idx="0"/>
          </p:cNvCxnSpPr>
          <p:nvPr/>
        </p:nvCxnSpPr>
        <p:spPr bwMode="auto">
          <a:xfrm rot="5400000">
            <a:off x="2105025" y="3725863"/>
            <a:ext cx="865188" cy="1331912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1" name="Elbow Connector 6">
            <a:extLst>
              <a:ext uri="{FF2B5EF4-FFF2-40B4-BE49-F238E27FC236}">
                <a16:creationId xmlns:a16="http://schemas.microsoft.com/office/drawing/2014/main" id="{397C29B4-5C47-4720-93A3-9B02E3FCAAF0}"/>
              </a:ext>
            </a:extLst>
          </p:cNvPr>
          <p:cNvCxnSpPr>
            <a:cxnSpLocks noChangeShapeType="1"/>
            <a:stCxn id="2" idx="3"/>
            <a:endCxn id="3" idx="1"/>
          </p:cNvCxnSpPr>
          <p:nvPr/>
        </p:nvCxnSpPr>
        <p:spPr bwMode="auto">
          <a:xfrm flipV="1">
            <a:off x="5543550" y="3024188"/>
            <a:ext cx="2016125" cy="503237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2" name="Elbow Connector 7">
            <a:extLst>
              <a:ext uri="{FF2B5EF4-FFF2-40B4-BE49-F238E27FC236}">
                <a16:creationId xmlns:a16="http://schemas.microsoft.com/office/drawing/2014/main" id="{75A697CD-1985-4A4B-9818-F4A4A67974D8}"/>
              </a:ext>
            </a:extLst>
          </p:cNvPr>
          <p:cNvCxnSpPr>
            <a:cxnSpLocks noChangeShapeType="1"/>
            <a:stCxn id="2" idx="3"/>
            <a:endCxn id="4" idx="1"/>
          </p:cNvCxnSpPr>
          <p:nvPr/>
        </p:nvCxnSpPr>
        <p:spPr bwMode="auto">
          <a:xfrm>
            <a:off x="5543550" y="3527425"/>
            <a:ext cx="1439863" cy="1657350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65A0690-0357-4AC6-B052-37F0AF7DFF4C}"/>
              </a:ext>
            </a:extLst>
          </p:cNvPr>
          <p:cNvSpPr/>
          <p:nvPr/>
        </p:nvSpPr>
        <p:spPr>
          <a:xfrm>
            <a:off x="863600" y="431800"/>
            <a:ext cx="1296988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ta grdi</a:t>
            </a:r>
          </a:p>
        </p:txBody>
      </p:sp>
      <p:cxnSp>
        <p:nvCxnSpPr>
          <p:cNvPr id="11274" name="Elbow Connector 9">
            <a:extLst>
              <a:ext uri="{FF2B5EF4-FFF2-40B4-BE49-F238E27FC236}">
                <a16:creationId xmlns:a16="http://schemas.microsoft.com/office/drawing/2014/main" id="{1054D84D-89E1-4055-BEB3-099BAAB057C8}"/>
              </a:ext>
            </a:extLst>
          </p:cNvPr>
          <p:cNvCxnSpPr>
            <a:cxnSpLocks noChangeShapeType="1"/>
            <a:stCxn id="2" idx="3"/>
            <a:endCxn id="9" idx="3"/>
          </p:cNvCxnSpPr>
          <p:nvPr/>
        </p:nvCxnSpPr>
        <p:spPr bwMode="auto">
          <a:xfrm flipH="1" flipV="1">
            <a:off x="2160588" y="792163"/>
            <a:ext cx="3382962" cy="2735262"/>
          </a:xfrm>
          <a:prstGeom prst="bentConnector3">
            <a:avLst>
              <a:gd name="adj1" fmla="val -6755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70EE1FE-656F-4EE9-85A7-1DC48407093E}"/>
              </a:ext>
            </a:extLst>
          </p:cNvPr>
          <p:cNvSpPr/>
          <p:nvPr/>
        </p:nvSpPr>
        <p:spPr>
          <a:xfrm>
            <a:off x="6911975" y="215900"/>
            <a:ext cx="1008063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cgajnarji</a:t>
            </a:r>
          </a:p>
        </p:txBody>
      </p:sp>
      <p:cxnSp>
        <p:nvCxnSpPr>
          <p:cNvPr id="11276" name="Elbow Connector 11">
            <a:extLst>
              <a:ext uri="{FF2B5EF4-FFF2-40B4-BE49-F238E27FC236}">
                <a16:creationId xmlns:a16="http://schemas.microsoft.com/office/drawing/2014/main" id="{0DD87807-3CB3-45E6-8676-E8AE7A8DE6E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715000" y="576263"/>
            <a:ext cx="1196975" cy="2254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277" name="Picture 12">
            <a:extLst>
              <a:ext uri="{FF2B5EF4-FFF2-40B4-BE49-F238E27FC236}">
                <a16:creationId xmlns:a16="http://schemas.microsoft.com/office/drawing/2014/main" id="{56E326F6-4BFC-44CD-8A54-9097C34EB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7400">
            <a:off x="801688" y="1835150"/>
            <a:ext cx="276066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3">
            <a:extLst>
              <a:ext uri="{FF2B5EF4-FFF2-40B4-BE49-F238E27FC236}">
                <a16:creationId xmlns:a16="http://schemas.microsoft.com/office/drawing/2014/main" id="{AD4D2CA7-09E9-46DB-B506-71DDA6CCF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600">
            <a:off x="2917825" y="5086350"/>
            <a:ext cx="302418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7CE02A-7ABF-4128-A8CE-17580EDD23D1}"/>
              </a:ext>
            </a:extLst>
          </p:cNvPr>
          <p:cNvSpPr/>
          <p:nvPr/>
        </p:nvSpPr>
        <p:spPr>
          <a:xfrm>
            <a:off x="503238" y="503238"/>
            <a:ext cx="3097212" cy="865187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>
                <a:latin typeface="Baskerville Old Face" pitchFamily="18"/>
                <a:ea typeface="Arial Unicode MS" pitchFamily="2"/>
                <a:cs typeface="Mangal" pitchFamily="2"/>
              </a:rPr>
              <a:t>OSTALE    MASKE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37949-E7A9-4AAF-B423-138E65029F5F}"/>
              </a:ext>
            </a:extLst>
          </p:cNvPr>
          <p:cNvSpPr txBox="1"/>
          <p:nvPr/>
        </p:nvSpPr>
        <p:spPr>
          <a:xfrm>
            <a:off x="554038" y="1562100"/>
            <a:ext cx="2830512" cy="4481513"/>
          </a:xfrm>
          <a:prstGeom prst="rect">
            <a:avLst/>
          </a:prstGeom>
          <a:solidFill>
            <a:srgbClr val="FF950E">
              <a:alpha val="50000"/>
            </a:srgbClr>
          </a:solidFill>
          <a:ln>
            <a:noFill/>
          </a:ln>
        </p:spPr>
        <p:txBody>
          <a:bodyPr wrap="non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 sz="2800">
                <a:latin typeface="Baskerville Old Face" pitchFamily="18"/>
                <a:ea typeface="Arial" pitchFamily="34"/>
                <a:cs typeface="Arial" pitchFamily="34"/>
              </a:rPr>
              <a:t>tisti ki vozi </a:t>
            </a:r>
            <a:r>
              <a:rPr lang="sl-SI" sz="2800">
                <a:latin typeface="Baskerville Old Face" pitchFamily="18"/>
                <a:ea typeface="OpenSymbol" pitchFamily="2"/>
                <a:cs typeface="OpenSymbol" pitchFamily="2"/>
              </a:rPr>
              <a:t>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 sz="2800">
                <a:latin typeface="Baskerville Old Face" pitchFamily="18"/>
                <a:ea typeface="Arial" pitchFamily="34"/>
                <a:cs typeface="Arial" pitchFamily="34"/>
              </a:rPr>
              <a:t>Rezijan - bukare </a:t>
            </a:r>
            <a:r>
              <a:rPr lang="sl-SI" sz="2800">
                <a:latin typeface="Baskerville Old Face" pitchFamily="18"/>
                <a:ea typeface="OpenSymbol" pitchFamily="2"/>
                <a:cs typeface="OpenSymbol" pitchFamily="2"/>
              </a:rPr>
              <a:t>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 sz="2800">
                <a:latin typeface="Baskerville Old Face" pitchFamily="18"/>
                <a:ea typeface="Arial" pitchFamily="34"/>
                <a:cs typeface="Arial" pitchFamily="34"/>
              </a:rPr>
              <a:t>hudi</a:t>
            </a:r>
            <a:r>
              <a:rPr lang="sl-SI" sz="2800">
                <a:latin typeface="Baskerville Old Face" pitchFamily="18"/>
                <a:ea typeface="ArialUnicodeMS" pitchFamily="34"/>
                <a:cs typeface="ArialUnicodeMS" pitchFamily="34"/>
              </a:rPr>
              <a:t>č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 sz="2800">
                <a:latin typeface="Baskerville Old Face" pitchFamily="18"/>
                <a:ea typeface="Arial" pitchFamily="34"/>
                <a:cs typeface="Arial" pitchFamily="34"/>
              </a:rPr>
              <a:t>ta lepi </a:t>
            </a:r>
            <a:r>
              <a:rPr lang="sl-SI" sz="2800">
                <a:latin typeface="Baskerville Old Face" pitchFamily="18"/>
                <a:ea typeface="OpenSymbol" pitchFamily="2"/>
                <a:cs typeface="OpenSymbol" pitchFamily="2"/>
              </a:rPr>
              <a:t>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 sz="2800">
                <a:latin typeface="Baskerville Old Face" pitchFamily="18"/>
                <a:ea typeface="Arial" pitchFamily="34"/>
                <a:cs typeface="Arial" pitchFamily="34"/>
              </a:rPr>
              <a:t>zdravnik </a:t>
            </a:r>
            <a:r>
              <a:rPr lang="sl-SI" sz="2800">
                <a:latin typeface="Baskerville Old Face" pitchFamily="18"/>
                <a:ea typeface="OpenSymbol" pitchFamily="2"/>
                <a:cs typeface="OpenSymbol" pitchFamily="2"/>
              </a:rPr>
              <a:t>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 sz="2800">
                <a:latin typeface="Baskerville Old Face" pitchFamily="18"/>
                <a:ea typeface="Arial" pitchFamily="34"/>
                <a:cs typeface="Arial" pitchFamily="34"/>
              </a:rPr>
              <a:t>pepo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 sz="2800">
                <a:latin typeface="Baskerville Old Face" pitchFamily="18"/>
                <a:ea typeface="Arial" pitchFamily="34"/>
                <a:cs typeface="Arial" pitchFamily="34"/>
              </a:rPr>
              <a:t>ta stara dva </a:t>
            </a:r>
            <a:r>
              <a:rPr lang="sl-SI" sz="2800">
                <a:latin typeface="Baskerville Old Face" pitchFamily="18"/>
                <a:ea typeface="OpenSymbol" pitchFamily="2"/>
                <a:cs typeface="OpenSymbol" pitchFamily="2"/>
              </a:rPr>
              <a:t>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 sz="2800">
                <a:latin typeface="Baskerville Old Face" pitchFamily="18"/>
                <a:ea typeface="Arial" pitchFamily="34"/>
                <a:cs typeface="Arial" pitchFamily="34"/>
              </a:rPr>
              <a:t>ta debel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 sz="2800">
                <a:latin typeface="Baskerville Old Face" pitchFamily="18"/>
                <a:ea typeface="Arial" pitchFamily="34"/>
                <a:cs typeface="Arial" pitchFamily="34"/>
              </a:rPr>
              <a:t>policaj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 sz="2800">
                <a:latin typeface="Baskerville Old Face" pitchFamily="18"/>
                <a:ea typeface="Arial" pitchFamily="34"/>
                <a:cs typeface="Arial" pitchFamily="34"/>
              </a:rPr>
              <a:t>godec</a:t>
            </a: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CF956E53-4C1E-4CF5-89B0-5CE387809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584325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4FA66F-1ED8-4620-AA7B-017E5F9BF5E9}"/>
              </a:ext>
            </a:extLst>
          </p:cNvPr>
          <p:cNvSpPr/>
          <p:nvPr/>
        </p:nvSpPr>
        <p:spPr>
          <a:xfrm>
            <a:off x="2519363" y="2376488"/>
            <a:ext cx="1439862" cy="863600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>
                <a:latin typeface="Baskerville Old Face" pitchFamily="18"/>
                <a:ea typeface="Arial Unicode MS" pitchFamily="2"/>
                <a:cs typeface="Mangal" pitchFamily="2"/>
              </a:rPr>
              <a:t>POTEK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CF2098-29D9-4015-BCF4-2DEDFC7A4A86}"/>
              </a:ext>
            </a:extLst>
          </p:cNvPr>
          <p:cNvSpPr/>
          <p:nvPr/>
        </p:nvSpPr>
        <p:spPr>
          <a:xfrm>
            <a:off x="6551613" y="360363"/>
            <a:ext cx="3313112" cy="13684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priprave: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fantovščina sprejme novince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delitev vlog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načrtovanje poteka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pred novim letom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0B18ED-2056-4A1C-9CC1-9062AECDCB8F}"/>
              </a:ext>
            </a:extLst>
          </p:cNvPr>
          <p:cNvSpPr/>
          <p:nvPr/>
        </p:nvSpPr>
        <p:spPr>
          <a:xfrm>
            <a:off x="6551613" y="2928938"/>
            <a:ext cx="3168650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povorka na pustno soboto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B9ABA-5CBE-48C6-BE67-00C9F97EDEE5}"/>
              </a:ext>
            </a:extLst>
          </p:cNvPr>
          <p:cNvSpPr/>
          <p:nvPr/>
        </p:nvSpPr>
        <p:spPr>
          <a:xfrm>
            <a:off x="936625" y="3959225"/>
            <a:ext cx="3743325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maske se razdelijo v dve skupini</a:t>
            </a:r>
          </a:p>
        </p:txBody>
      </p:sp>
      <p:cxnSp>
        <p:nvCxnSpPr>
          <p:cNvPr id="13318" name="Elbow Connector 5">
            <a:extLst>
              <a:ext uri="{FF2B5EF4-FFF2-40B4-BE49-F238E27FC236}">
                <a16:creationId xmlns:a16="http://schemas.microsoft.com/office/drawing/2014/main" id="{AE7DBC94-E927-45A7-A4A8-16F6065F6315}"/>
              </a:ext>
            </a:extLst>
          </p:cNvPr>
          <p:cNvCxnSpPr>
            <a:cxnSpLocks noChangeShapeType="1"/>
            <a:stCxn id="2" idx="2"/>
            <a:endCxn id="5" idx="0"/>
          </p:cNvCxnSpPr>
          <p:nvPr/>
        </p:nvCxnSpPr>
        <p:spPr bwMode="auto">
          <a:xfrm rot="5400000">
            <a:off x="2664619" y="3383757"/>
            <a:ext cx="719137" cy="431800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19" name="Elbow Connector 6">
            <a:extLst>
              <a:ext uri="{FF2B5EF4-FFF2-40B4-BE49-F238E27FC236}">
                <a16:creationId xmlns:a16="http://schemas.microsoft.com/office/drawing/2014/main" id="{775DC777-56FF-4B08-9DF2-701091CAFD83}"/>
              </a:ext>
            </a:extLst>
          </p:cNvPr>
          <p:cNvCxnSpPr>
            <a:cxnSpLocks noChangeShapeType="1"/>
            <a:stCxn id="2" idx="3"/>
            <a:endCxn id="3" idx="1"/>
          </p:cNvCxnSpPr>
          <p:nvPr/>
        </p:nvCxnSpPr>
        <p:spPr bwMode="auto">
          <a:xfrm flipV="1">
            <a:off x="3959225" y="1044575"/>
            <a:ext cx="2592388" cy="1763713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0" name="Elbow Connector 7">
            <a:extLst>
              <a:ext uri="{FF2B5EF4-FFF2-40B4-BE49-F238E27FC236}">
                <a16:creationId xmlns:a16="http://schemas.microsoft.com/office/drawing/2014/main" id="{69CF0D9C-61C5-47E2-9E41-D493D2988614}"/>
              </a:ext>
            </a:extLst>
          </p:cNvPr>
          <p:cNvCxnSpPr>
            <a:cxnSpLocks noChangeShapeType="1"/>
            <a:stCxn id="2" idx="3"/>
            <a:endCxn id="4" idx="1"/>
          </p:cNvCxnSpPr>
          <p:nvPr/>
        </p:nvCxnSpPr>
        <p:spPr bwMode="auto">
          <a:xfrm>
            <a:off x="3959225" y="2808288"/>
            <a:ext cx="2592388" cy="481012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5383DC9-C2A3-4643-9626-699355F9E803}"/>
              </a:ext>
            </a:extLst>
          </p:cNvPr>
          <p:cNvSpPr/>
          <p:nvPr/>
        </p:nvSpPr>
        <p:spPr>
          <a:xfrm>
            <a:off x="144463" y="5616575"/>
            <a:ext cx="3024187" cy="719138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ta grdi: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jezijo in strašijo gledalce</a:t>
            </a:r>
          </a:p>
        </p:txBody>
      </p:sp>
      <p:cxnSp>
        <p:nvCxnSpPr>
          <p:cNvPr id="13322" name="Elbow Connector 9">
            <a:extLst>
              <a:ext uri="{FF2B5EF4-FFF2-40B4-BE49-F238E27FC236}">
                <a16:creationId xmlns:a16="http://schemas.microsoft.com/office/drawing/2014/main" id="{B9751810-B9FE-4BA5-AA54-3A217C36ABAD}"/>
              </a:ext>
            </a:extLst>
          </p:cNvPr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1763713" y="4572000"/>
            <a:ext cx="936625" cy="11525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873CA3C-9C75-40A1-8CFA-0A2D0F70CBC6}"/>
              </a:ext>
            </a:extLst>
          </p:cNvPr>
          <p:cNvSpPr/>
          <p:nvPr/>
        </p:nvSpPr>
        <p:spPr>
          <a:xfrm>
            <a:off x="2952750" y="6551613"/>
            <a:ext cx="3022600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ta lepi: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pobirka</a:t>
            </a:r>
          </a:p>
        </p:txBody>
      </p:sp>
      <p:cxnSp>
        <p:nvCxnSpPr>
          <p:cNvPr id="13324" name="Elbow Connector 11">
            <a:extLst>
              <a:ext uri="{FF2B5EF4-FFF2-40B4-BE49-F238E27FC236}">
                <a16:creationId xmlns:a16="http://schemas.microsoft.com/office/drawing/2014/main" id="{A3725E5E-980C-426B-BBB2-B67136AEF141}"/>
              </a:ext>
            </a:extLst>
          </p:cNvPr>
          <p:cNvCxnSpPr>
            <a:cxnSpLocks noChangeShapeType="1"/>
            <a:endCxn id="11" idx="0"/>
          </p:cNvCxnSpPr>
          <p:nvPr/>
        </p:nvCxnSpPr>
        <p:spPr bwMode="auto">
          <a:xfrm>
            <a:off x="2808288" y="4679950"/>
            <a:ext cx="1655762" cy="1871663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55F0F22-945D-430D-9445-FE62D46AA342}"/>
              </a:ext>
            </a:extLst>
          </p:cNvPr>
          <p:cNvSpPr/>
          <p:nvPr/>
        </p:nvSpPr>
        <p:spPr>
          <a:xfrm>
            <a:off x="647700" y="936625"/>
            <a:ext cx="3744913" cy="719138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zaključek na pustni torek </a:t>
            </a:r>
            <a:br>
              <a:rPr lang="sl-SI"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(dramska igra o obsodbi pusta)</a:t>
            </a:r>
          </a:p>
        </p:txBody>
      </p:sp>
      <p:cxnSp>
        <p:nvCxnSpPr>
          <p:cNvPr id="13326" name="Elbow Connector 13">
            <a:extLst>
              <a:ext uri="{FF2B5EF4-FFF2-40B4-BE49-F238E27FC236}">
                <a16:creationId xmlns:a16="http://schemas.microsoft.com/office/drawing/2014/main" id="{89288F45-DB04-4FBC-BBF5-B329556E39C8}"/>
              </a:ext>
            </a:extLst>
          </p:cNvPr>
          <p:cNvCxnSpPr>
            <a:cxnSpLocks noChangeShapeType="1"/>
            <a:stCxn id="2" idx="0"/>
          </p:cNvCxnSpPr>
          <p:nvPr/>
        </p:nvCxnSpPr>
        <p:spPr bwMode="auto">
          <a:xfrm flipH="1" flipV="1">
            <a:off x="2519363" y="1655763"/>
            <a:ext cx="720725" cy="7207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7F1513D-0405-4237-A55F-3E1CDFD607AF}"/>
              </a:ext>
            </a:extLst>
          </p:cNvPr>
          <p:cNvSpPr/>
          <p:nvPr/>
        </p:nvSpPr>
        <p:spPr>
          <a:xfrm>
            <a:off x="6696075" y="1944688"/>
            <a:ext cx="3168650" cy="7191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glasen sprevod po vasi na </a:t>
            </a:r>
            <a:br>
              <a:rPr lang="sl-SI"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predvečer pustne sobote</a:t>
            </a:r>
          </a:p>
        </p:txBody>
      </p:sp>
      <p:cxnSp>
        <p:nvCxnSpPr>
          <p:cNvPr id="13328" name="Elbow Connector 15">
            <a:extLst>
              <a:ext uri="{FF2B5EF4-FFF2-40B4-BE49-F238E27FC236}">
                <a16:creationId xmlns:a16="http://schemas.microsoft.com/office/drawing/2014/main" id="{51CB660A-D146-47C4-9CA8-4B40BD4F2ACC}"/>
              </a:ext>
            </a:extLst>
          </p:cNvPr>
          <p:cNvCxnSpPr>
            <a:cxnSpLocks noChangeShapeType="1"/>
            <a:endCxn id="15" idx="1"/>
          </p:cNvCxnSpPr>
          <p:nvPr/>
        </p:nvCxnSpPr>
        <p:spPr bwMode="auto">
          <a:xfrm flipV="1">
            <a:off x="3959225" y="2303463"/>
            <a:ext cx="2736850" cy="5048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329" name="Picture 16">
            <a:extLst>
              <a:ext uri="{FF2B5EF4-FFF2-40B4-BE49-F238E27FC236}">
                <a16:creationId xmlns:a16="http://schemas.microsoft.com/office/drawing/2014/main" id="{25267438-7837-4167-89D8-0A2C279FB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600">
            <a:off x="5986463" y="4194175"/>
            <a:ext cx="3671887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7C4CEE-503E-4140-A045-477D22E29BB9}"/>
              </a:ext>
            </a:extLst>
          </p:cNvPr>
          <p:cNvSpPr/>
          <p:nvPr/>
        </p:nvSpPr>
        <p:spPr>
          <a:xfrm rot="1495200">
            <a:off x="-1185863" y="7154863"/>
            <a:ext cx="10437813" cy="1954212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6600">
                <a:latin typeface="Baskerville Old Face" pitchFamily="18"/>
                <a:ea typeface="Arial Unicode MS" pitchFamily="2"/>
                <a:cs typeface="Mangal" pitchFamily="2"/>
              </a:rPr>
              <a:t>BOROVO  GOSTÜVAJE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07A007CC-75DD-4D57-8BF2-108C443C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682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0B455889-1375-4C5E-93AF-C696A03D9140}"/>
              </a:ext>
            </a:extLst>
          </p:cNvPr>
          <p:cNvSpPr/>
          <p:nvPr/>
        </p:nvSpPr>
        <p:spPr>
          <a:xfrm rot="1493400">
            <a:off x="1851025" y="441325"/>
            <a:ext cx="373063" cy="271463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FF0000">
              <a:alpha val="50000"/>
            </a:srgbClr>
          </a:solidFill>
          <a:ln w="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D02E89D-F893-41D5-A132-E770C9A23F5D}"/>
              </a:ext>
            </a:extLst>
          </p:cNvPr>
          <p:cNvSpPr/>
          <p:nvPr/>
        </p:nvSpPr>
        <p:spPr>
          <a:xfrm>
            <a:off x="3905250" y="5349875"/>
            <a:ext cx="2986088" cy="171291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97" h="4760">
                <a:moveTo>
                  <a:pt x="3920" y="259"/>
                </a:moveTo>
                <a:cubicBezTo>
                  <a:pt x="3656" y="399"/>
                  <a:pt x="3394" y="258"/>
                  <a:pt x="3110" y="448"/>
                </a:cubicBezTo>
                <a:cubicBezTo>
                  <a:pt x="2885" y="598"/>
                  <a:pt x="2535" y="571"/>
                  <a:pt x="2300" y="394"/>
                </a:cubicBezTo>
                <a:cubicBezTo>
                  <a:pt x="2055" y="210"/>
                  <a:pt x="1776" y="148"/>
                  <a:pt x="1490" y="43"/>
                </a:cubicBezTo>
                <a:cubicBezTo>
                  <a:pt x="1236" y="-50"/>
                  <a:pt x="949" y="36"/>
                  <a:pt x="680" y="43"/>
                </a:cubicBezTo>
                <a:cubicBezTo>
                  <a:pt x="438" y="50"/>
                  <a:pt x="56" y="-35"/>
                  <a:pt x="5" y="367"/>
                </a:cubicBezTo>
                <a:cubicBezTo>
                  <a:pt x="-33" y="666"/>
                  <a:pt x="154" y="932"/>
                  <a:pt x="464" y="988"/>
                </a:cubicBezTo>
                <a:cubicBezTo>
                  <a:pt x="749" y="1039"/>
                  <a:pt x="1043" y="929"/>
                  <a:pt x="1274" y="1123"/>
                </a:cubicBezTo>
                <a:cubicBezTo>
                  <a:pt x="1530" y="1338"/>
                  <a:pt x="1953" y="1346"/>
                  <a:pt x="2084" y="1663"/>
                </a:cubicBezTo>
                <a:cubicBezTo>
                  <a:pt x="2253" y="2074"/>
                  <a:pt x="2601" y="1883"/>
                  <a:pt x="2840" y="2122"/>
                </a:cubicBezTo>
                <a:cubicBezTo>
                  <a:pt x="3063" y="2345"/>
                  <a:pt x="3327" y="2422"/>
                  <a:pt x="3650" y="2527"/>
                </a:cubicBezTo>
                <a:cubicBezTo>
                  <a:pt x="3964" y="2629"/>
                  <a:pt x="4200" y="2684"/>
                  <a:pt x="4460" y="2797"/>
                </a:cubicBezTo>
                <a:cubicBezTo>
                  <a:pt x="4726" y="2912"/>
                  <a:pt x="5000" y="2844"/>
                  <a:pt x="5270" y="2878"/>
                </a:cubicBezTo>
                <a:cubicBezTo>
                  <a:pt x="5616" y="2922"/>
                  <a:pt x="5639" y="3363"/>
                  <a:pt x="5864" y="3553"/>
                </a:cubicBezTo>
                <a:cubicBezTo>
                  <a:pt x="6115" y="3765"/>
                  <a:pt x="6395" y="3929"/>
                  <a:pt x="6674" y="4093"/>
                </a:cubicBezTo>
                <a:cubicBezTo>
                  <a:pt x="6895" y="4223"/>
                  <a:pt x="7196" y="4131"/>
                  <a:pt x="7349" y="4498"/>
                </a:cubicBezTo>
                <a:cubicBezTo>
                  <a:pt x="7459" y="4762"/>
                  <a:pt x="7918" y="4830"/>
                  <a:pt x="8159" y="4687"/>
                </a:cubicBezTo>
                <a:cubicBezTo>
                  <a:pt x="8423" y="4530"/>
                  <a:pt x="8238" y="4128"/>
                  <a:pt x="8186" y="3823"/>
                </a:cubicBezTo>
                <a:cubicBezTo>
                  <a:pt x="8116" y="3411"/>
                  <a:pt x="7644" y="3465"/>
                  <a:pt x="7646" y="3094"/>
                </a:cubicBezTo>
                <a:cubicBezTo>
                  <a:pt x="7648" y="2692"/>
                  <a:pt x="7197" y="2713"/>
                  <a:pt x="7160" y="2338"/>
                </a:cubicBezTo>
                <a:cubicBezTo>
                  <a:pt x="7132" y="2049"/>
                  <a:pt x="6537" y="1438"/>
                  <a:pt x="6836" y="1528"/>
                </a:cubicBezTo>
                <a:cubicBezTo>
                  <a:pt x="7393" y="1696"/>
                  <a:pt x="7307" y="1093"/>
                  <a:pt x="6836" y="1204"/>
                </a:cubicBezTo>
                <a:cubicBezTo>
                  <a:pt x="6552" y="1271"/>
                  <a:pt x="6297" y="1127"/>
                  <a:pt x="6026" y="1123"/>
                </a:cubicBezTo>
                <a:cubicBezTo>
                  <a:pt x="5719" y="1118"/>
                  <a:pt x="5513" y="844"/>
                  <a:pt x="5216" y="853"/>
                </a:cubicBezTo>
                <a:cubicBezTo>
                  <a:pt x="4942" y="862"/>
                  <a:pt x="4698" y="1354"/>
                  <a:pt x="4406" y="934"/>
                </a:cubicBezTo>
                <a:cubicBezTo>
                  <a:pt x="4226" y="676"/>
                  <a:pt x="4563" y="243"/>
                  <a:pt x="4055" y="259"/>
                </a:cubicBezTo>
                <a:lnTo>
                  <a:pt x="4001" y="178"/>
                </a:lnTo>
                <a:close/>
              </a:path>
            </a:pathLst>
          </a:custGeom>
          <a:solidFill>
            <a:srgbClr val="FF420E">
              <a:alpha val="5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Arial Unicode MS" pitchFamily="2"/>
              <a:cs typeface="Mangal" pitchFamily="2"/>
            </a:endParaRPr>
          </a:p>
        </p:txBody>
      </p:sp>
      <p:pic>
        <p:nvPicPr>
          <p:cNvPr id="15365" name="Picture 4">
            <a:extLst>
              <a:ext uri="{FF2B5EF4-FFF2-40B4-BE49-F238E27FC236}">
                <a16:creationId xmlns:a16="http://schemas.microsoft.com/office/drawing/2014/main" id="{63414D36-F1BE-4334-9F68-40E4403B8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587500"/>
            <a:ext cx="8804275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DB8F93-5216-45C8-B1C9-86E56A0633BB}"/>
              </a:ext>
            </a:extLst>
          </p:cNvPr>
          <p:cNvSpPr/>
          <p:nvPr/>
        </p:nvSpPr>
        <p:spPr>
          <a:xfrm>
            <a:off x="8496300" y="1584325"/>
            <a:ext cx="1454150" cy="5805488"/>
          </a:xfrm>
          <a:prstGeom prst="rect">
            <a:avLst/>
          </a:prstGeom>
          <a:solidFill>
            <a:srgbClr val="FFD320">
              <a:alpha val="9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Prekmurje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endParaRPr lang="sl-SI">
              <a:effectLst>
                <a:outerShdw dist="17961" dir="2700000">
                  <a:scrgbClr r="0" g="0" b="0"/>
                </a:outerShdw>
              </a:effectLst>
              <a:latin typeface="Baskerville Old Face" pitchFamily="18"/>
              <a:ea typeface="Arial Unicode MS" pitchFamily="2"/>
              <a:cs typeface="Mangal" pitchFamily="2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predvsem </a:t>
            </a:r>
            <a:b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evangeličanske</a:t>
            </a:r>
            <a:b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 vasi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endParaRPr lang="sl-SI">
              <a:effectLst>
                <a:outerShdw dist="17961" dir="2700000">
                  <a:scrgbClr r="0" g="0" b="0"/>
                </a:outerShdw>
              </a:effectLst>
              <a:latin typeface="Baskerville Old Face" pitchFamily="18"/>
              <a:ea typeface="Arial Unicode MS" pitchFamily="2"/>
              <a:cs typeface="Mangal" pitchFamily="2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včasih je bil </a:t>
            </a:r>
            <a:b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namenjen</a:t>
            </a:r>
            <a:b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 smešenju </a:t>
            </a:r>
            <a:b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neporočenih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endParaRPr lang="sl-SI">
              <a:effectLst>
                <a:outerShdw dist="17961" dir="2700000">
                  <a:scrgbClr r="0" g="0" b="0"/>
                </a:outerShdw>
              </a:effectLst>
              <a:latin typeface="Baskerville Old Face" pitchFamily="18"/>
              <a:ea typeface="Arial Unicode MS" pitchFamily="2"/>
              <a:cs typeface="Mangal" pitchFamily="2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kadarkoli</a:t>
            </a:r>
            <a:b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 okrog pusta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CDE8FD-04FC-4861-859F-012DA8938F09}"/>
              </a:ext>
            </a:extLst>
          </p:cNvPr>
          <p:cNvSpPr/>
          <p:nvPr/>
        </p:nvSpPr>
        <p:spPr>
          <a:xfrm>
            <a:off x="576263" y="2447925"/>
            <a:ext cx="2447925" cy="863600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>
                <a:latin typeface="Baskerville Old Face" pitchFamily="18"/>
                <a:ea typeface="Arial Unicode MS" pitchFamily="2"/>
                <a:cs typeface="Mangal" pitchFamily="2"/>
              </a:rPr>
              <a:t>ZGODOVINA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6C355D-5FC1-483A-B124-427F675DB93C}"/>
              </a:ext>
            </a:extLst>
          </p:cNvPr>
          <p:cNvSpPr/>
          <p:nvPr/>
        </p:nvSpPr>
        <p:spPr>
          <a:xfrm>
            <a:off x="5327650" y="576263"/>
            <a:ext cx="3168650" cy="7191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prvi pisni viri 1921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FEACB-F3EE-4DA9-9F90-FF32B51BB25A}"/>
              </a:ext>
            </a:extLst>
          </p:cNvPr>
          <p:cNvSpPr/>
          <p:nvPr/>
        </p:nvSpPr>
        <p:spPr>
          <a:xfrm>
            <a:off x="6264275" y="5759450"/>
            <a:ext cx="3167063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morda pred prvo svetovno vojno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89679-ADDF-4BC6-BBC6-D5DDEF26147D}"/>
              </a:ext>
            </a:extLst>
          </p:cNvPr>
          <p:cNvSpPr/>
          <p:nvPr/>
        </p:nvSpPr>
        <p:spPr>
          <a:xfrm>
            <a:off x="1295400" y="4895850"/>
            <a:ext cx="3024188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posamezna že v 19. stol.</a:t>
            </a:r>
          </a:p>
        </p:txBody>
      </p:sp>
      <p:cxnSp>
        <p:nvCxnSpPr>
          <p:cNvPr id="16390" name="Elbow Connector 5">
            <a:extLst>
              <a:ext uri="{FF2B5EF4-FFF2-40B4-BE49-F238E27FC236}">
                <a16:creationId xmlns:a16="http://schemas.microsoft.com/office/drawing/2014/main" id="{765AADCB-6805-47A3-A310-EF5DAF980278}"/>
              </a:ext>
            </a:extLst>
          </p:cNvPr>
          <p:cNvCxnSpPr>
            <a:cxnSpLocks noChangeShapeType="1"/>
            <a:stCxn id="2" idx="2"/>
            <a:endCxn id="5" idx="0"/>
          </p:cNvCxnSpPr>
          <p:nvPr/>
        </p:nvCxnSpPr>
        <p:spPr bwMode="auto">
          <a:xfrm rot="16200000" flipH="1">
            <a:off x="1512094" y="3599656"/>
            <a:ext cx="1584325" cy="1008063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Elbow Connector 6">
            <a:extLst>
              <a:ext uri="{FF2B5EF4-FFF2-40B4-BE49-F238E27FC236}">
                <a16:creationId xmlns:a16="http://schemas.microsoft.com/office/drawing/2014/main" id="{8C5CA024-AEB8-4CD5-AE73-3F9DC70D016F}"/>
              </a:ext>
            </a:extLst>
          </p:cNvPr>
          <p:cNvCxnSpPr>
            <a:cxnSpLocks noChangeShapeType="1"/>
            <a:stCxn id="2" idx="0"/>
            <a:endCxn id="3" idx="1"/>
          </p:cNvCxnSpPr>
          <p:nvPr/>
        </p:nvCxnSpPr>
        <p:spPr bwMode="auto">
          <a:xfrm rot="5400000" flipH="1" flipV="1">
            <a:off x="2808288" y="-71438"/>
            <a:ext cx="1511300" cy="3527425"/>
          </a:xfrm>
          <a:prstGeom prst="bentConnector2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2" name="Elbow Connector 7">
            <a:extLst>
              <a:ext uri="{FF2B5EF4-FFF2-40B4-BE49-F238E27FC236}">
                <a16:creationId xmlns:a16="http://schemas.microsoft.com/office/drawing/2014/main" id="{3D2C3E26-1FF8-479E-8747-AF91C023527C}"/>
              </a:ext>
            </a:extLst>
          </p:cNvPr>
          <p:cNvCxnSpPr>
            <a:cxnSpLocks noChangeShapeType="1"/>
            <a:stCxn id="2" idx="3"/>
            <a:endCxn id="4" idx="1"/>
          </p:cNvCxnSpPr>
          <p:nvPr/>
        </p:nvCxnSpPr>
        <p:spPr bwMode="auto">
          <a:xfrm>
            <a:off x="3024188" y="2879725"/>
            <a:ext cx="3240087" cy="3240088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3" name="Picture 8">
            <a:extLst>
              <a:ext uri="{FF2B5EF4-FFF2-40B4-BE49-F238E27FC236}">
                <a16:creationId xmlns:a16="http://schemas.microsoft.com/office/drawing/2014/main" id="{5079674A-23EE-4E20-9258-7104DB44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2038350"/>
            <a:ext cx="4762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548FC0-3025-454F-A009-8C83B2AA6056}"/>
              </a:ext>
            </a:extLst>
          </p:cNvPr>
          <p:cNvSpPr/>
          <p:nvPr/>
        </p:nvSpPr>
        <p:spPr>
          <a:xfrm>
            <a:off x="863600" y="2376488"/>
            <a:ext cx="4679950" cy="863600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>
                <a:latin typeface="Baskerville Old Face" pitchFamily="18"/>
                <a:ea typeface="Arial Unicode MS" pitchFamily="2"/>
                <a:cs typeface="Mangal" pitchFamily="2"/>
              </a:rPr>
              <a:t>NAJPOMEMBNEJŠE MASKE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C72FED-6E72-4F35-8EEC-F2C42926A793}"/>
              </a:ext>
            </a:extLst>
          </p:cNvPr>
          <p:cNvSpPr/>
          <p:nvPr/>
        </p:nvSpPr>
        <p:spPr>
          <a:xfrm>
            <a:off x="7632700" y="1728788"/>
            <a:ext cx="2159000" cy="7191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pop ali farar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9EBA54-86C0-4202-8D8E-B98A1950FBF7}"/>
              </a:ext>
            </a:extLst>
          </p:cNvPr>
          <p:cNvSpPr/>
          <p:nvPr/>
        </p:nvSpPr>
        <p:spPr>
          <a:xfrm>
            <a:off x="6911975" y="3600450"/>
            <a:ext cx="1655763" cy="719138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pozvačin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7D8D4-B9E9-4BBF-A17D-38CA6D4B9978}"/>
              </a:ext>
            </a:extLst>
          </p:cNvPr>
          <p:cNvSpPr/>
          <p:nvPr/>
        </p:nvSpPr>
        <p:spPr>
          <a:xfrm>
            <a:off x="1079500" y="4824413"/>
            <a:ext cx="1296988" cy="7191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obrtniki</a:t>
            </a:r>
          </a:p>
        </p:txBody>
      </p:sp>
      <p:cxnSp>
        <p:nvCxnSpPr>
          <p:cNvPr id="17414" name="Elbow Connector 5">
            <a:extLst>
              <a:ext uri="{FF2B5EF4-FFF2-40B4-BE49-F238E27FC236}">
                <a16:creationId xmlns:a16="http://schemas.microsoft.com/office/drawing/2014/main" id="{CC01C37A-B9D7-44F4-956A-CCA46601DFC8}"/>
              </a:ext>
            </a:extLst>
          </p:cNvPr>
          <p:cNvCxnSpPr>
            <a:cxnSpLocks noChangeShapeType="1"/>
            <a:stCxn id="2" idx="2"/>
            <a:endCxn id="5" idx="0"/>
          </p:cNvCxnSpPr>
          <p:nvPr/>
        </p:nvCxnSpPr>
        <p:spPr bwMode="auto">
          <a:xfrm rot="5400000">
            <a:off x="1674019" y="3294857"/>
            <a:ext cx="1584325" cy="1474787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5" name="Elbow Connector 6">
            <a:extLst>
              <a:ext uri="{FF2B5EF4-FFF2-40B4-BE49-F238E27FC236}">
                <a16:creationId xmlns:a16="http://schemas.microsoft.com/office/drawing/2014/main" id="{CC2C866A-E3CA-4D8A-B384-E4B68FB98559}"/>
              </a:ext>
            </a:extLst>
          </p:cNvPr>
          <p:cNvCxnSpPr>
            <a:cxnSpLocks noChangeShapeType="1"/>
            <a:stCxn id="2" idx="3"/>
            <a:endCxn id="3" idx="1"/>
          </p:cNvCxnSpPr>
          <p:nvPr/>
        </p:nvCxnSpPr>
        <p:spPr bwMode="auto">
          <a:xfrm flipV="1">
            <a:off x="5543550" y="2087563"/>
            <a:ext cx="2089150" cy="7207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6" name="Elbow Connector 7">
            <a:extLst>
              <a:ext uri="{FF2B5EF4-FFF2-40B4-BE49-F238E27FC236}">
                <a16:creationId xmlns:a16="http://schemas.microsoft.com/office/drawing/2014/main" id="{74264B1C-AE26-414B-B884-922BF05CF9FC}"/>
              </a:ext>
            </a:extLst>
          </p:cNvPr>
          <p:cNvCxnSpPr>
            <a:cxnSpLocks noChangeShapeType="1"/>
            <a:stCxn id="2" idx="3"/>
            <a:endCxn id="4" idx="1"/>
          </p:cNvCxnSpPr>
          <p:nvPr/>
        </p:nvCxnSpPr>
        <p:spPr bwMode="auto">
          <a:xfrm>
            <a:off x="5543550" y="2808288"/>
            <a:ext cx="1368425" cy="1150937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C26B2C4-23E2-4604-9172-26A08A10545A}"/>
              </a:ext>
            </a:extLst>
          </p:cNvPr>
          <p:cNvSpPr/>
          <p:nvPr/>
        </p:nvSpPr>
        <p:spPr>
          <a:xfrm>
            <a:off x="863600" y="431800"/>
            <a:ext cx="1296988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sneja</a:t>
            </a:r>
          </a:p>
        </p:txBody>
      </p:sp>
      <p:cxnSp>
        <p:nvCxnSpPr>
          <p:cNvPr id="17418" name="Elbow Connector 9">
            <a:extLst>
              <a:ext uri="{FF2B5EF4-FFF2-40B4-BE49-F238E27FC236}">
                <a16:creationId xmlns:a16="http://schemas.microsoft.com/office/drawing/2014/main" id="{9ABF6FBC-A829-4C20-B0CD-08BA205EE31A}"/>
              </a:ext>
            </a:extLst>
          </p:cNvPr>
          <p:cNvCxnSpPr>
            <a:cxnSpLocks noChangeShapeType="1"/>
            <a:stCxn id="2" idx="0"/>
            <a:endCxn id="9" idx="3"/>
          </p:cNvCxnSpPr>
          <p:nvPr/>
        </p:nvCxnSpPr>
        <p:spPr bwMode="auto">
          <a:xfrm rot="16200000" flipV="1">
            <a:off x="1889919" y="1062832"/>
            <a:ext cx="1584325" cy="1042987"/>
          </a:xfrm>
          <a:prstGeom prst="bentConnector2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150746B-020C-4495-B484-4F3B405B197C}"/>
              </a:ext>
            </a:extLst>
          </p:cNvPr>
          <p:cNvSpPr/>
          <p:nvPr/>
        </p:nvSpPr>
        <p:spPr>
          <a:xfrm>
            <a:off x="4895850" y="71438"/>
            <a:ext cx="1295400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mladoženec</a:t>
            </a:r>
          </a:p>
        </p:txBody>
      </p:sp>
      <p:cxnSp>
        <p:nvCxnSpPr>
          <p:cNvPr id="17420" name="Elbow Connector 11">
            <a:extLst>
              <a:ext uri="{FF2B5EF4-FFF2-40B4-BE49-F238E27FC236}">
                <a16:creationId xmlns:a16="http://schemas.microsoft.com/office/drawing/2014/main" id="{77BDDC05-95D9-4CC1-94F0-1164A5298FC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03575" y="431800"/>
            <a:ext cx="1692275" cy="360363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21" name="Picture 12">
            <a:extLst>
              <a:ext uri="{FF2B5EF4-FFF2-40B4-BE49-F238E27FC236}">
                <a16:creationId xmlns:a16="http://schemas.microsoft.com/office/drawing/2014/main" id="{0C68D33F-A210-4D93-9195-B98167AFE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800">
            <a:off x="5232400" y="4305300"/>
            <a:ext cx="42799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3">
            <a:extLst>
              <a:ext uri="{FF2B5EF4-FFF2-40B4-BE49-F238E27FC236}">
                <a16:creationId xmlns:a16="http://schemas.microsoft.com/office/drawing/2014/main" id="{47E8BF8F-DBC9-476C-995E-8D7E20FFE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000">
            <a:off x="4008438" y="1095375"/>
            <a:ext cx="2027237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A7FE5-B28C-4CCB-B952-EBD0F104026A}"/>
              </a:ext>
            </a:extLst>
          </p:cNvPr>
          <p:cNvSpPr/>
          <p:nvPr/>
        </p:nvSpPr>
        <p:spPr>
          <a:xfrm>
            <a:off x="503238" y="503238"/>
            <a:ext cx="3097212" cy="865187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>
                <a:latin typeface="Baskerville Old Face" pitchFamily="18"/>
                <a:ea typeface="Arial Unicode MS" pitchFamily="2"/>
                <a:cs typeface="Mangal" pitchFamily="2"/>
              </a:rPr>
              <a:t>OSTALE    MASKE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63DF3-A445-4D3A-810C-5B981B2B2162}"/>
              </a:ext>
            </a:extLst>
          </p:cNvPr>
          <p:cNvSpPr txBox="1"/>
          <p:nvPr/>
        </p:nvSpPr>
        <p:spPr>
          <a:xfrm>
            <a:off x="554038" y="1562100"/>
            <a:ext cx="2159000" cy="5053013"/>
          </a:xfrm>
          <a:prstGeom prst="rect">
            <a:avLst/>
          </a:prstGeom>
          <a:solidFill>
            <a:srgbClr val="FF950E">
              <a:alpha val="50000"/>
            </a:srgbClr>
          </a:solidFill>
          <a:ln>
            <a:noFill/>
          </a:ln>
        </p:spPr>
        <p:txBody>
          <a:bodyPr wrap="none" lIns="90000" tIns="45000" rIns="90000" bIns="45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o</a:t>
            </a:r>
            <a:r>
              <a:rPr lang="sl-SI" altLang="sl-SI" sz="1500">
                <a:latin typeface="Baskerville Old Face" panose="02020602080505020303" pitchFamily="18" charset="0"/>
                <a:ea typeface="ArialUnicodeMS"/>
                <a:cs typeface="ArialUnicodeMS"/>
              </a:rPr>
              <a:t>č</a:t>
            </a:r>
            <a:r>
              <a:rPr lang="sl-SI" altLang="sl-SI" sz="1500">
                <a:latin typeface="Baskerville Old Face" panose="02020602080505020303" pitchFamily="18" charset="0"/>
              </a:rPr>
              <a:t>e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drüžabni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delilke peciva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mati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pozva</a:t>
            </a:r>
            <a:r>
              <a:rPr lang="sl-SI" altLang="sl-SI" sz="1500">
                <a:latin typeface="Baskerville Old Face" panose="02020602080505020303" pitchFamily="18" charset="0"/>
                <a:ea typeface="ArialUnicodeMS"/>
                <a:cs typeface="ArialUnicodeMS"/>
              </a:rPr>
              <a:t>č</a:t>
            </a:r>
            <a:r>
              <a:rPr lang="sl-SI" altLang="sl-SI" sz="1500">
                <a:latin typeface="Baskerville Old Face" panose="02020602080505020303" pitchFamily="18" charset="0"/>
              </a:rPr>
              <a:t>in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ženska z južino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starešina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turbaš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gostinska strežba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starešica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muzikantje (ansanbel)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redarstvo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posvalbice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povezovalec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vabovci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harmonikaš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frizerke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fotograf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rešetar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kopinar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žlajfar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500">
                <a:latin typeface="Baskerville Old Face" panose="02020602080505020303" pitchFamily="18" charset="0"/>
              </a:rPr>
              <a:t>marelaš</a:t>
            </a:r>
          </a:p>
          <a:p>
            <a:pPr hangingPunct="0">
              <a:buSzPct val="45000"/>
              <a:buFont typeface="StarSymbol"/>
              <a:buChar char="●"/>
            </a:pPr>
            <a:endParaRPr lang="sl-SI" altLang="sl-SI" sz="1400">
              <a:latin typeface="Baskerville Old Face" panose="02020602080505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31742-7F12-4F63-931E-CFD19BDA6464}"/>
              </a:ext>
            </a:extLst>
          </p:cNvPr>
          <p:cNvSpPr txBox="1"/>
          <p:nvPr/>
        </p:nvSpPr>
        <p:spPr>
          <a:xfrm>
            <a:off x="3073400" y="1584325"/>
            <a:ext cx="1966913" cy="4103688"/>
          </a:xfrm>
          <a:prstGeom prst="rect">
            <a:avLst/>
          </a:prstGeom>
          <a:solidFill>
            <a:srgbClr val="FF950E">
              <a:alpha val="50000"/>
            </a:srgbClr>
          </a:solidFill>
          <a:ln>
            <a:noFill/>
          </a:ln>
        </p:spPr>
        <p:txBody>
          <a:bodyPr wrap="none" lIns="90000" tIns="45000" rIns="90000" bIns="45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roraš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  <a:ea typeface="ArialUnicodeMS"/>
                <a:cs typeface="ArialUnicodeMS"/>
              </a:rPr>
              <a:t>č</a:t>
            </a:r>
            <a:r>
              <a:rPr lang="sl-SI" altLang="sl-SI" sz="1600">
                <a:latin typeface="Baskerville Old Face" panose="02020602080505020303" pitchFamily="18" charset="0"/>
              </a:rPr>
              <a:t>istilec </a:t>
            </a:r>
            <a:r>
              <a:rPr lang="sl-SI" altLang="sl-SI" sz="1600">
                <a:latin typeface="Baskerville Old Face" panose="02020602080505020303" pitchFamily="18" charset="0"/>
                <a:ea typeface="ArialUnicodeMS"/>
                <a:cs typeface="ArialUnicodeMS"/>
              </a:rPr>
              <a:t>č</a:t>
            </a:r>
            <a:r>
              <a:rPr lang="sl-SI" altLang="sl-SI" sz="1600">
                <a:latin typeface="Baskerville Old Face" panose="02020602080505020303" pitchFamily="18" charset="0"/>
              </a:rPr>
              <a:t>evljev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mate pa ne date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bosnjak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ponvar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drotar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poštaš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medicina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ciganice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lopov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mežnar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merilci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sodnija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cestar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koula majster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fašenk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 sz="1600">
                <a:latin typeface="Baskerville Old Face" panose="02020602080505020303" pitchFamily="18" charset="0"/>
              </a:rPr>
              <a:t>gozdni liki...</a:t>
            </a:r>
          </a:p>
        </p:txBody>
      </p:sp>
      <p:pic>
        <p:nvPicPr>
          <p:cNvPr id="18437" name="Picture 4">
            <a:extLst>
              <a:ext uri="{FF2B5EF4-FFF2-40B4-BE49-F238E27FC236}">
                <a16:creationId xmlns:a16="http://schemas.microsoft.com/office/drawing/2014/main" id="{BF151180-3D41-4C15-BE52-EC3BC1548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2663825"/>
            <a:ext cx="4105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65A122-A0B9-4514-9ECE-AFC0F1D8FAF7}"/>
              </a:ext>
            </a:extLst>
          </p:cNvPr>
          <p:cNvSpPr/>
          <p:nvPr/>
        </p:nvSpPr>
        <p:spPr>
          <a:xfrm>
            <a:off x="2519363" y="2376488"/>
            <a:ext cx="1439862" cy="863600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>
                <a:latin typeface="Baskerville Old Face" pitchFamily="18"/>
                <a:ea typeface="Arial Unicode MS" pitchFamily="2"/>
                <a:cs typeface="Mangal" pitchFamily="2"/>
              </a:rPr>
              <a:t>POTEK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B7A00C-0584-46BB-AD1A-F7314E0F24E8}"/>
              </a:ext>
            </a:extLst>
          </p:cNvPr>
          <p:cNvSpPr/>
          <p:nvPr/>
        </p:nvSpPr>
        <p:spPr>
          <a:xfrm>
            <a:off x="6551613" y="360363"/>
            <a:ext cx="3313112" cy="13684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priprave: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novembra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izdelava cvetja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maske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9CEB25-1238-49DE-A312-1208EFA2BF5C}"/>
              </a:ext>
            </a:extLst>
          </p:cNvPr>
          <p:cNvSpPr/>
          <p:nvPr/>
        </p:nvSpPr>
        <p:spPr>
          <a:xfrm>
            <a:off x="6551613" y="2928938"/>
            <a:ext cx="3168650" cy="1174750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v gozdu: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pridiga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poroka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sekanje bora</a:t>
            </a:r>
          </a:p>
        </p:txBody>
      </p:sp>
      <p:cxnSp>
        <p:nvCxnSpPr>
          <p:cNvPr id="19461" name="Elbow Connector 4">
            <a:extLst>
              <a:ext uri="{FF2B5EF4-FFF2-40B4-BE49-F238E27FC236}">
                <a16:creationId xmlns:a16="http://schemas.microsoft.com/office/drawing/2014/main" id="{E1D61ADA-86F6-46A8-8B8C-D5F15302A2CB}"/>
              </a:ext>
            </a:extLst>
          </p:cNvPr>
          <p:cNvCxnSpPr>
            <a:cxnSpLocks noChangeShapeType="1"/>
            <a:stCxn id="2" idx="3"/>
            <a:endCxn id="3" idx="1"/>
          </p:cNvCxnSpPr>
          <p:nvPr/>
        </p:nvCxnSpPr>
        <p:spPr bwMode="auto">
          <a:xfrm flipV="1">
            <a:off x="3959225" y="1044575"/>
            <a:ext cx="2592388" cy="1763713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2" name="Elbow Connector 5">
            <a:extLst>
              <a:ext uri="{FF2B5EF4-FFF2-40B4-BE49-F238E27FC236}">
                <a16:creationId xmlns:a16="http://schemas.microsoft.com/office/drawing/2014/main" id="{37344E75-A24C-44BB-9DBE-60CB91EA99B3}"/>
              </a:ext>
            </a:extLst>
          </p:cNvPr>
          <p:cNvCxnSpPr>
            <a:cxnSpLocks noChangeShapeType="1"/>
            <a:stCxn id="2" idx="3"/>
            <a:endCxn id="4" idx="1"/>
          </p:cNvCxnSpPr>
          <p:nvPr/>
        </p:nvCxnSpPr>
        <p:spPr bwMode="auto">
          <a:xfrm>
            <a:off x="3959225" y="2808288"/>
            <a:ext cx="2592388" cy="7080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0AF621E-D192-4524-B8AF-36020A6C2F02}"/>
              </a:ext>
            </a:extLst>
          </p:cNvPr>
          <p:cNvSpPr/>
          <p:nvPr/>
        </p:nvSpPr>
        <p:spPr>
          <a:xfrm>
            <a:off x="647700" y="936625"/>
            <a:ext cx="3744913" cy="719138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Svatba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razveza</a:t>
            </a:r>
          </a:p>
        </p:txBody>
      </p:sp>
      <p:cxnSp>
        <p:nvCxnSpPr>
          <p:cNvPr id="19464" name="Elbow Connector 7">
            <a:extLst>
              <a:ext uri="{FF2B5EF4-FFF2-40B4-BE49-F238E27FC236}">
                <a16:creationId xmlns:a16="http://schemas.microsoft.com/office/drawing/2014/main" id="{B0494B56-E4F2-482D-AEFD-E5EF34B4A036}"/>
              </a:ext>
            </a:extLst>
          </p:cNvPr>
          <p:cNvCxnSpPr>
            <a:cxnSpLocks noChangeShapeType="1"/>
            <a:stCxn id="2" idx="0"/>
          </p:cNvCxnSpPr>
          <p:nvPr/>
        </p:nvCxnSpPr>
        <p:spPr bwMode="auto">
          <a:xfrm flipH="1" flipV="1">
            <a:off x="2519363" y="1655763"/>
            <a:ext cx="720725" cy="7207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ABB11DF-051E-4684-AAB2-FF75B6596A96}"/>
              </a:ext>
            </a:extLst>
          </p:cNvPr>
          <p:cNvSpPr/>
          <p:nvPr/>
        </p:nvSpPr>
        <p:spPr>
          <a:xfrm>
            <a:off x="6696075" y="1944688"/>
            <a:ext cx="3168650" cy="7191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zjutraj pred gasilskim domom</a:t>
            </a:r>
          </a:p>
        </p:txBody>
      </p:sp>
      <p:cxnSp>
        <p:nvCxnSpPr>
          <p:cNvPr id="19466" name="Elbow Connector 9">
            <a:extLst>
              <a:ext uri="{FF2B5EF4-FFF2-40B4-BE49-F238E27FC236}">
                <a16:creationId xmlns:a16="http://schemas.microsoft.com/office/drawing/2014/main" id="{1A2F1BDB-200B-41AF-A91E-123F21422E29}"/>
              </a:ext>
            </a:extLst>
          </p:cNvPr>
          <p:cNvCxnSpPr>
            <a:cxnSpLocks noChangeShapeType="1"/>
            <a:endCxn id="9" idx="1"/>
          </p:cNvCxnSpPr>
          <p:nvPr/>
        </p:nvCxnSpPr>
        <p:spPr bwMode="auto">
          <a:xfrm flipV="1">
            <a:off x="3959225" y="2303463"/>
            <a:ext cx="2736850" cy="5048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67" name="Picture 10">
            <a:extLst>
              <a:ext uri="{FF2B5EF4-FFF2-40B4-BE49-F238E27FC236}">
                <a16:creationId xmlns:a16="http://schemas.microsoft.com/office/drawing/2014/main" id="{7CCF53C5-39E4-4BBA-8F1D-F7A5E0854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4308475"/>
            <a:ext cx="477837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1">
            <a:extLst>
              <a:ext uri="{FF2B5EF4-FFF2-40B4-BE49-F238E27FC236}">
                <a16:creationId xmlns:a16="http://schemas.microsoft.com/office/drawing/2014/main" id="{34523A42-CDA4-4343-BB2E-0EA77AB0A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4319588"/>
            <a:ext cx="41036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FAE519-0D8E-4DF8-B5D3-82A1A66E67CE}"/>
              </a:ext>
            </a:extLst>
          </p:cNvPr>
          <p:cNvSpPr/>
          <p:nvPr/>
        </p:nvSpPr>
        <p:spPr>
          <a:xfrm rot="1495200">
            <a:off x="-1185863" y="7154863"/>
            <a:ext cx="10437813" cy="1954212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4400">
                <a:latin typeface="Baskerville Old Face" pitchFamily="18"/>
                <a:ea typeface="Arial Unicode MS" pitchFamily="2"/>
                <a:cs typeface="Mangal" pitchFamily="2"/>
              </a:rPr>
              <a:t>HVALA ZA POZORNOST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FF593A-4F80-4B97-8A65-CC25E9F29A9D}"/>
              </a:ext>
            </a:extLst>
          </p:cNvPr>
          <p:cNvSpPr/>
          <p:nvPr/>
        </p:nvSpPr>
        <p:spPr>
          <a:xfrm rot="2003400">
            <a:off x="285750" y="7096125"/>
            <a:ext cx="7991475" cy="1800225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9600">
                <a:latin typeface="Baskerville Old Face" pitchFamily="18"/>
                <a:ea typeface="Arial Unicode MS" pitchFamily="2"/>
                <a:cs typeface="Mangal" pitchFamily="2"/>
              </a:rPr>
              <a:t>ŠKOROMATI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66754F-445B-4006-A492-69A947463501}"/>
              </a:ext>
            </a:extLst>
          </p:cNvPr>
          <p:cNvSpPr txBox="1"/>
          <p:nvPr/>
        </p:nvSpPr>
        <p:spPr>
          <a:xfrm>
            <a:off x="360363" y="576263"/>
            <a:ext cx="6103937" cy="6435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tIns="45000" rIns="90000" bIns="45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/>
            <a:r>
              <a:rPr lang="sl-SI" altLang="sl-SI" sz="1600">
                <a:solidFill>
                  <a:srgbClr val="000000"/>
                </a:solidFill>
                <a:latin typeface="Arial-Black"/>
                <a:ea typeface="Arial-Black"/>
                <a:cs typeface="Arial-Black"/>
              </a:rPr>
              <a:t>Viri in literatura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1. MÖDERNDORFER V. Verovanja, uvere in obi aji Slovencev. </a:t>
            </a:r>
            <a:r>
              <a:rPr lang="sl-SI" altLang="sl-SI" sz="1200">
                <a:solidFill>
                  <a:srgbClr val="000000"/>
                </a:solidFill>
                <a:latin typeface="ArialUnicodeMS"/>
                <a:ea typeface="ArialUnicodeMS"/>
                <a:cs typeface="ArialUnicodeMS"/>
              </a:rPr>
              <a:t>č </a:t>
            </a: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Celje: Družba sv.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Mohorja, 1946.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2. SLOVENSKI veliki leksikon. Ljubljana: Mladinska knjiga, 2007. (2: BI – DE)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3. SLOVENSKI veliki leksikon. Ljubljana: Mladinska knjiga, 2007. (11: ST – TU)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4. BOROVO gostüvanje. [elektronski vir]. 2012. [citirano: 18. sep. 2014; 10:56].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Dostopno na URL-naslovu: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81"/>
                </a:solidFill>
                <a:latin typeface="Arial" panose="020B0604020202020204" pitchFamily="34" charset="0"/>
              </a:rPr>
              <a:t>http://www.mizks.gov.si/fileadmin/mk.gov.si/pageuploads/Ministrstvo/Postopki/dedis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81"/>
                </a:solidFill>
                <a:latin typeface="Arial" panose="020B0604020202020204" pitchFamily="34" charset="0"/>
              </a:rPr>
              <a:t>cina/ziva_dediscina/Rzd-02_00003.pd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5. ŠKOROMATI. [elektronski vir]. 2013. [citirano: 18. sep. 2014; 10:56]. Dostopno na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URL-naslovu:</a:t>
            </a:r>
            <a:r>
              <a:rPr lang="sl-SI" altLang="sl-SI" sz="1200">
                <a:solidFill>
                  <a:srgbClr val="000081"/>
                </a:solidFill>
                <a:latin typeface="Arial" panose="020B0604020202020204" pitchFamily="34" charset="0"/>
              </a:rPr>
              <a:t>http://www.skoromati.si/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6. DREŽNIŠKI pust. [elektronski vir]. 2002. [citirano 18. sep. 2014; 11:02]. Dostopno</a:t>
            </a:r>
          </a:p>
          <a:p>
            <a:pPr hangingPunct="0">
              <a:spcBef>
                <a:spcPts val="2613"/>
              </a:spcBef>
              <a:spcAft>
                <a:spcPts val="2613"/>
              </a:spcAft>
              <a:buSzPct val="45000"/>
              <a:buFont typeface="StarSymbol"/>
              <a:buChar char="●"/>
            </a:pPr>
            <a:r>
              <a:rPr lang="sl-SI" altLang="sl-SI" sz="1200">
                <a:solidFill>
                  <a:srgbClr val="000000"/>
                </a:solidFill>
                <a:latin typeface="Arial" panose="020B0604020202020204" pitchFamily="34" charset="0"/>
              </a:rPr>
              <a:t>na URL-naslovu:</a:t>
            </a:r>
            <a:r>
              <a:rPr lang="sl-SI" altLang="sl-SI" sz="1200">
                <a:solidFill>
                  <a:srgbClr val="000081"/>
                </a:solidFill>
                <a:latin typeface="Arial" panose="020B0604020202020204" pitchFamily="34" charset="0"/>
              </a:rPr>
              <a:t>http://www.turizem-kranjc.si/drezniski_pust-1.pdf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27CF0D96-CBD6-4DF7-AD2D-63CE2B74A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584325"/>
            <a:ext cx="908685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>
            <a:extLst>
              <a:ext uri="{FF2B5EF4-FFF2-40B4-BE49-F238E27FC236}">
                <a16:creationId xmlns:a16="http://schemas.microsoft.com/office/drawing/2014/main" id="{F4E4074D-B713-40AC-AF4F-7F520A6D2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682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5B3F8D2-3A7A-41EA-A5C0-26104E0D99D9}"/>
              </a:ext>
            </a:extLst>
          </p:cNvPr>
          <p:cNvSpPr/>
          <p:nvPr/>
        </p:nvSpPr>
        <p:spPr>
          <a:xfrm rot="1348800">
            <a:off x="773113" y="1482725"/>
            <a:ext cx="215900" cy="144463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FF0000">
              <a:alpha val="50000"/>
            </a:srgbClr>
          </a:solidFill>
          <a:ln w="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CC005C1-F491-4F6D-96EA-C45D5F4B1FD5}"/>
              </a:ext>
            </a:extLst>
          </p:cNvPr>
          <p:cNvSpPr/>
          <p:nvPr/>
        </p:nvSpPr>
        <p:spPr>
          <a:xfrm>
            <a:off x="3905250" y="5349875"/>
            <a:ext cx="2986088" cy="171291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97" h="4760">
                <a:moveTo>
                  <a:pt x="3920" y="259"/>
                </a:moveTo>
                <a:cubicBezTo>
                  <a:pt x="3656" y="399"/>
                  <a:pt x="3394" y="258"/>
                  <a:pt x="3110" y="448"/>
                </a:cubicBezTo>
                <a:cubicBezTo>
                  <a:pt x="2885" y="598"/>
                  <a:pt x="2535" y="571"/>
                  <a:pt x="2300" y="394"/>
                </a:cubicBezTo>
                <a:cubicBezTo>
                  <a:pt x="2055" y="210"/>
                  <a:pt x="1776" y="148"/>
                  <a:pt x="1490" y="43"/>
                </a:cubicBezTo>
                <a:cubicBezTo>
                  <a:pt x="1236" y="-50"/>
                  <a:pt x="949" y="36"/>
                  <a:pt x="680" y="43"/>
                </a:cubicBezTo>
                <a:cubicBezTo>
                  <a:pt x="438" y="50"/>
                  <a:pt x="56" y="-35"/>
                  <a:pt x="5" y="367"/>
                </a:cubicBezTo>
                <a:cubicBezTo>
                  <a:pt x="-33" y="666"/>
                  <a:pt x="154" y="932"/>
                  <a:pt x="464" y="988"/>
                </a:cubicBezTo>
                <a:cubicBezTo>
                  <a:pt x="749" y="1039"/>
                  <a:pt x="1043" y="929"/>
                  <a:pt x="1274" y="1123"/>
                </a:cubicBezTo>
                <a:cubicBezTo>
                  <a:pt x="1530" y="1338"/>
                  <a:pt x="1953" y="1346"/>
                  <a:pt x="2084" y="1663"/>
                </a:cubicBezTo>
                <a:cubicBezTo>
                  <a:pt x="2253" y="2074"/>
                  <a:pt x="2601" y="1883"/>
                  <a:pt x="2840" y="2122"/>
                </a:cubicBezTo>
                <a:cubicBezTo>
                  <a:pt x="3063" y="2345"/>
                  <a:pt x="3327" y="2422"/>
                  <a:pt x="3650" y="2527"/>
                </a:cubicBezTo>
                <a:cubicBezTo>
                  <a:pt x="3964" y="2629"/>
                  <a:pt x="4200" y="2684"/>
                  <a:pt x="4460" y="2797"/>
                </a:cubicBezTo>
                <a:cubicBezTo>
                  <a:pt x="4726" y="2912"/>
                  <a:pt x="5000" y="2844"/>
                  <a:pt x="5270" y="2878"/>
                </a:cubicBezTo>
                <a:cubicBezTo>
                  <a:pt x="5616" y="2922"/>
                  <a:pt x="5639" y="3363"/>
                  <a:pt x="5864" y="3553"/>
                </a:cubicBezTo>
                <a:cubicBezTo>
                  <a:pt x="6115" y="3765"/>
                  <a:pt x="6395" y="3929"/>
                  <a:pt x="6674" y="4093"/>
                </a:cubicBezTo>
                <a:cubicBezTo>
                  <a:pt x="6895" y="4223"/>
                  <a:pt x="7196" y="4131"/>
                  <a:pt x="7349" y="4498"/>
                </a:cubicBezTo>
                <a:cubicBezTo>
                  <a:pt x="7459" y="4762"/>
                  <a:pt x="7918" y="4830"/>
                  <a:pt x="8159" y="4687"/>
                </a:cubicBezTo>
                <a:cubicBezTo>
                  <a:pt x="8423" y="4530"/>
                  <a:pt x="8238" y="4128"/>
                  <a:pt x="8186" y="3823"/>
                </a:cubicBezTo>
                <a:cubicBezTo>
                  <a:pt x="8116" y="3411"/>
                  <a:pt x="7644" y="3465"/>
                  <a:pt x="7646" y="3094"/>
                </a:cubicBezTo>
                <a:cubicBezTo>
                  <a:pt x="7648" y="2692"/>
                  <a:pt x="7197" y="2713"/>
                  <a:pt x="7160" y="2338"/>
                </a:cubicBezTo>
                <a:cubicBezTo>
                  <a:pt x="7132" y="2049"/>
                  <a:pt x="6537" y="1438"/>
                  <a:pt x="6836" y="1528"/>
                </a:cubicBezTo>
                <a:cubicBezTo>
                  <a:pt x="7393" y="1696"/>
                  <a:pt x="7307" y="1093"/>
                  <a:pt x="6836" y="1204"/>
                </a:cubicBezTo>
                <a:cubicBezTo>
                  <a:pt x="6552" y="1271"/>
                  <a:pt x="6297" y="1127"/>
                  <a:pt x="6026" y="1123"/>
                </a:cubicBezTo>
                <a:cubicBezTo>
                  <a:pt x="5719" y="1118"/>
                  <a:pt x="5513" y="844"/>
                  <a:pt x="5216" y="853"/>
                </a:cubicBezTo>
                <a:cubicBezTo>
                  <a:pt x="4942" y="862"/>
                  <a:pt x="4698" y="1354"/>
                  <a:pt x="4406" y="934"/>
                </a:cubicBezTo>
                <a:cubicBezTo>
                  <a:pt x="4226" y="676"/>
                  <a:pt x="4563" y="243"/>
                  <a:pt x="4055" y="259"/>
                </a:cubicBezTo>
                <a:lnTo>
                  <a:pt x="4001" y="178"/>
                </a:lnTo>
                <a:close/>
              </a:path>
            </a:pathLst>
          </a:custGeom>
          <a:solidFill>
            <a:srgbClr val="FF420E">
              <a:alpha val="5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9C3F30-0F2F-4210-95C7-026934036AB6}"/>
              </a:ext>
            </a:extLst>
          </p:cNvPr>
          <p:cNvSpPr/>
          <p:nvPr/>
        </p:nvSpPr>
        <p:spPr>
          <a:xfrm>
            <a:off x="8496300" y="1584325"/>
            <a:ext cx="1454150" cy="5805488"/>
          </a:xfrm>
          <a:prstGeom prst="rect">
            <a:avLst/>
          </a:prstGeom>
          <a:solidFill>
            <a:srgbClr val="FFD320">
              <a:alpha val="9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Gradišče,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Ritomeče,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Obrov,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Javorje,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Male Loče,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Podbeže,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Račice,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Hrušica in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Podgrad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B6F4C3-9B15-4E1F-9782-C44B5D7BD821}"/>
              </a:ext>
            </a:extLst>
          </p:cNvPr>
          <p:cNvSpPr/>
          <p:nvPr/>
        </p:nvSpPr>
        <p:spPr>
          <a:xfrm>
            <a:off x="2519363" y="2376488"/>
            <a:ext cx="2447925" cy="863600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>
                <a:latin typeface="Baskerville Old Face" pitchFamily="18"/>
                <a:ea typeface="Arial Unicode MS" pitchFamily="2"/>
                <a:cs typeface="Mangal" pitchFamily="2"/>
              </a:rPr>
              <a:t>ZGODOVINA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655513-9080-464E-A573-397C417E5CE4}"/>
              </a:ext>
            </a:extLst>
          </p:cNvPr>
          <p:cNvSpPr/>
          <p:nvPr/>
        </p:nvSpPr>
        <p:spPr>
          <a:xfrm>
            <a:off x="6551613" y="1871663"/>
            <a:ext cx="3168650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prepoved v Čedadu - 1340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42D932-92E0-41A4-918D-42203FDE2A26}"/>
              </a:ext>
            </a:extLst>
          </p:cNvPr>
          <p:cNvSpPr/>
          <p:nvPr/>
        </p:nvSpPr>
        <p:spPr>
          <a:xfrm>
            <a:off x="6551613" y="5543550"/>
            <a:ext cx="3168650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maske iz poganskih časov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55C64B-DC25-461C-8841-92F60DAB6126}"/>
              </a:ext>
            </a:extLst>
          </p:cNvPr>
          <p:cNvSpPr/>
          <p:nvPr/>
        </p:nvSpPr>
        <p:spPr>
          <a:xfrm>
            <a:off x="576263" y="4895850"/>
            <a:ext cx="3743325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pristne maske so se ohranile v Hrušici</a:t>
            </a:r>
          </a:p>
        </p:txBody>
      </p:sp>
      <p:cxnSp>
        <p:nvCxnSpPr>
          <p:cNvPr id="5126" name="Elbow Connector 5">
            <a:extLst>
              <a:ext uri="{FF2B5EF4-FFF2-40B4-BE49-F238E27FC236}">
                <a16:creationId xmlns:a16="http://schemas.microsoft.com/office/drawing/2014/main" id="{CAF64B86-6FDD-41F1-B2C4-A7C2490E3681}"/>
              </a:ext>
            </a:extLst>
          </p:cNvPr>
          <p:cNvCxnSpPr>
            <a:cxnSpLocks noChangeShapeType="1"/>
            <a:stCxn id="2" idx="2"/>
            <a:endCxn id="5" idx="0"/>
          </p:cNvCxnSpPr>
          <p:nvPr/>
        </p:nvCxnSpPr>
        <p:spPr bwMode="auto">
          <a:xfrm rot="5400000">
            <a:off x="2267744" y="3420269"/>
            <a:ext cx="1655762" cy="1295400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7" name="Elbow Connector 6">
            <a:extLst>
              <a:ext uri="{FF2B5EF4-FFF2-40B4-BE49-F238E27FC236}">
                <a16:creationId xmlns:a16="http://schemas.microsoft.com/office/drawing/2014/main" id="{87C84BF7-E446-49C7-8806-21C69131C26A}"/>
              </a:ext>
            </a:extLst>
          </p:cNvPr>
          <p:cNvCxnSpPr>
            <a:cxnSpLocks noChangeShapeType="1"/>
            <a:stCxn id="2" idx="3"/>
            <a:endCxn id="3" idx="1"/>
          </p:cNvCxnSpPr>
          <p:nvPr/>
        </p:nvCxnSpPr>
        <p:spPr bwMode="auto">
          <a:xfrm flipV="1">
            <a:off x="4967288" y="2232025"/>
            <a:ext cx="1584325" cy="576263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8" name="Elbow Connector 7">
            <a:extLst>
              <a:ext uri="{FF2B5EF4-FFF2-40B4-BE49-F238E27FC236}">
                <a16:creationId xmlns:a16="http://schemas.microsoft.com/office/drawing/2014/main" id="{32BDC7CF-8E9D-461F-B303-D83D2FF01802}"/>
              </a:ext>
            </a:extLst>
          </p:cNvPr>
          <p:cNvCxnSpPr>
            <a:cxnSpLocks noChangeShapeType="1"/>
            <a:stCxn id="2" idx="3"/>
            <a:endCxn id="4" idx="1"/>
          </p:cNvCxnSpPr>
          <p:nvPr/>
        </p:nvCxnSpPr>
        <p:spPr bwMode="auto">
          <a:xfrm>
            <a:off x="4967288" y="2808288"/>
            <a:ext cx="1584325" cy="30956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B99936-2DDA-470D-A182-9C33FC6472FC}"/>
              </a:ext>
            </a:extLst>
          </p:cNvPr>
          <p:cNvSpPr/>
          <p:nvPr/>
        </p:nvSpPr>
        <p:spPr>
          <a:xfrm>
            <a:off x="863600" y="2376488"/>
            <a:ext cx="4679950" cy="863600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>
                <a:latin typeface="Baskerville Old Face" pitchFamily="18"/>
                <a:ea typeface="Arial Unicode MS" pitchFamily="2"/>
                <a:cs typeface="Mangal" pitchFamily="2"/>
              </a:rPr>
              <a:t>NAJPOMEMBNEJŠE MASKE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BC0DA1-4348-4019-9F40-F704974A06A9}"/>
              </a:ext>
            </a:extLst>
          </p:cNvPr>
          <p:cNvSpPr/>
          <p:nvPr/>
        </p:nvSpPr>
        <p:spPr>
          <a:xfrm>
            <a:off x="7632700" y="1728788"/>
            <a:ext cx="2159000" cy="7191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škopit (črni kleščar)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EE385-C50B-4C73-83D6-8C26DB43429D}"/>
              </a:ext>
            </a:extLst>
          </p:cNvPr>
          <p:cNvSpPr/>
          <p:nvPr/>
        </p:nvSpPr>
        <p:spPr>
          <a:xfrm>
            <a:off x="6119813" y="4751388"/>
            <a:ext cx="1655762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sez zguonci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F8D22-62C9-4511-8C1B-0385E81CE555}"/>
              </a:ext>
            </a:extLst>
          </p:cNvPr>
          <p:cNvSpPr/>
          <p:nvPr/>
        </p:nvSpPr>
        <p:spPr>
          <a:xfrm>
            <a:off x="1079500" y="4824413"/>
            <a:ext cx="1296988" cy="7191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poberin</a:t>
            </a:r>
          </a:p>
        </p:txBody>
      </p:sp>
      <p:cxnSp>
        <p:nvCxnSpPr>
          <p:cNvPr id="6150" name="Elbow Connector 5">
            <a:extLst>
              <a:ext uri="{FF2B5EF4-FFF2-40B4-BE49-F238E27FC236}">
                <a16:creationId xmlns:a16="http://schemas.microsoft.com/office/drawing/2014/main" id="{EAE1A9A8-A008-47B9-B5C7-1F08E7E69BC4}"/>
              </a:ext>
            </a:extLst>
          </p:cNvPr>
          <p:cNvCxnSpPr>
            <a:cxnSpLocks noChangeShapeType="1"/>
            <a:stCxn id="2" idx="2"/>
            <a:endCxn id="5" idx="0"/>
          </p:cNvCxnSpPr>
          <p:nvPr/>
        </p:nvCxnSpPr>
        <p:spPr bwMode="auto">
          <a:xfrm rot="5400000">
            <a:off x="1674019" y="3294857"/>
            <a:ext cx="1584325" cy="1474787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1" name="Elbow Connector 6">
            <a:extLst>
              <a:ext uri="{FF2B5EF4-FFF2-40B4-BE49-F238E27FC236}">
                <a16:creationId xmlns:a16="http://schemas.microsoft.com/office/drawing/2014/main" id="{4EFE74C1-D591-4A74-8C49-6444BAFC8461}"/>
              </a:ext>
            </a:extLst>
          </p:cNvPr>
          <p:cNvCxnSpPr>
            <a:cxnSpLocks noChangeShapeType="1"/>
            <a:stCxn id="2" idx="3"/>
            <a:endCxn id="3" idx="1"/>
          </p:cNvCxnSpPr>
          <p:nvPr/>
        </p:nvCxnSpPr>
        <p:spPr bwMode="auto">
          <a:xfrm flipV="1">
            <a:off x="5543550" y="2087563"/>
            <a:ext cx="2089150" cy="7207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2" name="Elbow Connector 7">
            <a:extLst>
              <a:ext uri="{FF2B5EF4-FFF2-40B4-BE49-F238E27FC236}">
                <a16:creationId xmlns:a16="http://schemas.microsoft.com/office/drawing/2014/main" id="{2F6379CA-A59C-4183-A4FB-C96A9E5DD4DD}"/>
              </a:ext>
            </a:extLst>
          </p:cNvPr>
          <p:cNvCxnSpPr>
            <a:cxnSpLocks noChangeShapeType="1"/>
            <a:stCxn id="2" idx="3"/>
            <a:endCxn id="4" idx="1"/>
          </p:cNvCxnSpPr>
          <p:nvPr/>
        </p:nvCxnSpPr>
        <p:spPr bwMode="auto">
          <a:xfrm>
            <a:off x="5543550" y="2808288"/>
            <a:ext cx="576263" cy="2303462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9A7EA9E-8200-4E28-B050-39AA90AB538C}"/>
              </a:ext>
            </a:extLst>
          </p:cNvPr>
          <p:cNvSpPr/>
          <p:nvPr/>
        </p:nvSpPr>
        <p:spPr>
          <a:xfrm>
            <a:off x="863600" y="431800"/>
            <a:ext cx="1296988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pepeljuhar</a:t>
            </a:r>
          </a:p>
        </p:txBody>
      </p:sp>
      <p:cxnSp>
        <p:nvCxnSpPr>
          <p:cNvPr id="6154" name="Elbow Connector 9">
            <a:extLst>
              <a:ext uri="{FF2B5EF4-FFF2-40B4-BE49-F238E27FC236}">
                <a16:creationId xmlns:a16="http://schemas.microsoft.com/office/drawing/2014/main" id="{0E8CF4EA-BA74-4302-9EB0-FA87EAA2F77D}"/>
              </a:ext>
            </a:extLst>
          </p:cNvPr>
          <p:cNvCxnSpPr>
            <a:cxnSpLocks noChangeShapeType="1"/>
            <a:stCxn id="2" idx="0"/>
            <a:endCxn id="9" idx="3"/>
          </p:cNvCxnSpPr>
          <p:nvPr/>
        </p:nvCxnSpPr>
        <p:spPr bwMode="auto">
          <a:xfrm rot="16200000" flipV="1">
            <a:off x="1889919" y="1062832"/>
            <a:ext cx="1584325" cy="1042987"/>
          </a:xfrm>
          <a:prstGeom prst="bentConnector2">
            <a:avLst/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B2B4C26-9CE5-4AF5-BEFD-5A95D1B230C6}"/>
              </a:ext>
            </a:extLst>
          </p:cNvPr>
          <p:cNvSpPr/>
          <p:nvPr/>
        </p:nvSpPr>
        <p:spPr>
          <a:xfrm>
            <a:off x="4895850" y="71438"/>
            <a:ext cx="1008063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ti zeleni</a:t>
            </a:r>
          </a:p>
        </p:txBody>
      </p:sp>
      <p:cxnSp>
        <p:nvCxnSpPr>
          <p:cNvPr id="6156" name="Elbow Connector 11">
            <a:extLst>
              <a:ext uri="{FF2B5EF4-FFF2-40B4-BE49-F238E27FC236}">
                <a16:creationId xmlns:a16="http://schemas.microsoft.com/office/drawing/2014/main" id="{43A081F7-F2A2-4780-A826-648A8560791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03575" y="431800"/>
            <a:ext cx="1692275" cy="360363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157" name="Picture 12">
            <a:extLst>
              <a:ext uri="{FF2B5EF4-FFF2-40B4-BE49-F238E27FC236}">
                <a16:creationId xmlns:a16="http://schemas.microsoft.com/office/drawing/2014/main" id="{25923C56-B729-4D4F-90A1-4A2D8E5B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1200">
            <a:off x="4545013" y="1344613"/>
            <a:ext cx="22479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3">
            <a:extLst>
              <a:ext uri="{FF2B5EF4-FFF2-40B4-BE49-F238E27FC236}">
                <a16:creationId xmlns:a16="http://schemas.microsoft.com/office/drawing/2014/main" id="{D693C86A-CFF3-4547-AD97-9817E572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8600">
            <a:off x="6745288" y="2560638"/>
            <a:ext cx="3159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4">
            <a:extLst>
              <a:ext uri="{FF2B5EF4-FFF2-40B4-BE49-F238E27FC236}">
                <a16:creationId xmlns:a16="http://schemas.microsoft.com/office/drawing/2014/main" id="{CAC99E77-BA3F-4F9C-A5A5-5897E35D0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4600">
            <a:off x="6230938" y="5976938"/>
            <a:ext cx="29860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5">
            <a:extLst>
              <a:ext uri="{FF2B5EF4-FFF2-40B4-BE49-F238E27FC236}">
                <a16:creationId xmlns:a16="http://schemas.microsoft.com/office/drawing/2014/main" id="{F6410D1A-4304-4DFF-A482-66617DEEA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800">
            <a:off x="2239963" y="4376738"/>
            <a:ext cx="16462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A057D-BB31-41F1-AA7C-08CF9EF8080E}"/>
              </a:ext>
            </a:extLst>
          </p:cNvPr>
          <p:cNvSpPr/>
          <p:nvPr/>
        </p:nvSpPr>
        <p:spPr>
          <a:xfrm>
            <a:off x="503238" y="503238"/>
            <a:ext cx="3097212" cy="865187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>
                <a:latin typeface="Baskerville Old Face" pitchFamily="18"/>
                <a:ea typeface="Arial Unicode MS" pitchFamily="2"/>
                <a:cs typeface="Mangal" pitchFamily="2"/>
              </a:rPr>
              <a:t>OSTALE    MASKE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15B34-7B5C-4F5A-BB5C-DD09D86BF728}"/>
              </a:ext>
            </a:extLst>
          </p:cNvPr>
          <p:cNvSpPr txBox="1"/>
          <p:nvPr/>
        </p:nvSpPr>
        <p:spPr>
          <a:xfrm>
            <a:off x="554038" y="1562100"/>
            <a:ext cx="2830512" cy="5781675"/>
          </a:xfrm>
          <a:prstGeom prst="rect">
            <a:avLst/>
          </a:prstGeom>
          <a:solidFill>
            <a:srgbClr val="FF950E">
              <a:alpha val="50000"/>
            </a:srgbClr>
          </a:solidFill>
          <a:ln>
            <a:noFill/>
          </a:ln>
        </p:spPr>
        <p:txBody>
          <a:bodyPr wrap="none" lIns="90000" tIns="45000" rIns="90000" bIns="45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šišca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žandar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medved marko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ženin in nevesta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zdravnik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Turek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godci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kaminar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cigajnar in ciganka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ta debeli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kmet s cepcem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cunjar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kosec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sejalec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gozdar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cingesar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lovec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slikar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hudi</a:t>
            </a:r>
            <a:r>
              <a:rPr lang="sl-SI" altLang="sl-SI">
                <a:latin typeface="Baskerville Old Face" panose="02020602080505020303" pitchFamily="18" charset="0"/>
                <a:ea typeface="ArialUnicodeMS"/>
                <a:cs typeface="ArialUnicodeMS"/>
              </a:rPr>
              <a:t>č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uporna kulca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sl-SI" altLang="sl-SI">
                <a:latin typeface="Baskerville Old Face" panose="02020602080505020303" pitchFamily="18" charset="0"/>
              </a:rPr>
              <a:t>pari v belem</a:t>
            </a:r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601CE6B3-CBD8-4EBF-827F-78E165A52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390775"/>
            <a:ext cx="583247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E282D9-19C8-4640-8F27-A382C3708856}"/>
              </a:ext>
            </a:extLst>
          </p:cNvPr>
          <p:cNvSpPr/>
          <p:nvPr/>
        </p:nvSpPr>
        <p:spPr>
          <a:xfrm>
            <a:off x="2519363" y="2376488"/>
            <a:ext cx="1439862" cy="863600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>
                <a:latin typeface="Baskerville Old Face" pitchFamily="18"/>
                <a:ea typeface="Arial Unicode MS" pitchFamily="2"/>
                <a:cs typeface="Mangal" pitchFamily="2"/>
              </a:rPr>
              <a:t>POTEK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6EE57A-902E-421E-8EBF-2E3ADE30D8F4}"/>
              </a:ext>
            </a:extLst>
          </p:cNvPr>
          <p:cNvSpPr/>
          <p:nvPr/>
        </p:nvSpPr>
        <p:spPr>
          <a:xfrm>
            <a:off x="6551613" y="360363"/>
            <a:ext cx="3168650" cy="11509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na štefanovo: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začetek priprav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delitev vlog</a:t>
            </a:r>
          </a:p>
          <a:p>
            <a:pPr marL="0" lvl="2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načrtovanje poteka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CFC9AC-E521-4C71-B0D2-EEE72D9404D3}"/>
              </a:ext>
            </a:extLst>
          </p:cNvPr>
          <p:cNvSpPr/>
          <p:nvPr/>
        </p:nvSpPr>
        <p:spPr>
          <a:xfrm>
            <a:off x="6551613" y="2160588"/>
            <a:ext cx="3168650" cy="719137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povorka na pustno soboto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F1027-9119-46BE-8116-6A7413550730}"/>
              </a:ext>
            </a:extLst>
          </p:cNvPr>
          <p:cNvSpPr/>
          <p:nvPr/>
        </p:nvSpPr>
        <p:spPr>
          <a:xfrm>
            <a:off x="936625" y="3959225"/>
            <a:ext cx="3743325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maske se razdelijo v dve skupini</a:t>
            </a:r>
          </a:p>
        </p:txBody>
      </p:sp>
      <p:cxnSp>
        <p:nvCxnSpPr>
          <p:cNvPr id="8198" name="Elbow Connector 5">
            <a:extLst>
              <a:ext uri="{FF2B5EF4-FFF2-40B4-BE49-F238E27FC236}">
                <a16:creationId xmlns:a16="http://schemas.microsoft.com/office/drawing/2014/main" id="{43A41474-FC32-450E-AC08-4D2035C28B3F}"/>
              </a:ext>
            </a:extLst>
          </p:cNvPr>
          <p:cNvCxnSpPr>
            <a:cxnSpLocks noChangeShapeType="1"/>
            <a:stCxn id="2" idx="2"/>
            <a:endCxn id="5" idx="0"/>
          </p:cNvCxnSpPr>
          <p:nvPr/>
        </p:nvCxnSpPr>
        <p:spPr bwMode="auto">
          <a:xfrm rot="5400000">
            <a:off x="2664619" y="3383757"/>
            <a:ext cx="719137" cy="431800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9" name="Elbow Connector 6">
            <a:extLst>
              <a:ext uri="{FF2B5EF4-FFF2-40B4-BE49-F238E27FC236}">
                <a16:creationId xmlns:a16="http://schemas.microsoft.com/office/drawing/2014/main" id="{A3B7C223-3899-49C4-ACBE-39222B276911}"/>
              </a:ext>
            </a:extLst>
          </p:cNvPr>
          <p:cNvCxnSpPr>
            <a:cxnSpLocks noChangeShapeType="1"/>
            <a:stCxn id="2" idx="3"/>
            <a:endCxn id="3" idx="1"/>
          </p:cNvCxnSpPr>
          <p:nvPr/>
        </p:nvCxnSpPr>
        <p:spPr bwMode="auto">
          <a:xfrm flipV="1">
            <a:off x="3959225" y="936625"/>
            <a:ext cx="2592388" cy="1871663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0" name="Elbow Connector 7">
            <a:extLst>
              <a:ext uri="{FF2B5EF4-FFF2-40B4-BE49-F238E27FC236}">
                <a16:creationId xmlns:a16="http://schemas.microsoft.com/office/drawing/2014/main" id="{1C7501AD-D06F-40F0-B65F-3D95E5C5E197}"/>
              </a:ext>
            </a:extLst>
          </p:cNvPr>
          <p:cNvCxnSpPr>
            <a:cxnSpLocks noChangeShapeType="1"/>
            <a:stCxn id="2" idx="3"/>
            <a:endCxn id="4" idx="1"/>
          </p:cNvCxnSpPr>
          <p:nvPr/>
        </p:nvCxnSpPr>
        <p:spPr bwMode="auto">
          <a:xfrm flipV="1">
            <a:off x="3959225" y="2519363"/>
            <a:ext cx="2592388" cy="2889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1F57294-A349-45AD-990B-13CB6DA9ED90}"/>
              </a:ext>
            </a:extLst>
          </p:cNvPr>
          <p:cNvSpPr/>
          <p:nvPr/>
        </p:nvSpPr>
        <p:spPr>
          <a:xfrm>
            <a:off x="144463" y="5616575"/>
            <a:ext cx="3024187" cy="719138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pobirka s poberinom na čelu</a:t>
            </a:r>
          </a:p>
        </p:txBody>
      </p:sp>
      <p:cxnSp>
        <p:nvCxnSpPr>
          <p:cNvPr id="8202" name="Elbow Connector 9">
            <a:extLst>
              <a:ext uri="{FF2B5EF4-FFF2-40B4-BE49-F238E27FC236}">
                <a16:creationId xmlns:a16="http://schemas.microsoft.com/office/drawing/2014/main" id="{AB3400EB-E885-4C0B-A62C-8322A0E5A752}"/>
              </a:ext>
            </a:extLst>
          </p:cNvPr>
          <p:cNvCxnSpPr>
            <a:cxnSpLocks noChangeShapeType="1"/>
            <a:stCxn id="5" idx="2"/>
            <a:endCxn id="9" idx="0"/>
          </p:cNvCxnSpPr>
          <p:nvPr/>
        </p:nvCxnSpPr>
        <p:spPr bwMode="auto">
          <a:xfrm rot="5400000">
            <a:off x="1763713" y="4572000"/>
            <a:ext cx="936625" cy="11525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42A953B7-F9B0-4DCC-AB03-4F1933E50CFD}"/>
              </a:ext>
            </a:extLst>
          </p:cNvPr>
          <p:cNvSpPr/>
          <p:nvPr/>
        </p:nvSpPr>
        <p:spPr>
          <a:xfrm>
            <a:off x="2952750" y="6551613"/>
            <a:ext cx="3022600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veseljačenje v gostilni</a:t>
            </a:r>
          </a:p>
        </p:txBody>
      </p:sp>
      <p:cxnSp>
        <p:nvCxnSpPr>
          <p:cNvPr id="8204" name="Elbow Connector 11">
            <a:extLst>
              <a:ext uri="{FF2B5EF4-FFF2-40B4-BE49-F238E27FC236}">
                <a16:creationId xmlns:a16="http://schemas.microsoft.com/office/drawing/2014/main" id="{1228A72A-8B84-45A1-8CC5-EAC43C30B7E1}"/>
              </a:ext>
            </a:extLst>
          </p:cNvPr>
          <p:cNvCxnSpPr>
            <a:cxnSpLocks noChangeShapeType="1"/>
            <a:endCxn id="11" idx="0"/>
          </p:cNvCxnSpPr>
          <p:nvPr/>
        </p:nvCxnSpPr>
        <p:spPr bwMode="auto">
          <a:xfrm>
            <a:off x="2808288" y="4679950"/>
            <a:ext cx="1655762" cy="1871663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8DB249A-C977-46B0-9118-5CD0D3AA22B3}"/>
              </a:ext>
            </a:extLst>
          </p:cNvPr>
          <p:cNvSpPr/>
          <p:nvPr/>
        </p:nvSpPr>
        <p:spPr>
          <a:xfrm>
            <a:off x="6551613" y="5580063"/>
            <a:ext cx="3455987" cy="720725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sredi vasi postavijo slamnatega pusta</a:t>
            </a:r>
          </a:p>
        </p:txBody>
      </p:sp>
      <p:cxnSp>
        <p:nvCxnSpPr>
          <p:cNvPr id="8206" name="Elbow Connector 13">
            <a:extLst>
              <a:ext uri="{FF2B5EF4-FFF2-40B4-BE49-F238E27FC236}">
                <a16:creationId xmlns:a16="http://schemas.microsoft.com/office/drawing/2014/main" id="{A586D98D-2BAC-4EAA-B466-32A1EF14DE26}"/>
              </a:ext>
            </a:extLst>
          </p:cNvPr>
          <p:cNvCxnSpPr>
            <a:cxnSpLocks noChangeShapeType="1"/>
            <a:endCxn id="13" idx="1"/>
          </p:cNvCxnSpPr>
          <p:nvPr/>
        </p:nvCxnSpPr>
        <p:spPr bwMode="auto">
          <a:xfrm>
            <a:off x="3959225" y="2808288"/>
            <a:ext cx="2592388" cy="3132137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7CE01DD-C120-4697-8005-7438A5FAB234}"/>
              </a:ext>
            </a:extLst>
          </p:cNvPr>
          <p:cNvSpPr/>
          <p:nvPr/>
        </p:nvSpPr>
        <p:spPr>
          <a:xfrm>
            <a:off x="647700" y="936625"/>
            <a:ext cx="3744913" cy="719138"/>
          </a:xfrm>
          <a:prstGeom prst="rect">
            <a:avLst/>
          </a:prstGeom>
          <a:solidFill>
            <a:srgbClr val="FF950E">
              <a:alpha val="7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latin typeface="Baskerville Old Face" pitchFamily="18"/>
                <a:ea typeface="Arial Unicode MS" pitchFamily="2"/>
                <a:cs typeface="Mangal" pitchFamily="2"/>
              </a:rPr>
              <a:t>zaključek na pepelnično sredo</a:t>
            </a:r>
          </a:p>
        </p:txBody>
      </p:sp>
      <p:cxnSp>
        <p:nvCxnSpPr>
          <p:cNvPr id="8208" name="Elbow Connector 15">
            <a:extLst>
              <a:ext uri="{FF2B5EF4-FFF2-40B4-BE49-F238E27FC236}">
                <a16:creationId xmlns:a16="http://schemas.microsoft.com/office/drawing/2014/main" id="{67105673-D4F2-4AD2-9CAD-C684CA1A050D}"/>
              </a:ext>
            </a:extLst>
          </p:cNvPr>
          <p:cNvCxnSpPr>
            <a:cxnSpLocks noChangeShapeType="1"/>
            <a:stCxn id="2" idx="0"/>
          </p:cNvCxnSpPr>
          <p:nvPr/>
        </p:nvCxnSpPr>
        <p:spPr bwMode="auto">
          <a:xfrm flipH="1" flipV="1">
            <a:off x="2519363" y="1655763"/>
            <a:ext cx="720725" cy="720725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209" name="Picture 16">
            <a:extLst>
              <a:ext uri="{FF2B5EF4-FFF2-40B4-BE49-F238E27FC236}">
                <a16:creationId xmlns:a16="http://schemas.microsoft.com/office/drawing/2014/main" id="{373990DB-2C63-41A9-9ADB-459FCAF63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800">
            <a:off x="6575425" y="3402013"/>
            <a:ext cx="2190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75B9C4-1FC4-421B-A526-67DBEF38B1FE}"/>
              </a:ext>
            </a:extLst>
          </p:cNvPr>
          <p:cNvSpPr/>
          <p:nvPr/>
        </p:nvSpPr>
        <p:spPr>
          <a:xfrm rot="1495200">
            <a:off x="-1185863" y="7154863"/>
            <a:ext cx="10437813" cy="1954212"/>
          </a:xfrm>
          <a:prstGeom prst="rect">
            <a:avLst/>
          </a:prstGeom>
          <a:solidFill>
            <a:srgbClr val="FFD320">
              <a:alpha val="75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9600">
                <a:latin typeface="Baskerville Old Face" pitchFamily="18"/>
                <a:ea typeface="Arial Unicode MS" pitchFamily="2"/>
                <a:cs typeface="Mangal" pitchFamily="2"/>
              </a:rPr>
              <a:t>DREŽNIŠKI PUST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DE72E08A-3AF0-4E84-8C0D-E0C567355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682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23185F7-D6A3-48AD-92DC-3C87B4653E48}"/>
              </a:ext>
            </a:extLst>
          </p:cNvPr>
          <p:cNvSpPr/>
          <p:nvPr/>
        </p:nvSpPr>
        <p:spPr>
          <a:xfrm rot="1126200">
            <a:off x="660400" y="927100"/>
            <a:ext cx="138113" cy="793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FF0000">
              <a:alpha val="50000"/>
            </a:srgbClr>
          </a:solidFill>
          <a:ln w="0">
            <a:solidFill>
              <a:srgbClr val="FF0000"/>
            </a:solidFill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Arial Unicode MS" pitchFamily="2"/>
              <a:cs typeface="Mangal" pitchFamily="2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6FA07CB-9D33-4510-B3E9-8D87B47B0225}"/>
              </a:ext>
            </a:extLst>
          </p:cNvPr>
          <p:cNvSpPr/>
          <p:nvPr/>
        </p:nvSpPr>
        <p:spPr>
          <a:xfrm>
            <a:off x="3905250" y="5349875"/>
            <a:ext cx="2986088" cy="171291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297" h="4760">
                <a:moveTo>
                  <a:pt x="3920" y="259"/>
                </a:moveTo>
                <a:cubicBezTo>
                  <a:pt x="3656" y="399"/>
                  <a:pt x="3394" y="258"/>
                  <a:pt x="3110" y="448"/>
                </a:cubicBezTo>
                <a:cubicBezTo>
                  <a:pt x="2885" y="598"/>
                  <a:pt x="2535" y="571"/>
                  <a:pt x="2300" y="394"/>
                </a:cubicBezTo>
                <a:cubicBezTo>
                  <a:pt x="2055" y="210"/>
                  <a:pt x="1776" y="148"/>
                  <a:pt x="1490" y="43"/>
                </a:cubicBezTo>
                <a:cubicBezTo>
                  <a:pt x="1236" y="-50"/>
                  <a:pt x="949" y="36"/>
                  <a:pt x="680" y="43"/>
                </a:cubicBezTo>
                <a:cubicBezTo>
                  <a:pt x="438" y="50"/>
                  <a:pt x="56" y="-35"/>
                  <a:pt x="5" y="367"/>
                </a:cubicBezTo>
                <a:cubicBezTo>
                  <a:pt x="-33" y="666"/>
                  <a:pt x="154" y="932"/>
                  <a:pt x="464" y="988"/>
                </a:cubicBezTo>
                <a:cubicBezTo>
                  <a:pt x="749" y="1039"/>
                  <a:pt x="1043" y="929"/>
                  <a:pt x="1274" y="1123"/>
                </a:cubicBezTo>
                <a:cubicBezTo>
                  <a:pt x="1530" y="1338"/>
                  <a:pt x="1953" y="1346"/>
                  <a:pt x="2084" y="1663"/>
                </a:cubicBezTo>
                <a:cubicBezTo>
                  <a:pt x="2253" y="2074"/>
                  <a:pt x="2601" y="1883"/>
                  <a:pt x="2840" y="2122"/>
                </a:cubicBezTo>
                <a:cubicBezTo>
                  <a:pt x="3063" y="2345"/>
                  <a:pt x="3327" y="2422"/>
                  <a:pt x="3650" y="2527"/>
                </a:cubicBezTo>
                <a:cubicBezTo>
                  <a:pt x="3964" y="2629"/>
                  <a:pt x="4200" y="2684"/>
                  <a:pt x="4460" y="2797"/>
                </a:cubicBezTo>
                <a:cubicBezTo>
                  <a:pt x="4726" y="2912"/>
                  <a:pt x="5000" y="2844"/>
                  <a:pt x="5270" y="2878"/>
                </a:cubicBezTo>
                <a:cubicBezTo>
                  <a:pt x="5616" y="2922"/>
                  <a:pt x="5639" y="3363"/>
                  <a:pt x="5864" y="3553"/>
                </a:cubicBezTo>
                <a:cubicBezTo>
                  <a:pt x="6115" y="3765"/>
                  <a:pt x="6395" y="3929"/>
                  <a:pt x="6674" y="4093"/>
                </a:cubicBezTo>
                <a:cubicBezTo>
                  <a:pt x="6895" y="4223"/>
                  <a:pt x="7196" y="4131"/>
                  <a:pt x="7349" y="4498"/>
                </a:cubicBezTo>
                <a:cubicBezTo>
                  <a:pt x="7459" y="4762"/>
                  <a:pt x="7918" y="4830"/>
                  <a:pt x="8159" y="4687"/>
                </a:cubicBezTo>
                <a:cubicBezTo>
                  <a:pt x="8423" y="4530"/>
                  <a:pt x="8238" y="4128"/>
                  <a:pt x="8186" y="3823"/>
                </a:cubicBezTo>
                <a:cubicBezTo>
                  <a:pt x="8116" y="3411"/>
                  <a:pt x="7644" y="3465"/>
                  <a:pt x="7646" y="3094"/>
                </a:cubicBezTo>
                <a:cubicBezTo>
                  <a:pt x="7648" y="2692"/>
                  <a:pt x="7197" y="2713"/>
                  <a:pt x="7160" y="2338"/>
                </a:cubicBezTo>
                <a:cubicBezTo>
                  <a:pt x="7132" y="2049"/>
                  <a:pt x="6537" y="1438"/>
                  <a:pt x="6836" y="1528"/>
                </a:cubicBezTo>
                <a:cubicBezTo>
                  <a:pt x="7393" y="1696"/>
                  <a:pt x="7307" y="1093"/>
                  <a:pt x="6836" y="1204"/>
                </a:cubicBezTo>
                <a:cubicBezTo>
                  <a:pt x="6552" y="1271"/>
                  <a:pt x="6297" y="1127"/>
                  <a:pt x="6026" y="1123"/>
                </a:cubicBezTo>
                <a:cubicBezTo>
                  <a:pt x="5719" y="1118"/>
                  <a:pt x="5513" y="844"/>
                  <a:pt x="5216" y="853"/>
                </a:cubicBezTo>
                <a:cubicBezTo>
                  <a:pt x="4942" y="862"/>
                  <a:pt x="4698" y="1354"/>
                  <a:pt x="4406" y="934"/>
                </a:cubicBezTo>
                <a:cubicBezTo>
                  <a:pt x="4226" y="676"/>
                  <a:pt x="4563" y="243"/>
                  <a:pt x="4055" y="259"/>
                </a:cubicBezTo>
                <a:lnTo>
                  <a:pt x="4001" y="178"/>
                </a:lnTo>
                <a:close/>
              </a:path>
            </a:pathLst>
          </a:custGeom>
          <a:solidFill>
            <a:srgbClr val="FF420E">
              <a:alpha val="5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Arial Unicode MS" pitchFamily="2"/>
              <a:cs typeface="Mangal" pitchFamily="2"/>
            </a:endParaRPr>
          </a:p>
        </p:txBody>
      </p:sp>
      <p:pic>
        <p:nvPicPr>
          <p:cNvPr id="10245" name="Picture 4">
            <a:extLst>
              <a:ext uri="{FF2B5EF4-FFF2-40B4-BE49-F238E27FC236}">
                <a16:creationId xmlns:a16="http://schemas.microsoft.com/office/drawing/2014/main" id="{3AF0FC81-B8CB-493B-93A7-CEB91E777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584325"/>
            <a:ext cx="8783638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3C8736-B632-4E73-A7B5-AD903B4ED577}"/>
              </a:ext>
            </a:extLst>
          </p:cNvPr>
          <p:cNvSpPr/>
          <p:nvPr/>
        </p:nvSpPr>
        <p:spPr>
          <a:xfrm>
            <a:off x="8496300" y="1584325"/>
            <a:ext cx="1454150" cy="5805488"/>
          </a:xfrm>
          <a:prstGeom prst="rect">
            <a:avLst/>
          </a:prstGeom>
          <a:solidFill>
            <a:srgbClr val="FFD320">
              <a:alpha val="90000"/>
            </a:srgbClr>
          </a:solidFill>
          <a:ln>
            <a:noFill/>
            <a:prstDash val="solid"/>
          </a:ln>
        </p:spPr>
        <p:txBody>
          <a:bodyPr wrap="none" lIns="90000" tIns="45000" rIns="90000" bIns="45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organizirajo </a:t>
            </a:r>
            <a:b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fantje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endParaRPr lang="sl-SI">
              <a:effectLst>
                <a:outerShdw dist="17961" dir="2700000">
                  <a:scrgbClr r="0" g="0" b="0"/>
                </a:outerShdw>
              </a:effectLst>
              <a:latin typeface="Baskerville Old Face" pitchFamily="18"/>
              <a:ea typeface="Arial Unicode MS" pitchFamily="2"/>
              <a:cs typeface="Mangal" pitchFamily="2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bogate </a:t>
            </a:r>
            <a:b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maske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endParaRPr lang="sl-SI">
              <a:effectLst>
                <a:outerShdw dist="17961" dir="2700000">
                  <a:scrgbClr r="0" g="0" b="0"/>
                </a:outerShdw>
              </a:effectLst>
              <a:latin typeface="Baskerville Old Face" pitchFamily="18"/>
              <a:ea typeface="Arial Unicode MS" pitchFamily="2"/>
              <a:cs typeface="Mangal" pitchFamily="2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defRPr/>
            </a:pP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dramsko </a:t>
            </a:r>
            <a:b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</a:br>
            <a:r>
              <a:rPr lang="sl-SI">
                <a:effectLst>
                  <a:outerShdw dist="17961" dir="2700000">
                    <a:scrgbClr r="0" g="0" b="0"/>
                  </a:outerShdw>
                </a:effectLst>
                <a:latin typeface="Baskerville Old Face" pitchFamily="18"/>
                <a:ea typeface="Arial Unicode MS" pitchFamily="2"/>
                <a:cs typeface="Mangal" pitchFamily="2"/>
              </a:rPr>
              <a:t>dogajanje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9040355-D5C6-437F-9CB6-4C484BD932BD}"/>
              </a:ext>
            </a:extLst>
          </p:cNvPr>
          <p:cNvSpPr/>
          <p:nvPr/>
        </p:nvSpPr>
        <p:spPr>
          <a:xfrm>
            <a:off x="4895850" y="5543550"/>
            <a:ext cx="1223963" cy="6477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144000">
            <a:solidFill>
              <a:srgbClr val="FF0000"/>
            </a:solidFill>
            <a:prstDash val="solid"/>
          </a:ln>
        </p:spPr>
        <p:txBody>
          <a:bodyPr wrap="none" lIns="162000" tIns="117000" rIns="162000" bIns="117000" anchor="ctr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sl-SI">
              <a:latin typeface="Arial" pitchFamily="18"/>
              <a:ea typeface="Arial Unicode MS" pitchFamily="2"/>
              <a:cs typeface="Mangal" pitchFamily="2"/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Privzet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Office PowerPoint</Application>
  <PresentationFormat>Custom</PresentationFormat>
  <Paragraphs>176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Arial-Black</vt:lpstr>
      <vt:lpstr>ArialUnicodeMS</vt:lpstr>
      <vt:lpstr>Baskerville Old Face</vt:lpstr>
      <vt:lpstr>Calibri</vt:lpstr>
      <vt:lpstr>StarSymbol</vt:lpstr>
      <vt:lpstr>Times New Roman</vt:lpstr>
      <vt:lpstr>Privzeto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2019-05-31T08:39:49Z</dcterms:created>
  <dcterms:modified xsi:type="dcterms:W3CDTF">2019-05-31T08:39:49Z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