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1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B9863435-F61D-4EFC-80C8-BAA9704B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4F0D-8A9A-4007-89FE-08BB5D1EE24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D799CA87-5B75-4442-AC49-085333AD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2567ACDD-0C0C-41CA-AB79-12418697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52C7B78-F75A-4741-BCB1-136049F00F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579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EE16D9A8-3645-4F26-8B4E-00008F16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7381-F9E7-40FE-88DB-4055BAC4D01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A7152301-AE48-4FF5-950E-4231CB9A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85518C63-7F56-4738-8FEC-56FFC02F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2B02B-4E56-446F-BE9D-5405612A12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860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78B985D-3D48-402C-8517-B0816559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6AC3-C2AA-4D14-8E82-367DCDBBCFD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D8828BF-9816-43B4-9681-0EA6AFE0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DF9C3248-4D0E-4159-8B44-3CDAA9DA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C2C7-2324-4682-8178-EE559E27B0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66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6E83CA9-89AE-4406-BAE3-4D964F23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488D-1902-4167-B84C-C6905F5E48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2DD1082F-944E-45C2-99BC-B725F4A2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7FEC2442-5FCB-4DD2-BBB5-74E97F7F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8CE25-EB9F-4F21-B1B1-CAD06D9381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050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7C567C7-2282-4F20-9EB0-D9569FB4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BF58-A077-4AF2-9169-D78E7557434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08A5A9A-1B72-483A-A073-7A99BAE9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032E718-5F60-406C-8EE0-DAFEA9DC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2D88318-515B-4CCD-A650-832DFE03BC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9266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C014387D-253B-45A8-8252-41D24B75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B0D5-DA7E-4E63-A86B-29E37D63906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B190087C-1D8D-4406-96E6-383BB0BA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C0C9ECA5-D6C8-4B5A-B6D8-D51D964D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C0EB1-8DCF-479D-8A09-7C656D8E80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12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892299F1-29D1-4E08-921B-EBDFDC47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4E9D-711A-4741-8C8E-A2071868796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AD871307-AED6-428C-AFB5-031F6B28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2B81E44B-4BEC-405E-AECD-1D98A5AD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7A9E0-61F4-4151-8B07-1ECC73C8CC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212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B0B1D263-4B5D-425F-AFA0-9F28BCA4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8E0-FEC1-44D5-A6B9-060CA132485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B7F6B65D-7E41-4E13-BD6A-C70590BB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97E9FBE3-590A-4167-AA91-8FB7240D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D8C6C-43AB-4144-B9EE-EE751C7E5C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82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2F4F030C-CA54-442E-A0E9-585EC975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24607-8FC1-42B9-A8DB-FB88C482BF4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E247B766-2089-44FE-AF84-D01410CA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8AE724F9-EED1-47A1-9F8D-4A1540ED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28A9-FBEB-4B23-864D-FDDF1A5764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24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622F8B31-A06D-4AB5-9C20-A5CE2DF5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54B5-5624-45BA-AF35-494888CE392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A7E17A29-9705-47B1-A9CD-25154478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DE1A3A24-2052-40A3-864E-EFE3043E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8FB8-93E2-4689-BAA1-6935E7B8C9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541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9E793466-EB11-496F-B267-073C7D6CD4F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400B3763-E7E7-4F26-B2FD-8A473C1EE24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5A06807B-4014-406B-BCE5-CF7280710682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05D67FA0-7D16-4120-8B88-C95C9AF9DD99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5FD69DCE-684B-4EAA-98EA-D09F3901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3DBD-EBD7-4D43-A151-0852C1878F4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E901927E-E59C-4B96-921D-572D21E8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79D88000-2FE7-48CC-834A-812C5505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993EBA9-1318-4414-89DA-CEC6175120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484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1D97E35C-42EA-4416-A7BE-38672535C6C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8A3C1A12-238F-48E4-AFF0-446F6832BCAD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61308962-D127-4CF4-BFE3-92F898E2DB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E3B314B5-E943-45D1-A49F-B47AD0BC2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B89BA1B9-21E9-4707-BF29-A5645F11F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EE53B-AF57-4B33-A0B7-3B7ACDBCA69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84C7C749-3D50-4504-ABEE-A844754C4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EA48505E-B258-4D9F-BB67-02C4C5F24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6784A08E-4062-41C6-AB33-53A361B9C597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13E73591-E659-499C-9777-40DCBD2E623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95EE29FD-9D62-47B5-AC47-07D9AC97A6A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32B14E76-44AF-45AC-83B7-BB607A5736D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litvi%C4%8Dka_jezera" TargetMode="External"/><Relationship Id="rId2" Type="http://schemas.openxmlformats.org/officeDocument/2006/relationships/hyperlink" Target="http://sl.wikipedia.org/wiki/Hrva%C5%A1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r-cro.com/croatia/aquarium_pula/sl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85CE5D-4E3B-4C06-AD43-2677012C9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123" name="Podnaslov 2">
            <a:extLst>
              <a:ext uri="{FF2B5EF4-FFF2-40B4-BE49-F238E27FC236}">
                <a16:creationId xmlns:a16="http://schemas.microsoft.com/office/drawing/2014/main" id="{5426B999-51C0-445D-A2A9-6FCE20FAB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sl-SI" altLang="sl-SI"/>
          </a:p>
        </p:txBody>
      </p:sp>
      <p:pic>
        <p:nvPicPr>
          <p:cNvPr id="5124" name="Slika 3" descr="slika hrvaške zastave.png">
            <a:extLst>
              <a:ext uri="{FF2B5EF4-FFF2-40B4-BE49-F238E27FC236}">
                <a16:creationId xmlns:a16="http://schemas.microsoft.com/office/drawing/2014/main" id="{32567987-B485-48C6-AC86-B45C00C7E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57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D5666EF-2F60-41CF-8271-AD361135F2AB}"/>
              </a:ext>
            </a:extLst>
          </p:cNvPr>
          <p:cNvSpPr/>
          <p:nvPr/>
        </p:nvSpPr>
        <p:spPr>
          <a:xfrm>
            <a:off x="1763688" y="5013176"/>
            <a:ext cx="644420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HRVAŠKA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4" descr="klimogram.png">
            <a:extLst>
              <a:ext uri="{FF2B5EF4-FFF2-40B4-BE49-F238E27FC236}">
                <a16:creationId xmlns:a16="http://schemas.microsoft.com/office/drawing/2014/main" id="{C8958F4C-335A-46A0-A6BF-F109176AE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1500"/>
            <a:ext cx="464502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slov 1">
            <a:extLst>
              <a:ext uri="{FF2B5EF4-FFF2-40B4-BE49-F238E27FC236}">
                <a16:creationId xmlns:a16="http://schemas.microsoft.com/office/drawing/2014/main" id="{F71B09F1-5BD3-4BD5-AF32-E8C81576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  KLIMA</a:t>
            </a:r>
          </a:p>
        </p:txBody>
      </p:sp>
      <p:sp>
        <p:nvSpPr>
          <p:cNvPr id="14340" name="Ograda vsebine 2">
            <a:extLst>
              <a:ext uri="{FF2B5EF4-FFF2-40B4-BE49-F238E27FC236}">
                <a16:creationId xmlns:a16="http://schemas.microsoft.com/office/drawing/2014/main" id="{1FC56507-FBB9-402F-B468-B6BED4DD7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♦Sredozemsko podnebje- ob morju</a:t>
            </a:r>
          </a:p>
          <a:p>
            <a:r>
              <a:rPr lang="sl-SI" altLang="sl-SI"/>
              <a:t>Poleti nad 30°C</a:t>
            </a:r>
            <a:endParaRPr lang="en-US" altLang="sl-SI"/>
          </a:p>
          <a:p>
            <a:r>
              <a:rPr lang="en-US" altLang="sl-SI"/>
              <a:t>Po</a:t>
            </a:r>
            <a:r>
              <a:rPr lang="sl-SI" altLang="sl-SI"/>
              <a:t>z</a:t>
            </a:r>
            <a:r>
              <a:rPr lang="en-US" altLang="sl-SI"/>
              <a:t>imi nad 0</a:t>
            </a:r>
            <a:r>
              <a:rPr lang="sl-SI" altLang="sl-SI"/>
              <a:t>°C</a:t>
            </a:r>
          </a:p>
          <a:p>
            <a:endParaRPr lang="sl-SI" altLang="sl-SI"/>
          </a:p>
          <a:p>
            <a:r>
              <a:rPr lang="sl-SI" altLang="sl-SI"/>
              <a:t>♦Zmerno celinsko podnebje- v notranjosti</a:t>
            </a:r>
          </a:p>
          <a:p>
            <a:r>
              <a:rPr lang="sl-SI" altLang="sl-SI"/>
              <a:t>Poleti redkokdaj 25°C</a:t>
            </a:r>
            <a:endParaRPr lang="en-US" altLang="sl-SI"/>
          </a:p>
          <a:p>
            <a:r>
              <a:rPr lang="en-US" altLang="sl-SI"/>
              <a:t>Po</a:t>
            </a:r>
            <a:r>
              <a:rPr lang="sl-SI" altLang="sl-SI"/>
              <a:t>z</a:t>
            </a:r>
            <a:r>
              <a:rPr lang="en-US" altLang="sl-SI"/>
              <a:t>imi pod 0</a:t>
            </a:r>
            <a:r>
              <a:rPr lang="sl-SI" altLang="sl-SI"/>
              <a:t>°C</a:t>
            </a:r>
          </a:p>
          <a:p>
            <a:endParaRPr lang="sl-SI" altLang="sl-SI"/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</p:txBody>
      </p:sp>
      <p:pic>
        <p:nvPicPr>
          <p:cNvPr id="14341" name="Slika 5" descr="klimadiagramm-zagreb-.png">
            <a:extLst>
              <a:ext uri="{FF2B5EF4-FFF2-40B4-BE49-F238E27FC236}">
                <a16:creationId xmlns:a16="http://schemas.microsoft.com/office/drawing/2014/main" id="{8C53236E-F8F0-422E-BE65-0A59F9BF7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1481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5CCE664B-4468-4EDF-805E-8512EC39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RASTLINSTVO	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E2D375DA-3458-4533-8EC8-209FC3F9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Terra rosa</a:t>
            </a:r>
          </a:p>
          <a:p>
            <a:endParaRPr lang="sl-SI" altLang="sl-SI"/>
          </a:p>
          <a:p>
            <a:r>
              <a:rPr lang="sl-SI" altLang="sl-SI"/>
              <a:t>Agrumi</a:t>
            </a:r>
          </a:p>
          <a:p>
            <a:r>
              <a:rPr lang="sl-SI" altLang="sl-SI"/>
              <a:t>Olive</a:t>
            </a:r>
          </a:p>
          <a:p>
            <a:r>
              <a:rPr lang="sl-SI" altLang="sl-SI"/>
              <a:t>Makija</a:t>
            </a:r>
          </a:p>
          <a:p>
            <a:r>
              <a:rPr lang="sl-SI" altLang="sl-SI"/>
              <a:t>Vinska trta</a:t>
            </a:r>
          </a:p>
          <a:p>
            <a:r>
              <a:rPr lang="sl-SI" altLang="sl-SI"/>
              <a:t>Nizka drevesa</a:t>
            </a:r>
            <a:endParaRPr lang="en-US" altLang="sl-SI"/>
          </a:p>
          <a:p>
            <a:r>
              <a:rPr lang="en-US" altLang="sl-SI"/>
              <a:t>Listnati, mešani, iglasti go</a:t>
            </a:r>
            <a:r>
              <a:rPr lang="sl-SI" altLang="sl-SI"/>
              <a:t>z</a:t>
            </a:r>
            <a:r>
              <a:rPr lang="en-US" altLang="sl-SI"/>
              <a:t>dovi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5364" name="Slika 3" descr="agrumi.jpg">
            <a:extLst>
              <a:ext uri="{FF2B5EF4-FFF2-40B4-BE49-F238E27FC236}">
                <a16:creationId xmlns:a16="http://schemas.microsoft.com/office/drawing/2014/main" id="{F325C7D1-C0F4-4505-BD74-C3424844A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770">
            <a:off x="2735263" y="2084388"/>
            <a:ext cx="33559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Slika 4" descr="Makija.jpg">
            <a:extLst>
              <a:ext uri="{FF2B5EF4-FFF2-40B4-BE49-F238E27FC236}">
                <a16:creationId xmlns:a16="http://schemas.microsoft.com/office/drawing/2014/main" id="{4F9B2DE9-32E8-4B7D-87DB-357979902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850">
            <a:off x="5657850" y="3297238"/>
            <a:ext cx="32670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351F862D-4AC1-4D22-9F87-3025D3C9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KULTURNE ZNAMENITOSTI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4070E694-043B-4763-88C2-08908C42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397668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r>
              <a:rPr lang="sl-SI" altLang="sl-SI"/>
              <a:t>Dubrovnik</a:t>
            </a:r>
          </a:p>
          <a:p>
            <a:endParaRPr lang="sl-SI" altLang="sl-SI"/>
          </a:p>
          <a:p>
            <a:r>
              <a:rPr lang="sl-SI" altLang="sl-SI"/>
              <a:t>Akvarij Pula</a:t>
            </a:r>
          </a:p>
          <a:p>
            <a:endParaRPr lang="en-US" altLang="sl-SI"/>
          </a:p>
          <a:p>
            <a:r>
              <a:rPr lang="en-US" altLang="sl-SI"/>
              <a:t>Amfiteater Arena</a:t>
            </a:r>
          </a:p>
          <a:p>
            <a:endParaRPr lang="en-US" altLang="sl-SI"/>
          </a:p>
          <a:p>
            <a:endParaRPr lang="en-US" altLang="sl-SI"/>
          </a:p>
          <a:p>
            <a:endParaRPr lang="en-US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6388" name="Slika 6" descr="akvarij pula.jpg">
            <a:extLst>
              <a:ext uri="{FF2B5EF4-FFF2-40B4-BE49-F238E27FC236}">
                <a16:creationId xmlns:a16="http://schemas.microsoft.com/office/drawing/2014/main" id="{8F1BC4C8-C89E-49C0-8F7C-364C00617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4149">
            <a:off x="3078163" y="2108200"/>
            <a:ext cx="33956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7" descr="dubrovnik.jpg">
            <a:extLst>
              <a:ext uri="{FF2B5EF4-FFF2-40B4-BE49-F238E27FC236}">
                <a16:creationId xmlns:a16="http://schemas.microsoft.com/office/drawing/2014/main" id="{57372B10-6B28-4747-880F-3BD9B88AC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701">
            <a:off x="6221413" y="3068638"/>
            <a:ext cx="29225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Slika 8" descr="Pula-arena.jpg">
            <a:extLst>
              <a:ext uri="{FF2B5EF4-FFF2-40B4-BE49-F238E27FC236}">
                <a16:creationId xmlns:a16="http://schemas.microsoft.com/office/drawing/2014/main" id="{0302B457-DCE0-4B28-8C30-817E756E2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21163"/>
            <a:ext cx="392588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lika 3" descr="dinarsko g..jpg">
            <a:extLst>
              <a:ext uri="{FF2B5EF4-FFF2-40B4-BE49-F238E27FC236}">
                <a16:creationId xmlns:a16="http://schemas.microsoft.com/office/drawing/2014/main" id="{5B38896C-D8CD-44B1-916C-935B097C6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0991">
            <a:off x="3371850" y="4189413"/>
            <a:ext cx="4127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Slika 4" descr="hvar.jpeg">
            <a:extLst>
              <a:ext uri="{FF2B5EF4-FFF2-40B4-BE49-F238E27FC236}">
                <a16:creationId xmlns:a16="http://schemas.microsoft.com/office/drawing/2014/main" id="{B6E12F20-BC72-4FB1-8136-3001BB022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0817">
            <a:off x="211138" y="3943350"/>
            <a:ext cx="37226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Slika 5" descr="plitvicka_jezera.jpg">
            <a:extLst>
              <a:ext uri="{FF2B5EF4-FFF2-40B4-BE49-F238E27FC236}">
                <a16:creationId xmlns:a16="http://schemas.microsoft.com/office/drawing/2014/main" id="{F4D2F2D0-906C-4F29-87F8-9AC6E44B1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671">
            <a:off x="4292600" y="1924050"/>
            <a:ext cx="42481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Naslov 1">
            <a:extLst>
              <a:ext uri="{FF2B5EF4-FFF2-40B4-BE49-F238E27FC236}">
                <a16:creationId xmlns:a16="http://schemas.microsoft.com/office/drawing/2014/main" id="{FB32F87F-F103-4D75-96EC-2A91D6C0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       NARAVNE </a:t>
            </a:r>
            <a:r>
              <a:rPr lang="sl-SI" altLang="sl-SI"/>
              <a:t>ZNAČILNOSTI</a:t>
            </a:r>
          </a:p>
        </p:txBody>
      </p:sp>
      <p:sp>
        <p:nvSpPr>
          <p:cNvPr id="17414" name="Ograda vsebine 2">
            <a:extLst>
              <a:ext uri="{FF2B5EF4-FFF2-40B4-BE49-F238E27FC236}">
                <a16:creationId xmlns:a16="http://schemas.microsoft.com/office/drawing/2014/main" id="{EC52ED88-8EAF-4E59-A09F-7CBD5B8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Plitviška jezera</a:t>
            </a:r>
          </a:p>
          <a:p>
            <a:endParaRPr lang="sl-SI" altLang="sl-SI"/>
          </a:p>
          <a:p>
            <a:r>
              <a:rPr lang="sl-SI" altLang="sl-SI"/>
              <a:t>OTOKI (1244)</a:t>
            </a:r>
          </a:p>
          <a:p>
            <a:endParaRPr lang="sl-SI" altLang="sl-SI"/>
          </a:p>
          <a:p>
            <a:r>
              <a:rPr lang="sl-SI" altLang="sl-SI"/>
              <a:t>Dinarsko gorstvo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A466C306-6D94-4E3B-ADF1-419A9547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ZNANI DRŽAVLJANI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74CFCB45-2FD7-4F40-A089-B5D3FCB0A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Ivo Josipović</a:t>
            </a:r>
          </a:p>
          <a:p>
            <a:r>
              <a:rPr lang="sl-SI" altLang="sl-SI"/>
              <a:t>Zoran Milanović</a:t>
            </a:r>
          </a:p>
          <a:p>
            <a:r>
              <a:rPr lang="sl-SI" altLang="sl-SI"/>
              <a:t>Severina Vučkovič</a:t>
            </a:r>
          </a:p>
          <a:p>
            <a:r>
              <a:rPr lang="sl-SI" altLang="sl-SI"/>
              <a:t>Luka Modrić</a:t>
            </a:r>
          </a:p>
          <a:p>
            <a:r>
              <a:rPr lang="sl-SI" altLang="sl-SI"/>
              <a:t>Maksim Mrvica</a:t>
            </a:r>
          </a:p>
        </p:txBody>
      </p:sp>
      <p:pic>
        <p:nvPicPr>
          <p:cNvPr id="18436" name="Slika 3" descr="ivo josipović.jpg">
            <a:extLst>
              <a:ext uri="{FF2B5EF4-FFF2-40B4-BE49-F238E27FC236}">
                <a16:creationId xmlns:a16="http://schemas.microsoft.com/office/drawing/2014/main" id="{DB46B504-9E92-4A4C-B66F-F03B8023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172878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Slika 4" descr="zoran milanović.jpg">
            <a:extLst>
              <a:ext uri="{FF2B5EF4-FFF2-40B4-BE49-F238E27FC236}">
                <a16:creationId xmlns:a16="http://schemas.microsoft.com/office/drawing/2014/main" id="{69B83E68-5FFC-4CA8-92A2-DFF257206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59263"/>
            <a:ext cx="158432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Slika 5" descr="severina vučković.jpg">
            <a:extLst>
              <a:ext uri="{FF2B5EF4-FFF2-40B4-BE49-F238E27FC236}">
                <a16:creationId xmlns:a16="http://schemas.microsoft.com/office/drawing/2014/main" id="{6DBA1BDF-0070-4128-B06F-09DF8701F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1943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Slika 6" descr="luka modrić.jpg">
            <a:extLst>
              <a:ext uri="{FF2B5EF4-FFF2-40B4-BE49-F238E27FC236}">
                <a16:creationId xmlns:a16="http://schemas.microsoft.com/office/drawing/2014/main" id="{53C4F45F-EB18-459F-9B94-921529FFD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285591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Slika 7" descr="maksim_mrvica.jpg">
            <a:extLst>
              <a:ext uri="{FF2B5EF4-FFF2-40B4-BE49-F238E27FC236}">
                <a16:creationId xmlns:a16="http://schemas.microsoft.com/office/drawing/2014/main" id="{FC2EFB4F-EEA8-4A54-AC24-3EAE30353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60800"/>
            <a:ext cx="37004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3" descr="vprašaj slika.png">
            <a:extLst>
              <a:ext uri="{FF2B5EF4-FFF2-40B4-BE49-F238E27FC236}">
                <a16:creationId xmlns:a16="http://schemas.microsoft.com/office/drawing/2014/main" id="{4C72B882-2C8D-4BC1-B6EF-60A1343C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714375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Naslov 1">
            <a:extLst>
              <a:ext uri="{FF2B5EF4-FFF2-40B4-BE49-F238E27FC236}">
                <a16:creationId xmlns:a16="http://schemas.microsoft.com/office/drawing/2014/main" id="{25DDBB48-63FC-4CA9-BD36-7C26AEA1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PONOVITEV</a:t>
            </a:r>
          </a:p>
        </p:txBody>
      </p:sp>
      <p:sp>
        <p:nvSpPr>
          <p:cNvPr id="19460" name="Ograda vsebine 2">
            <a:extLst>
              <a:ext uri="{FF2B5EF4-FFF2-40B4-BE49-F238E27FC236}">
                <a16:creationId xmlns:a16="http://schemas.microsoft.com/office/drawing/2014/main" id="{5DF1C17A-E217-4446-8666-053893A75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Glavno mesto hrvaške je ____________.</a:t>
            </a:r>
          </a:p>
          <a:p>
            <a:r>
              <a:rPr lang="sl-SI" altLang="sl-SI"/>
              <a:t>Hrvaška se deli na  20 ____________.</a:t>
            </a:r>
          </a:p>
          <a:p>
            <a:r>
              <a:rPr lang="sl-SI" altLang="sl-SI"/>
              <a:t>Hrvaška leži v _________________ Evropi.</a:t>
            </a:r>
          </a:p>
          <a:p>
            <a:r>
              <a:rPr lang="sl-SI" altLang="sl-SI"/>
              <a:t>Hrvaška ima 2 podnebji (__________ in ___________).</a:t>
            </a:r>
          </a:p>
          <a:p>
            <a:r>
              <a:rPr lang="sl-SI" altLang="sl-SI"/>
              <a:t>V gospodarstvu prevladuje ______________.</a:t>
            </a:r>
          </a:p>
          <a:p>
            <a:r>
              <a:rPr lang="sl-SI" altLang="sl-SI"/>
              <a:t>Predsednik države je Ivo ______________.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9CE83D05-4980-4323-8AEC-596D2CEC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VIRI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D65A6328-0814-461E-91B9-2C4685F02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Atlas za osnovno in srednjo šolo</a:t>
            </a:r>
          </a:p>
          <a:p>
            <a:r>
              <a:rPr lang="sl-SI" altLang="sl-SI">
                <a:hlinkClick r:id="rId2"/>
              </a:rPr>
              <a:t>http://sl.wikipedia.org/wiki/Hrva%C5%A1ka</a:t>
            </a:r>
            <a:endParaRPr lang="sl-SI" altLang="sl-SI"/>
          </a:p>
          <a:p>
            <a:r>
              <a:rPr lang="sl-SI" altLang="sl-SI">
                <a:hlinkClick r:id="rId3"/>
              </a:rPr>
              <a:t>http://sl.wikipedia.org/wiki/Plitvi%C4%8Dka_jezera</a:t>
            </a:r>
            <a:endParaRPr lang="sl-SI" altLang="sl-SI"/>
          </a:p>
          <a:p>
            <a:r>
              <a:rPr lang="sl-SI" altLang="sl-SI">
                <a:hlinkClick r:id="rId4"/>
              </a:rPr>
              <a:t>http://hr-cro.com/croatia/aquarium_pula/slo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A02FDE-C6A8-4241-844A-55E4FC71F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HVALA ZA POSLUH   </a:t>
            </a:r>
          </a:p>
        </p:txBody>
      </p:sp>
      <p:sp>
        <p:nvSpPr>
          <p:cNvPr id="21507" name="Podnaslov 2">
            <a:extLst>
              <a:ext uri="{FF2B5EF4-FFF2-40B4-BE49-F238E27FC236}">
                <a16:creationId xmlns:a16="http://schemas.microsoft.com/office/drawing/2014/main" id="{BB39C1FD-FB3F-4D1E-937A-238C72984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endParaRPr lang="sl-SI" alt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87BAD536-E27B-47B5-B2BF-96507408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HRVAŠKA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C0735AEE-A5C1-464F-9A90-A137102B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Medulin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Tućepi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Špadiči</a:t>
            </a:r>
          </a:p>
        </p:txBody>
      </p:sp>
      <p:pic>
        <p:nvPicPr>
          <p:cNvPr id="6148" name="Picture 2" descr="G:\šola\DSC00200.JPG">
            <a:extLst>
              <a:ext uri="{FF2B5EF4-FFF2-40B4-BE49-F238E27FC236}">
                <a16:creationId xmlns:a16="http://schemas.microsoft.com/office/drawing/2014/main" id="{CD8D5465-3393-4BA8-AED0-157B06B1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7859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4" descr="DSC00931.JPG">
            <a:extLst>
              <a:ext uri="{FF2B5EF4-FFF2-40B4-BE49-F238E27FC236}">
                <a16:creationId xmlns:a16="http://schemas.microsoft.com/office/drawing/2014/main" id="{91E829B0-41DD-415F-9A03-FDAFE9A52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78606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Slika 5" descr="MIKAUGHK546.JPG">
            <a:extLst>
              <a:ext uri="{FF2B5EF4-FFF2-40B4-BE49-F238E27FC236}">
                <a16:creationId xmlns:a16="http://schemas.microsoft.com/office/drawing/2014/main" id="{BDA130A1-FF1D-4C29-AF9A-ED2E0E29A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3375"/>
            <a:ext cx="3214687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lika 4" descr="zemljevid županije.jpg">
            <a:extLst>
              <a:ext uri="{FF2B5EF4-FFF2-40B4-BE49-F238E27FC236}">
                <a16:creationId xmlns:a16="http://schemas.microsoft.com/office/drawing/2014/main" id="{BBD7CE9F-6611-46E1-8105-7F1798637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20938"/>
            <a:ext cx="41354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Slika 3" descr="zemljevid1.gif">
            <a:extLst>
              <a:ext uri="{FF2B5EF4-FFF2-40B4-BE49-F238E27FC236}">
                <a16:creationId xmlns:a16="http://schemas.microsoft.com/office/drawing/2014/main" id="{268C482E-601F-4CE6-9AAF-9A334CB7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286250"/>
            <a:ext cx="25987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Naslov 1">
            <a:extLst>
              <a:ext uri="{FF2B5EF4-FFF2-40B4-BE49-F238E27FC236}">
                <a16:creationId xmlns:a16="http://schemas.microsoft.com/office/drawing/2014/main" id="{4AD55262-224F-4F8B-AC31-92DF2172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POVRŠINA in LEGA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B2B118D-6814-4CAA-B63E-163AA76A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7972425" cy="42799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56610 km</a:t>
            </a:r>
            <a:r>
              <a:rPr lang="sl-SI" dirty="0"/>
              <a:t>2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3</a:t>
            </a:r>
            <a:r>
              <a:rPr lang="sl-SI" dirty="0"/>
              <a:t>× večja od SLO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JV Evropa ob Jadranskem morju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20 županij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Zagreb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7EB5F393-42A2-44DA-8ED3-FDC689FE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SOSEDNJE DRŽAVE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565D4099-1C1D-4351-AE2E-5FF0ADEA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SZ Slovenija</a:t>
            </a:r>
          </a:p>
          <a:p>
            <a:r>
              <a:rPr lang="sl-SI" altLang="sl-SI"/>
              <a:t>SV Madžarska</a:t>
            </a:r>
          </a:p>
          <a:p>
            <a:r>
              <a:rPr lang="sl-SI" altLang="sl-SI"/>
              <a:t>V Srbija</a:t>
            </a:r>
          </a:p>
          <a:p>
            <a:r>
              <a:rPr lang="sl-SI" altLang="sl-SI"/>
              <a:t>JV Bosna in Hercegovina</a:t>
            </a:r>
          </a:p>
          <a:p>
            <a:r>
              <a:rPr lang="sl-SI" altLang="sl-SI"/>
              <a:t>J Črna gora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8196" name="Slika 3" descr="zemljevid sosedne države.gif">
            <a:extLst>
              <a:ext uri="{FF2B5EF4-FFF2-40B4-BE49-F238E27FC236}">
                <a16:creationId xmlns:a16="http://schemas.microsoft.com/office/drawing/2014/main" id="{274EA7E4-0964-42AA-A2B7-33786E7D6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4294187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en puščični konektor 5">
            <a:extLst>
              <a:ext uri="{FF2B5EF4-FFF2-40B4-BE49-F238E27FC236}">
                <a16:creationId xmlns:a16="http://schemas.microsoft.com/office/drawing/2014/main" id="{F2076F24-41AD-46B8-B920-1F63A561498E}"/>
              </a:ext>
            </a:extLst>
          </p:cNvPr>
          <p:cNvCxnSpPr/>
          <p:nvPr/>
        </p:nvCxnSpPr>
        <p:spPr>
          <a:xfrm>
            <a:off x="2627313" y="2205038"/>
            <a:ext cx="3313112" cy="431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AA0BF912-52D6-4C84-92BE-AB922CADBDA5}"/>
              </a:ext>
            </a:extLst>
          </p:cNvPr>
          <p:cNvCxnSpPr/>
          <p:nvPr/>
        </p:nvCxnSpPr>
        <p:spPr>
          <a:xfrm flipV="1">
            <a:off x="2843213" y="2276475"/>
            <a:ext cx="4392612" cy="431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483E49E3-35D6-4292-8F68-D8F7D1790C2F}"/>
              </a:ext>
            </a:extLst>
          </p:cNvPr>
          <p:cNvCxnSpPr/>
          <p:nvPr/>
        </p:nvCxnSpPr>
        <p:spPr>
          <a:xfrm>
            <a:off x="2051050" y="3213100"/>
            <a:ext cx="6192838" cy="14446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konektor 11">
            <a:extLst>
              <a:ext uri="{FF2B5EF4-FFF2-40B4-BE49-F238E27FC236}">
                <a16:creationId xmlns:a16="http://schemas.microsoft.com/office/drawing/2014/main" id="{1062A1D5-F730-423A-982B-DA7A8F4CFBB1}"/>
              </a:ext>
            </a:extLst>
          </p:cNvPr>
          <p:cNvCxnSpPr/>
          <p:nvPr/>
        </p:nvCxnSpPr>
        <p:spPr>
          <a:xfrm>
            <a:off x="4284663" y="3644900"/>
            <a:ext cx="2808287" cy="36036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konektor 13">
            <a:extLst>
              <a:ext uri="{FF2B5EF4-FFF2-40B4-BE49-F238E27FC236}">
                <a16:creationId xmlns:a16="http://schemas.microsoft.com/office/drawing/2014/main" id="{8A4E0CE5-A63D-4416-A8B1-0DE31EB3690E}"/>
              </a:ext>
            </a:extLst>
          </p:cNvPr>
          <p:cNvCxnSpPr/>
          <p:nvPr/>
        </p:nvCxnSpPr>
        <p:spPr>
          <a:xfrm>
            <a:off x="2484438" y="4076700"/>
            <a:ext cx="5256212" cy="865188"/>
          </a:xfrm>
          <a:prstGeom prst="straightConnector1">
            <a:avLst/>
          </a:prstGeom>
          <a:ln w="44450">
            <a:tailEnd type="arrow"/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03D3D450-3284-49C1-9990-F47D30BA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    NAJ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D20C446-69BE-43F7-A45A-4CE973652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Daljša reka: Sava </a:t>
            </a:r>
            <a:r>
              <a:rPr lang="sl-SI" dirty="0">
                <a:latin typeface="+mj-lt"/>
              </a:rPr>
              <a:t>562km (v SLO 342km daljše)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Najvišja gora: Dinara 1832m (v SLO 1032m višji)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9220" name="Slika 3" descr="sava.jpg">
            <a:extLst>
              <a:ext uri="{FF2B5EF4-FFF2-40B4-BE49-F238E27FC236}">
                <a16:creationId xmlns:a16="http://schemas.microsoft.com/office/drawing/2014/main" id="{BE043AF4-1AB5-4CFF-A0F6-C2D8D8020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4412">
            <a:off x="577850" y="3384550"/>
            <a:ext cx="39957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lika 4" descr="dinara.jpg">
            <a:extLst>
              <a:ext uri="{FF2B5EF4-FFF2-40B4-BE49-F238E27FC236}">
                <a16:creationId xmlns:a16="http://schemas.microsoft.com/office/drawing/2014/main" id="{F2AE394B-EA95-470D-9BF3-E19C974EC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078">
            <a:off x="4938713" y="3470275"/>
            <a:ext cx="407193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107530DC-71B7-413F-ABCF-11C27E1C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PREBIVALSTVO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66C49CE-519C-45D6-9B8D-49E2CA10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4.284.000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88% Hrvatov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4% Srbov 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2% Slovencev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6% drugih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79 na km</a:t>
            </a:r>
            <a:r>
              <a:rPr lang="sl-SI" dirty="0"/>
              <a:t>2</a:t>
            </a: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>
              <a:latin typeface="+mj-lt"/>
            </a:endParaRPr>
          </a:p>
        </p:txBody>
      </p:sp>
      <p:graphicFrame>
        <p:nvGraphicFramePr>
          <p:cNvPr id="10244" name="Grafikon 4">
            <a:extLst>
              <a:ext uri="{FF2B5EF4-FFF2-40B4-BE49-F238E27FC236}">
                <a16:creationId xmlns:a16="http://schemas.microsoft.com/office/drawing/2014/main" id="{1364A96A-D86B-4C2B-9433-FF870AF38005}"/>
              </a:ext>
            </a:extLst>
          </p:cNvPr>
          <p:cNvGraphicFramePr>
            <a:graphicFrameLocks/>
          </p:cNvGraphicFramePr>
          <p:nvPr/>
        </p:nvGraphicFramePr>
        <p:xfrm>
          <a:off x="4665663" y="2730500"/>
          <a:ext cx="4084637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3" imgW="4090771" imgH="2926334" progId="Excel.Chart.8">
                  <p:embed/>
                </p:oleObj>
              </mc:Choice>
              <mc:Fallback>
                <p:oleObj r:id="rId3" imgW="4090771" imgH="2926334" progId="Excel.Chart.8">
                  <p:embed/>
                  <p:pic>
                    <p:nvPicPr>
                      <p:cNvPr id="0" name="Grafikon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2730500"/>
                        <a:ext cx="4084637" cy="292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lika 5" descr="hrvati..........jpg">
            <a:extLst>
              <a:ext uri="{FF2B5EF4-FFF2-40B4-BE49-F238E27FC236}">
                <a16:creationId xmlns:a16="http://schemas.microsoft.com/office/drawing/2014/main" id="{CE7FE86B-005F-4ACF-B07F-C8CAEBC750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348880"/>
            <a:ext cx="5842249" cy="3403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B087B02F-B158-47FA-ABA9-F9423758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JEZIK   in    VERA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D5FA3986-4CEF-4170-9550-EFBF9506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35163"/>
            <a:ext cx="8496300" cy="4389437"/>
          </a:xfrm>
        </p:spPr>
        <p:txBody>
          <a:bodyPr/>
          <a:lstStyle/>
          <a:p>
            <a:r>
              <a:rPr lang="sl-SI" altLang="sl-SI"/>
              <a:t>Hrvaščina </a:t>
            </a:r>
          </a:p>
          <a:p>
            <a:r>
              <a:rPr lang="sl-SI" altLang="sl-SI"/>
              <a:t>ob mejah (italijanso ,nemško, slovensko, madžarsko)</a:t>
            </a:r>
          </a:p>
          <a:p>
            <a:endParaRPr lang="sl-SI" altLang="sl-SI"/>
          </a:p>
          <a:p>
            <a:r>
              <a:rPr lang="sl-SI" altLang="sl-SI"/>
              <a:t>Katoliška </a:t>
            </a:r>
          </a:p>
          <a:p>
            <a:r>
              <a:rPr lang="sl-SI" altLang="sl-SI"/>
              <a:t>Pravoslavna</a:t>
            </a:r>
          </a:p>
          <a:p>
            <a:r>
              <a:rPr lang="sl-SI" altLang="sl-SI"/>
              <a:t>Angostična</a:t>
            </a:r>
          </a:p>
          <a:p>
            <a:r>
              <a:rPr lang="sl-SI" altLang="sl-SI"/>
              <a:t>Muslimanska</a:t>
            </a:r>
          </a:p>
          <a:p>
            <a:r>
              <a:rPr lang="sl-SI" altLang="sl-SI">
                <a:latin typeface="Arabic Typesetting" panose="03020402040406030203" pitchFamily="66" charset="-78"/>
                <a:cs typeface="Arabic Typesetting" panose="03020402040406030203" pitchFamily="66" charset="-78"/>
              </a:rPr>
              <a:t>Znak krščanstva</a:t>
            </a:r>
          </a:p>
        </p:txBody>
      </p:sp>
      <p:pic>
        <p:nvPicPr>
          <p:cNvPr id="11268" name="Slika 3" descr="znak krščanstva.png">
            <a:extLst>
              <a:ext uri="{FF2B5EF4-FFF2-40B4-BE49-F238E27FC236}">
                <a16:creationId xmlns:a16="http://schemas.microsoft.com/office/drawing/2014/main" id="{7BC1A065-7235-495F-9363-096B5E28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3914">
            <a:off x="3175000" y="3009900"/>
            <a:ext cx="46799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en puščični konektor 5">
            <a:extLst>
              <a:ext uri="{FF2B5EF4-FFF2-40B4-BE49-F238E27FC236}">
                <a16:creationId xmlns:a16="http://schemas.microsoft.com/office/drawing/2014/main" id="{F58C8AAD-F4E6-4115-84A2-B831B416C64B}"/>
              </a:ext>
            </a:extLst>
          </p:cNvPr>
          <p:cNvCxnSpPr/>
          <p:nvPr/>
        </p:nvCxnSpPr>
        <p:spPr>
          <a:xfrm flipV="1">
            <a:off x="2195513" y="4437063"/>
            <a:ext cx="3600450" cy="10795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ka 4" descr="grb.jpg">
            <a:extLst>
              <a:ext uri="{FF2B5EF4-FFF2-40B4-BE49-F238E27FC236}">
                <a16:creationId xmlns:a16="http://schemas.microsoft.com/office/drawing/2014/main" id="{07A9D45B-9BEF-4765-ADD5-60EAAE433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097">
            <a:off x="6426200" y="796925"/>
            <a:ext cx="25558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grada vsebine 3" descr="slika hrvaške zastave.png">
            <a:extLst>
              <a:ext uri="{FF2B5EF4-FFF2-40B4-BE49-F238E27FC236}">
                <a16:creationId xmlns:a16="http://schemas.microsoft.com/office/drawing/2014/main" id="{0854EEAD-DCE3-4A78-8685-13B67414F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29164">
            <a:off x="793750" y="1400175"/>
            <a:ext cx="4635500" cy="231775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D49B5AC-3ED7-4C6B-A5C0-458DC7F2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ZASTVA   in   GRB   ter</a:t>
            </a:r>
            <a:br>
              <a:rPr lang="sl-SI" dirty="0"/>
            </a:br>
            <a:r>
              <a:rPr lang="sl-SI" dirty="0"/>
              <a:t>                         HIMNA</a:t>
            </a:r>
          </a:p>
        </p:txBody>
      </p:sp>
      <p:sp>
        <p:nvSpPr>
          <p:cNvPr id="12293" name="PoljeZBesedilom 5">
            <a:extLst>
              <a:ext uri="{FF2B5EF4-FFF2-40B4-BE49-F238E27FC236}">
                <a16:creationId xmlns:a16="http://schemas.microsoft.com/office/drawing/2014/main" id="{E45DCE4C-BE4B-4F7E-BCE5-F6B70F2D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532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                        Lijepa naša domovino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lika 5" descr="tućepi.jpeg">
            <a:extLst>
              <a:ext uri="{FF2B5EF4-FFF2-40B4-BE49-F238E27FC236}">
                <a16:creationId xmlns:a16="http://schemas.microsoft.com/office/drawing/2014/main" id="{14703CEC-7899-4A69-885F-0661CFC6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273">
            <a:off x="4140200" y="3860800"/>
            <a:ext cx="362426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Slika 4" descr="pag.jpg">
            <a:extLst>
              <a:ext uri="{FF2B5EF4-FFF2-40B4-BE49-F238E27FC236}">
                <a16:creationId xmlns:a16="http://schemas.microsoft.com/office/drawing/2014/main" id="{7F374A16-9732-4616-A593-D05C773D9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0733">
            <a:off x="1204913" y="4167188"/>
            <a:ext cx="313848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Slika 3" descr="split.jpg">
            <a:extLst>
              <a:ext uri="{FF2B5EF4-FFF2-40B4-BE49-F238E27FC236}">
                <a16:creationId xmlns:a16="http://schemas.microsoft.com/office/drawing/2014/main" id="{F1318D0A-5B20-44FA-AC67-83A68E780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626">
            <a:off x="5175250" y="1474788"/>
            <a:ext cx="32321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Naslov 1">
            <a:extLst>
              <a:ext uri="{FF2B5EF4-FFF2-40B4-BE49-F238E27FC236}">
                <a16:creationId xmlns:a16="http://schemas.microsoft.com/office/drawing/2014/main" id="{C27B0646-D644-491A-A5D5-187B6715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304D67F-B775-44AF-B707-0B7AF8380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Turizem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Pristanišča( Split, Senj)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Naftna nahajališča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Hidroelektrarna Krka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BDP: </a:t>
            </a:r>
            <a:r>
              <a:rPr lang="sl-SI" dirty="0">
                <a:latin typeface="+mj-lt"/>
              </a:rPr>
              <a:t>82.000.000 €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5835km obale(139× več)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Kune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316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Arabic Typesetting</vt:lpstr>
      <vt:lpstr>Calibri</vt:lpstr>
      <vt:lpstr>Constantia</vt:lpstr>
      <vt:lpstr>Wingdings 2</vt:lpstr>
      <vt:lpstr>Potek</vt:lpstr>
      <vt:lpstr>Microsoft Excel Chart</vt:lpstr>
      <vt:lpstr>PowerPoint Presentation</vt:lpstr>
      <vt:lpstr>                  HRVAŠKA</vt:lpstr>
      <vt:lpstr>         POVRŠINA in LEGA</vt:lpstr>
      <vt:lpstr>         SOSEDNJE DRŽAVE</vt:lpstr>
      <vt:lpstr>                         NAJ</vt:lpstr>
      <vt:lpstr>              PREBIVALSTVO</vt:lpstr>
      <vt:lpstr>              JEZIK   in    VERA</vt:lpstr>
      <vt:lpstr>             ZASTVA   in   GRB   ter                          HIMNA</vt:lpstr>
      <vt:lpstr>              GOSPODARSTVO</vt:lpstr>
      <vt:lpstr>                       KLIMA</vt:lpstr>
      <vt:lpstr>            RASTLINSTVO </vt:lpstr>
      <vt:lpstr>    KULTURNE ZNAMENITOSTI</vt:lpstr>
      <vt:lpstr>       NARAVNE ZNAČILNOSTI</vt:lpstr>
      <vt:lpstr>            ZNANI DRŽAVLJANI</vt:lpstr>
      <vt:lpstr>                   PONOVITEV</vt:lpstr>
      <vt:lpstr>                     VIRI</vt:lpstr>
      <vt:lpstr>HVALA ZA POSLUH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2019-05-31T08:39:49Z</dcterms:created>
  <dcterms:modified xsi:type="dcterms:W3CDTF">2019-05-31T08:39:49Z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