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81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102"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l-SI"/>
              <a:t>Uredite slog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Uredite slog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483228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l-SI"/>
              <a:t>Uredite slog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55911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a:t>Uredite slog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Uredite sloge besedila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7177445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l-SI"/>
              <a:t>Uredite slog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940657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0157446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l-SI"/>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548107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301001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l-SI"/>
              <a:t>Uredite slog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864001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189374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l-SI"/>
              <a:t>Uredite slog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734321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788701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a:t>Uredite slog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143139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l-SI"/>
              <a:t>Uredite slog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083494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694158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l-SI"/>
              <a:t>Uredite slog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smtClean="0"/>
              <a:pPr/>
              <a:t>7/4/2019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353904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l-SI"/>
              <a:t>Uredite slog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7/4/2019</a:t>
            </a:fld>
            <a:endParaRPr lang="en-US" dirty="0"/>
          </a:p>
        </p:txBody>
      </p:sp>
    </p:spTree>
    <p:extLst>
      <p:ext uri="{BB962C8B-B14F-4D97-AF65-F5344CB8AC3E}">
        <p14:creationId xmlns:p14="http://schemas.microsoft.com/office/powerpoint/2010/main" val="295826746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l-SI"/>
              <a:t>Uredite slog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7/4/2019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4522089"/>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dnevnik.si/1042595857" TargetMode="External"/><Relationship Id="rId2" Type="http://schemas.openxmlformats.org/officeDocument/2006/relationships/hyperlink" Target="https://sl.wikipedia.org/wiki/Fritul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a:bodyPr>
          <a:lstStyle/>
          <a:p>
            <a:r>
              <a:rPr lang="sl-SI" sz="6000" dirty="0"/>
              <a:t>                  HRVAŠKA</a:t>
            </a:r>
          </a:p>
        </p:txBody>
      </p:sp>
      <p:sp>
        <p:nvSpPr>
          <p:cNvPr id="3" name="Podnaslov 2"/>
          <p:cNvSpPr>
            <a:spLocks noGrp="1"/>
          </p:cNvSpPr>
          <p:nvPr>
            <p:ph type="subTitle" idx="1"/>
          </p:nvPr>
        </p:nvSpPr>
        <p:spPr>
          <a:xfrm>
            <a:off x="3962399" y="4385732"/>
            <a:ext cx="7197726" cy="1487034"/>
          </a:xfrm>
        </p:spPr>
        <p:txBody>
          <a:bodyPr/>
          <a:lstStyle/>
          <a:p>
            <a:r>
              <a:rPr lang="sl-SI"/>
              <a:t> </a:t>
            </a:r>
            <a:endParaRPr lang="sl-SI" dirty="0"/>
          </a:p>
          <a:p>
            <a:endParaRPr lang="sl-SI"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058" y="387717"/>
            <a:ext cx="5337556" cy="3998015"/>
          </a:xfrm>
          <a:prstGeom prst="rect">
            <a:avLst/>
          </a:prstGeom>
        </p:spPr>
      </p:pic>
    </p:spTree>
    <p:extLst>
      <p:ext uri="{BB962C8B-B14F-4D97-AF65-F5344CB8AC3E}">
        <p14:creationId xmlns:p14="http://schemas.microsoft.com/office/powerpoint/2010/main" val="254058031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4400" dirty="0"/>
              <a:t>Splošne značilnosti države</a:t>
            </a:r>
          </a:p>
        </p:txBody>
      </p:sp>
      <p:sp>
        <p:nvSpPr>
          <p:cNvPr id="3" name="Označba mesta vsebine 2"/>
          <p:cNvSpPr>
            <a:spLocks noGrp="1"/>
          </p:cNvSpPr>
          <p:nvPr>
            <p:ph idx="1"/>
          </p:nvPr>
        </p:nvSpPr>
        <p:spPr>
          <a:xfrm>
            <a:off x="913774" y="2214694"/>
            <a:ext cx="10363826" cy="4005802"/>
          </a:xfrm>
        </p:spPr>
        <p:txBody>
          <a:bodyPr>
            <a:normAutofit/>
          </a:bodyPr>
          <a:lstStyle/>
          <a:p>
            <a:r>
              <a:rPr lang="sl-SI" sz="2800" dirty="0"/>
              <a:t>Uradno ime: Republika Hrvaška</a:t>
            </a:r>
          </a:p>
          <a:p>
            <a:r>
              <a:rPr lang="sl-SI" sz="2800" dirty="0"/>
              <a:t>Glavno mesto: Zagreb</a:t>
            </a:r>
          </a:p>
          <a:p>
            <a:r>
              <a:rPr lang="sl-SI" sz="2800" dirty="0"/>
              <a:t>Uradni jezik: hrvaški</a:t>
            </a:r>
          </a:p>
          <a:p>
            <a:r>
              <a:rPr lang="sl-SI" sz="2800" dirty="0"/>
              <a:t>Denarna enota: kina (HRK)</a:t>
            </a:r>
          </a:p>
          <a:p>
            <a:r>
              <a:rPr lang="sl-SI" sz="2800" dirty="0"/>
              <a:t>Površina: 56.594 km² </a:t>
            </a:r>
          </a:p>
          <a:p>
            <a:r>
              <a:rPr lang="sl-SI" sz="2800" dirty="0"/>
              <a:t>Lega: Jugozahodna Evropa</a:t>
            </a:r>
          </a:p>
          <a:p>
            <a:r>
              <a:rPr lang="sl-SI" sz="2800" dirty="0"/>
              <a:t>1244 otokov</a:t>
            </a:r>
          </a:p>
          <a:p>
            <a:pPr marL="0" indent="0">
              <a:buNone/>
            </a:pPr>
            <a:endParaRPr lang="sl-SI" dirty="0"/>
          </a:p>
        </p:txBody>
      </p:sp>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939112">
            <a:off x="9227823" y="554236"/>
            <a:ext cx="2289066" cy="1527703"/>
          </a:xfrm>
          <a:prstGeom prst="rect">
            <a:avLst/>
          </a:prstGeom>
        </p:spPr>
      </p:pic>
      <p:pic>
        <p:nvPicPr>
          <p:cNvPr id="6" name="Slika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858307">
            <a:off x="6037405" y="1718184"/>
            <a:ext cx="4004299" cy="3000555"/>
          </a:xfrm>
          <a:prstGeom prst="rect">
            <a:avLst/>
          </a:prstGeom>
        </p:spPr>
      </p:pic>
    </p:spTree>
    <p:extLst>
      <p:ext uri="{BB962C8B-B14F-4D97-AF65-F5344CB8AC3E}">
        <p14:creationId xmlns:p14="http://schemas.microsoft.com/office/powerpoint/2010/main" val="199063676"/>
      </p:ext>
    </p:extLst>
  </p:cSld>
  <p:clrMapOvr>
    <a:masterClrMapping/>
  </p:clrMapOvr>
  <mc:AlternateContent xmlns:mc="http://schemas.openxmlformats.org/markup-compatibility/2006" xmlns:p14="http://schemas.microsoft.com/office/powerpoint/2010/main">
    <mc:Choice Requires="p14">
      <p:transition spd="slow" p14:dur="1600">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4400" dirty="0"/>
              <a:t>Zastava, grb in himna</a:t>
            </a:r>
          </a:p>
        </p:txBody>
      </p:sp>
      <p:pic>
        <p:nvPicPr>
          <p:cNvPr id="4" name="Označba mesta vsebin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19460719">
            <a:off x="1170164" y="2082733"/>
            <a:ext cx="2791254" cy="3707135"/>
          </a:xfrm>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53637">
            <a:off x="6691635" y="2369591"/>
            <a:ext cx="5027631" cy="3133418"/>
          </a:xfrm>
          <a:prstGeom prst="rect">
            <a:avLst/>
          </a:prstGeom>
        </p:spPr>
      </p:pic>
      <p:sp>
        <p:nvSpPr>
          <p:cNvPr id="7" name="PoljeZBesedilom 6"/>
          <p:cNvSpPr txBox="1"/>
          <p:nvPr/>
        </p:nvSpPr>
        <p:spPr>
          <a:xfrm>
            <a:off x="3734873" y="5429593"/>
            <a:ext cx="4365938" cy="58477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sl-SI" sz="3200" b="1" dirty="0" err="1">
                <a:ln w="6600">
                  <a:solidFill>
                    <a:schemeClr val="accent2"/>
                  </a:solidFill>
                  <a:prstDash val="solid"/>
                </a:ln>
                <a:solidFill>
                  <a:srgbClr val="FFFFFF"/>
                </a:solidFill>
                <a:effectLst>
                  <a:outerShdw dist="38100" dir="2700000" algn="tl" rotWithShape="0">
                    <a:schemeClr val="accent2"/>
                  </a:outerShdw>
                </a:effectLst>
              </a:rPr>
              <a:t>Lijepa</a:t>
            </a:r>
            <a:r>
              <a:rPr lang="sl-SI" sz="3200" b="1" dirty="0">
                <a:ln w="6600">
                  <a:solidFill>
                    <a:schemeClr val="accent2"/>
                  </a:solidFill>
                  <a:prstDash val="solid"/>
                </a:ln>
                <a:solidFill>
                  <a:srgbClr val="FFFFFF"/>
                </a:solidFill>
                <a:effectLst>
                  <a:outerShdw dist="38100" dir="2700000" algn="tl" rotWithShape="0">
                    <a:schemeClr val="accent2"/>
                  </a:outerShdw>
                </a:effectLst>
              </a:rPr>
              <a:t> naša domovino</a:t>
            </a:r>
          </a:p>
        </p:txBody>
      </p:sp>
    </p:spTree>
    <p:extLst>
      <p:ext uri="{BB962C8B-B14F-4D97-AF65-F5344CB8AC3E}">
        <p14:creationId xmlns:p14="http://schemas.microsoft.com/office/powerpoint/2010/main" val="107973926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4400" dirty="0"/>
              <a:t>Gospodarstvo</a:t>
            </a:r>
          </a:p>
        </p:txBody>
      </p:sp>
      <p:sp>
        <p:nvSpPr>
          <p:cNvPr id="3" name="Označba mesta vsebine 2"/>
          <p:cNvSpPr>
            <a:spLocks noGrp="1"/>
          </p:cNvSpPr>
          <p:nvPr>
            <p:ph idx="1"/>
          </p:nvPr>
        </p:nvSpPr>
        <p:spPr/>
        <p:txBody>
          <a:bodyPr>
            <a:normAutofit/>
          </a:bodyPr>
          <a:lstStyle/>
          <a:p>
            <a:r>
              <a:rPr lang="sl-SI" sz="2800" dirty="0"/>
              <a:t>Turizem </a:t>
            </a:r>
          </a:p>
          <a:p>
            <a:r>
              <a:rPr lang="sl-SI" sz="2800" dirty="0"/>
              <a:t>Ribištvo     </a:t>
            </a:r>
          </a:p>
          <a:p>
            <a:r>
              <a:rPr lang="sl-SI" sz="2800" dirty="0"/>
              <a:t>Pristanišča</a:t>
            </a:r>
          </a:p>
          <a:p>
            <a:r>
              <a:rPr lang="sl-SI" sz="2800" dirty="0"/>
              <a:t>Naftna nahajališča</a:t>
            </a:r>
          </a:p>
          <a:p>
            <a:r>
              <a:rPr lang="sl-SI" sz="2800" dirty="0"/>
              <a:t>5835km obale (139× več)</a:t>
            </a:r>
          </a:p>
          <a:p>
            <a:endParaRPr lang="sl-SI" sz="2800"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23806" y="4545987"/>
            <a:ext cx="3278906" cy="2181963"/>
          </a:xfrm>
          <a:prstGeom prst="rect">
            <a:avLst/>
          </a:prstGeom>
        </p:spPr>
      </p:pic>
      <p:sp>
        <p:nvSpPr>
          <p:cNvPr id="10" name="PoljeZBesedilom 9"/>
          <p:cNvSpPr txBox="1"/>
          <p:nvPr/>
        </p:nvSpPr>
        <p:spPr>
          <a:xfrm>
            <a:off x="8821685" y="4266807"/>
            <a:ext cx="2279561" cy="369332"/>
          </a:xfrm>
          <a:prstGeom prst="rect">
            <a:avLst/>
          </a:prstGeom>
          <a:noFill/>
        </p:spPr>
        <p:txBody>
          <a:bodyPr wrap="square" rtlCol="0">
            <a:spAutoFit/>
          </a:bodyPr>
          <a:lstStyle/>
          <a:p>
            <a:r>
              <a:rPr lang="sl-SI" dirty="0"/>
              <a:t>NOVIGRAD</a:t>
            </a:r>
          </a:p>
        </p:txBody>
      </p:sp>
      <p:pic>
        <p:nvPicPr>
          <p:cNvPr id="11" name="Slika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1519" y="1681996"/>
            <a:ext cx="3958160" cy="2042512"/>
          </a:xfrm>
          <a:prstGeom prst="rect">
            <a:avLst/>
          </a:prstGeom>
        </p:spPr>
      </p:pic>
      <p:pic>
        <p:nvPicPr>
          <p:cNvPr id="5" name="Slika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95952" y="2735809"/>
            <a:ext cx="3472400" cy="2129416"/>
          </a:xfrm>
          <a:prstGeom prst="rect">
            <a:avLst/>
          </a:prstGeom>
        </p:spPr>
      </p:pic>
      <p:sp>
        <p:nvSpPr>
          <p:cNvPr id="17" name="PoljeZBesedilom 16"/>
          <p:cNvSpPr txBox="1"/>
          <p:nvPr/>
        </p:nvSpPr>
        <p:spPr>
          <a:xfrm>
            <a:off x="8543548" y="1326348"/>
            <a:ext cx="3294101" cy="369332"/>
          </a:xfrm>
          <a:prstGeom prst="rect">
            <a:avLst/>
          </a:prstGeom>
          <a:noFill/>
        </p:spPr>
        <p:txBody>
          <a:bodyPr wrap="square" rtlCol="0">
            <a:spAutoFit/>
          </a:bodyPr>
          <a:lstStyle/>
          <a:p>
            <a:r>
              <a:rPr lang="sl-SI" dirty="0"/>
              <a:t>DUBROVNIK</a:t>
            </a:r>
          </a:p>
        </p:txBody>
      </p:sp>
      <p:sp>
        <p:nvSpPr>
          <p:cNvPr id="18" name="PoljeZBesedilom 17"/>
          <p:cNvSpPr txBox="1"/>
          <p:nvPr/>
        </p:nvSpPr>
        <p:spPr>
          <a:xfrm>
            <a:off x="5195952" y="2438775"/>
            <a:ext cx="2215166" cy="369332"/>
          </a:xfrm>
          <a:prstGeom prst="rect">
            <a:avLst/>
          </a:prstGeom>
          <a:noFill/>
        </p:spPr>
        <p:txBody>
          <a:bodyPr wrap="square" rtlCol="0">
            <a:spAutoFit/>
          </a:bodyPr>
          <a:lstStyle/>
          <a:p>
            <a:r>
              <a:rPr lang="sl-SI" dirty="0"/>
              <a:t>SPLIT</a:t>
            </a:r>
          </a:p>
        </p:txBody>
      </p:sp>
    </p:spTree>
    <p:extLst>
      <p:ext uri="{BB962C8B-B14F-4D97-AF65-F5344CB8AC3E}">
        <p14:creationId xmlns:p14="http://schemas.microsoft.com/office/powerpoint/2010/main" val="123095529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4400" dirty="0"/>
              <a:t>Kulinarika</a:t>
            </a:r>
          </a:p>
        </p:txBody>
      </p:sp>
      <p:sp>
        <p:nvSpPr>
          <p:cNvPr id="3" name="Označba mesta vsebine 2"/>
          <p:cNvSpPr>
            <a:spLocks noGrp="1"/>
          </p:cNvSpPr>
          <p:nvPr>
            <p:ph idx="1"/>
          </p:nvPr>
        </p:nvSpPr>
        <p:spPr/>
        <p:txBody>
          <a:bodyPr>
            <a:noAutofit/>
          </a:bodyPr>
          <a:lstStyle/>
          <a:p>
            <a:r>
              <a:rPr lang="sl-SI" sz="2800" dirty="0"/>
              <a:t>Poleg standardne mednarodne kuhinje, ki je zastopana v vseh restavracijah in hotelih, so zelo priljubljene lokalne specialitete na žaru, jedi izpod peke, jagnjetina, svinjina in perutnina. Omenimo Gavrilovićeve salame, dalmatinski pršut, slane sardele, ovčji sir, pekoče slavonske klobasice, posebna poslastica za marsikoga pa so školjke in škampi, pripravljeni na žaru ali z buzaro.</a:t>
            </a:r>
          </a:p>
        </p:txBody>
      </p:sp>
    </p:spTree>
    <p:extLst>
      <p:ext uri="{BB962C8B-B14F-4D97-AF65-F5344CB8AC3E}">
        <p14:creationId xmlns:p14="http://schemas.microsoft.com/office/powerpoint/2010/main" val="208600817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13149" y="120975"/>
            <a:ext cx="10364451" cy="1596177"/>
          </a:xfrm>
        </p:spPr>
        <p:txBody>
          <a:bodyPr>
            <a:normAutofit/>
          </a:bodyPr>
          <a:lstStyle/>
          <a:p>
            <a:r>
              <a:rPr lang="sl-SI" sz="4400" dirty="0"/>
              <a:t>Fritule</a:t>
            </a:r>
          </a:p>
        </p:txBody>
      </p:sp>
      <p:sp>
        <p:nvSpPr>
          <p:cNvPr id="3" name="Označba mesta vsebine 2"/>
          <p:cNvSpPr>
            <a:spLocks noGrp="1"/>
          </p:cNvSpPr>
          <p:nvPr>
            <p:ph idx="1"/>
          </p:nvPr>
        </p:nvSpPr>
        <p:spPr>
          <a:xfrm>
            <a:off x="676216" y="540914"/>
            <a:ext cx="10363826" cy="6317086"/>
          </a:xfrm>
        </p:spPr>
        <p:txBody>
          <a:bodyPr>
            <a:normAutofit fontScale="92500" lnSpcReduction="10000"/>
          </a:bodyPr>
          <a:lstStyle/>
          <a:p>
            <a:endParaRPr lang="sl-SI" dirty="0"/>
          </a:p>
          <a:p>
            <a:r>
              <a:rPr lang="sl-SI" sz="2400" dirty="0"/>
              <a:t>    1/2 kg moke</a:t>
            </a:r>
          </a:p>
          <a:p>
            <a:r>
              <a:rPr lang="sl-SI" sz="2400" dirty="0"/>
              <a:t>    2 jajci</a:t>
            </a:r>
          </a:p>
          <a:p>
            <a:r>
              <a:rPr lang="sl-SI" sz="2400" dirty="0"/>
              <a:t>    5 dag sladkorja</a:t>
            </a:r>
          </a:p>
          <a:p>
            <a:r>
              <a:rPr lang="sl-SI" sz="2400" dirty="0"/>
              <a:t>    3 dcl mleka</a:t>
            </a:r>
          </a:p>
          <a:p>
            <a:r>
              <a:rPr lang="sl-SI" sz="2400" dirty="0"/>
              <a:t>    3 dag kvasa</a:t>
            </a:r>
          </a:p>
          <a:p>
            <a:r>
              <a:rPr lang="sl-SI" sz="2400" dirty="0"/>
              <a:t>    malo ruma</a:t>
            </a:r>
          </a:p>
          <a:p>
            <a:r>
              <a:rPr lang="sl-SI" sz="2400" dirty="0"/>
              <a:t>    naribana limonina lupina</a:t>
            </a:r>
          </a:p>
          <a:p>
            <a:r>
              <a:rPr lang="sl-SI" sz="2400" dirty="0"/>
              <a:t>    malo soli</a:t>
            </a:r>
          </a:p>
          <a:p>
            <a:r>
              <a:rPr lang="sl-SI" sz="2400" dirty="0"/>
              <a:t>    rozine</a:t>
            </a:r>
          </a:p>
          <a:p>
            <a:r>
              <a:rPr lang="sl-SI" sz="2400" dirty="0"/>
              <a:t>V toplem mleku razdrobimo kvas in pustimo vzhajati 15 minut. Vse sestavine zmešamo in stepamo s kuhalnico, da dobimo gladko, mehurjasto testo. Pustimo ga, da še nekoliko vzhaja. Z žlico zajemamo testo in ga polagamo v vrelo oljčno olje ter jih cvremo toliko časa, da postanejo zlato rjave barve. Ocvrte fritule polagamo na papirnati prtiček, da se odcedijo. Potresemo jih s sladkorjem v prahu in jih ponudimo še vroče.</a:t>
            </a:r>
          </a:p>
        </p:txBody>
      </p:sp>
    </p:spTree>
    <p:extLst>
      <p:ext uri="{BB962C8B-B14F-4D97-AF65-F5344CB8AC3E}">
        <p14:creationId xmlns:p14="http://schemas.microsoft.com/office/powerpoint/2010/main" val="338405899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4400" dirty="0"/>
              <a:t>Viri</a:t>
            </a:r>
          </a:p>
        </p:txBody>
      </p:sp>
      <p:sp>
        <p:nvSpPr>
          <p:cNvPr id="3" name="Označba mesta vsebine 2"/>
          <p:cNvSpPr>
            <a:spLocks noGrp="1"/>
          </p:cNvSpPr>
          <p:nvPr>
            <p:ph idx="1"/>
          </p:nvPr>
        </p:nvSpPr>
        <p:spPr/>
        <p:txBody>
          <a:bodyPr/>
          <a:lstStyle/>
          <a:p>
            <a:r>
              <a:rPr lang="sl-SI" dirty="0">
                <a:hlinkClick r:id="rId2"/>
              </a:rPr>
              <a:t>https://sl.wikipedia.org/wiki/Fritule</a:t>
            </a:r>
            <a:endParaRPr lang="sl-SI" dirty="0"/>
          </a:p>
          <a:p>
            <a:r>
              <a:rPr lang="sl-SI" dirty="0">
                <a:hlinkClick r:id="rId3"/>
              </a:rPr>
              <a:t>https://www.dnevnik.si/1042595857</a:t>
            </a:r>
            <a:endParaRPr lang="sl-SI" dirty="0"/>
          </a:p>
          <a:p>
            <a:endParaRPr lang="sl-SI" dirty="0"/>
          </a:p>
        </p:txBody>
      </p:sp>
    </p:spTree>
    <p:extLst>
      <p:ext uri="{BB962C8B-B14F-4D97-AF65-F5344CB8AC3E}">
        <p14:creationId xmlns:p14="http://schemas.microsoft.com/office/powerpoint/2010/main" val="285217323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theme/theme1.xml><?xml version="1.0" encoding="utf-8"?>
<a:theme xmlns:a="http://schemas.openxmlformats.org/drawingml/2006/main" name="Gladko">
  <a:themeElements>
    <a:clrScheme name="Gladko">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Gladk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adk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0</TotalTime>
  <Words>260</Words>
  <Application>Microsoft Office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Gladko</vt:lpstr>
      <vt:lpstr>                  HRVAŠKA</vt:lpstr>
      <vt:lpstr>Splošne značilnosti države</vt:lpstr>
      <vt:lpstr>Zastava, grb in himna</vt:lpstr>
      <vt:lpstr>Gospodarstvo</vt:lpstr>
      <vt:lpstr>Kulinarika</vt:lpstr>
      <vt:lpstr>Fritule</vt:lpstr>
      <vt:lpstr>Viri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2019-07-04T11:10:01Z</dcterms:created>
  <dcterms:modified xsi:type="dcterms:W3CDTF">2019-07-04T11:10:01Z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