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25F0EF82-B6D9-4DB1-8F41-EF49B51551AF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82E76C63-3187-4CB8-8459-02555AFAB98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677036B0-20B1-4CF2-8D90-2D95C08296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D7C0391D-AE79-49C5-A68E-B454A1125AC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C4E2AEAE-14BE-41D9-9554-16B929420A5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7" name="Oval 7">
              <a:extLst>
                <a:ext uri="{FF2B5EF4-FFF2-40B4-BE49-F238E27FC236}">
                  <a16:creationId xmlns:a16="http://schemas.microsoft.com/office/drawing/2014/main" id="{648F6B1D-9282-416C-9750-5B46BD049D5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8" name="Oval 8">
              <a:extLst>
                <a:ext uri="{FF2B5EF4-FFF2-40B4-BE49-F238E27FC236}">
                  <a16:creationId xmlns:a16="http://schemas.microsoft.com/office/drawing/2014/main" id="{0E16AAF2-5BA5-4263-810B-9E0384CDE54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9" name="Oval 9">
              <a:extLst>
                <a:ext uri="{FF2B5EF4-FFF2-40B4-BE49-F238E27FC236}">
                  <a16:creationId xmlns:a16="http://schemas.microsoft.com/office/drawing/2014/main" id="{9FA97B37-A96E-45DC-8657-43E1C81C213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30" name="Rectangle 10">
            <a:extLst>
              <a:ext uri="{FF2B5EF4-FFF2-40B4-BE49-F238E27FC236}">
                <a16:creationId xmlns:a16="http://schemas.microsoft.com/office/drawing/2014/main" id="{1527ADC3-6D65-44D8-9F55-462F07CD69F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A3C4F7D9-DFA1-472C-81AA-680A6EF3E3F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BE299C64-44FA-447B-92B7-3A8C7A1A233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63A80396-9D39-4107-871A-6AFBF3093A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A1D59B5D-C07C-4D0F-A080-F0B9FE2777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2ECFE8-6937-42D3-AF48-E3EED649E8CB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1BD8-3AEA-491D-AFFB-40922EC8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EC67A-FCE1-4009-BD79-AF8542606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52053-E211-4B08-9866-711EF0BD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65BA-3EC8-4809-B0F3-675FF405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B6C05-DCED-4D76-8176-D4D4B131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0F3B0-3D0F-4CCB-8F2C-0BEE9B872BD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217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D536A-C697-4E2B-A383-5A9F459FA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2D37A-6D59-4A56-BC36-BA83F8E0B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45A0A-1E13-4B76-845F-AB9479EA2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C8B7C-30D7-4F26-8381-0236BEE8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C8297-7E3E-4FE0-9119-BFD39AA7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50926-0042-489C-A7D9-211247EB4DD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38894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29F0-9479-4C55-A76C-1B816B886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206BC9E-550A-489A-B3D1-2EB8847C9DF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55F98-556A-4D7E-AE4E-F1DF14F8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FC1D3-C6B0-4C9B-9B1E-1C6A3D22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4F9AC-D652-4C85-BBD6-60198FF3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1AC7E6-6596-40F7-B2B6-54460271B40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2075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9EBF-1C11-4158-B41B-A51FDF9F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37906-CA1A-409F-BE9A-E4858A54D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AE57-A8A8-473A-8369-90F98CD8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7AF39-806E-4AE7-94E8-8ACB0F49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F137F-1569-4AF4-8237-38FDC260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757D-CD3F-452B-AD7B-6B08DAF2FB3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0165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05938-7CB3-4249-9787-2DCA1A16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F73E7-8E7A-4598-914F-8C8371117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CDAA-6CE6-41BF-BFD8-EC0C11C7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DD853-D536-41ED-B7CB-A82AE3B6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E4D1F-19E6-4FA0-82C3-6C937DB3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902AB-C253-4629-94AB-E6CC1CEBEE4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6315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52C3-2955-484B-B379-A6A7D6D9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78E6-876F-4C96-AF97-2C28DB830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86984-2D5E-4DA3-AF87-192A3EC04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52764-06F3-43B2-B917-129307E9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13396-0A45-4431-BA2E-A38C2A90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7BECA-2F91-4E78-BA5A-969F1186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DA747-BA3E-477C-859B-53018BA09B4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7450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FC28-E581-4706-AAD6-B23E2188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18635-DAC6-4C3F-B90E-185B124EE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345E6-56A3-4D8B-B27F-154A80FE7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F6FA16-1784-42A0-AADD-F933DD288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21A82-D936-4F0E-9E78-4269FDE48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0406B-296E-48FD-ACBB-DB182A38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21DD1-4EDE-4496-8696-CAE3B37E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27DB8-1808-44DC-8102-D9AD2DC6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4845C-FC1E-4A75-8302-EB378E52F67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2421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9400-EB63-487F-8DE3-247D8A55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335AC-81C6-4225-839C-80FE0E79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DFD85-717D-495F-AEDD-4E642CA7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8B374-2ACE-4393-BB03-43143C95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56320-2B4A-4E35-814D-3E9F1985200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2421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2A233-39EF-4DF2-9374-D4F30B0D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52289-92E8-4496-A809-91CABF29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5B04-F70A-49C3-9C77-A6917406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3A80B-10E9-400B-A736-DAD0A38E49F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2356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5CAB9-648E-440F-B88E-07779E3BA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ABD61-9F23-441C-B43B-8D9E3A40E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88B95-9E50-4E03-B037-B00E2A844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9700-D29D-43B4-AA72-8B5CAE58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B2BD7-2D0A-4681-9EB8-74604502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5FD09-EB3D-4856-A611-B991A05A5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8EEB5-36B9-4848-A0B9-6258B20E4B2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225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6177-F1D1-4174-AB5E-E7E774F9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4EBFB-B421-4BB8-8652-5BFEB5A60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1177C-E1AE-4F15-8EE0-AF201696D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DE3EF-B444-4D85-B6D4-E95B08F0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B0EE3-5585-4A08-BA38-EBDE41BB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B7B27-A5E5-4FC5-85A5-3D51FC5B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D1310-4B59-42F0-ADFC-F6FB830326D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9713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B9108E7-DE37-47AB-A1A1-FAE03F7D339A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ED8408FB-7A5E-4529-A813-9E36E0BC2C8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BD2F0C1C-5303-45A1-AE70-2FDDCF7EF4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EF1402AE-A325-47B8-8A95-7E08BE3B0A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E93566D8-CC2F-4815-BD72-C4B3949286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3" name="Oval 7">
              <a:extLst>
                <a:ext uri="{FF2B5EF4-FFF2-40B4-BE49-F238E27FC236}">
                  <a16:creationId xmlns:a16="http://schemas.microsoft.com/office/drawing/2014/main" id="{7269D86F-6B4B-4416-A001-4EB27B7FBD2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4" name="Oval 8">
              <a:extLst>
                <a:ext uri="{FF2B5EF4-FFF2-40B4-BE49-F238E27FC236}">
                  <a16:creationId xmlns:a16="http://schemas.microsoft.com/office/drawing/2014/main" id="{C5CA6A7E-FF4D-46A7-9F35-0D0D635A2AC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5" name="Oval 9">
              <a:extLst>
                <a:ext uri="{FF2B5EF4-FFF2-40B4-BE49-F238E27FC236}">
                  <a16:creationId xmlns:a16="http://schemas.microsoft.com/office/drawing/2014/main" id="{A0EEA497-305B-4498-B5F6-A52B65FCE7F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106" name="Rectangle 10">
            <a:extLst>
              <a:ext uri="{FF2B5EF4-FFF2-40B4-BE49-F238E27FC236}">
                <a16:creationId xmlns:a16="http://schemas.microsoft.com/office/drawing/2014/main" id="{61E73DF5-C645-479B-8B53-793224116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175AD4B7-E102-42F5-A334-8217F9FD9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62CE5ACC-3A2C-4D31-8C35-E41DB35366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99D0625F-E750-49D2-AFE8-B098E46854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21E60EB9-A2AE-40A1-877D-CF4C946188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D2950E1-11A6-4B1B-B126-E1436E6CE953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klop.com/index.php?st=ibz&amp;kam=IB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D70EBD-1641-4490-870B-11A0A97C19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r>
              <a:rPr lang="sl-SI" altLang="sl-SI" sz="16000">
                <a:solidFill>
                  <a:schemeClr val="accent1"/>
                </a:solidFill>
                <a:latin typeface="Snap ITC" panose="04040A07060A02020202" pitchFamily="82" charset="0"/>
              </a:rPr>
              <a:t>            </a:t>
            </a:r>
            <a:endParaRPr lang="en-US" altLang="sl-SI" sz="160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1C6A32-4DF5-4667-8931-183E98303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908050"/>
            <a:ext cx="8675688" cy="1752600"/>
          </a:xfrm>
        </p:spPr>
        <p:txBody>
          <a:bodyPr/>
          <a:lstStyle/>
          <a:p>
            <a:r>
              <a:rPr lang="sl-SI" altLang="sl-SI" sz="160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nap ITC" panose="04040A07060A02020202" pitchFamily="82" charset="0"/>
              </a:rPr>
              <a:t>IBIZA</a:t>
            </a:r>
            <a:endParaRPr lang="en-US" altLang="sl-SI" sz="1600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nap ITC" panose="04040A07060A02020202" pitchFamily="82" charset="0"/>
            </a:endParaRPr>
          </a:p>
        </p:txBody>
      </p:sp>
    </p:spTree>
  </p:cSld>
  <p:clrMapOvr>
    <a:masterClrMapping/>
  </p:clrMapOvr>
  <p:transition spd="med" advTm="10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F4CAF87-320E-4845-98FE-DDEF66FA8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10000">
                <a:solidFill>
                  <a:schemeClr val="accent1"/>
                </a:solidFill>
                <a:latin typeface="Snap ITC" panose="04040A07060A02020202" pitchFamily="82" charset="0"/>
              </a:rPr>
              <a:t>VIRI:</a:t>
            </a:r>
            <a:endParaRPr lang="en-US" altLang="sl-SI" sz="100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7598B79-A299-4554-95B4-26703FCCC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nap ITC" panose="04040A07060A02020202" pitchFamily="82" charset="0"/>
                <a:hlinkClick r:id="rId2"/>
              </a:rPr>
              <a:t>http://www.odklop.com/index.php?st=ibz&amp;kam=IBZ</a:t>
            </a:r>
            <a:endParaRPr lang="sl-SI" altLang="sl-SI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nap ITC" panose="04040A07060A02020202" pitchFamily="8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nap ITC" panose="04040A07060A02020202" pitchFamily="8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nap ITC" panose="04040A07060A02020202" pitchFamily="82" charset="0"/>
            </a:endParaRPr>
          </a:p>
          <a:p>
            <a:endParaRPr lang="en-US" altLang="sl-SI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F5DBCAC0-01CA-4DCC-8707-250C1233F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229600" cy="45307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6148" name="Picture 4" descr="Ibiza">
            <a:extLst>
              <a:ext uri="{FF2B5EF4-FFF2-40B4-BE49-F238E27FC236}">
                <a16:creationId xmlns:a16="http://schemas.microsoft.com/office/drawing/2014/main" id="{7425818C-F9C6-4D71-BB4C-E03F16A58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29972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ibiza2">
            <a:extLst>
              <a:ext uri="{FF2B5EF4-FFF2-40B4-BE49-F238E27FC236}">
                <a16:creationId xmlns:a16="http://schemas.microsoft.com/office/drawing/2014/main" id="{722FF1E4-A8D0-442F-9578-376F5DB97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765175"/>
            <a:ext cx="4410075" cy="275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biza3">
            <a:extLst>
              <a:ext uri="{FF2B5EF4-FFF2-40B4-BE49-F238E27FC236}">
                <a16:creationId xmlns:a16="http://schemas.microsoft.com/office/drawing/2014/main" id="{6B240FF1-0DCB-48FF-ABB3-88E65580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5418137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Ibiza8">
            <a:extLst>
              <a:ext uri="{FF2B5EF4-FFF2-40B4-BE49-F238E27FC236}">
                <a16:creationId xmlns:a16="http://schemas.microsoft.com/office/drawing/2014/main" id="{3C210DE9-17EC-440C-A743-943E59D22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biza">
            <a:extLst>
              <a:ext uri="{FF2B5EF4-FFF2-40B4-BE49-F238E27FC236}">
                <a16:creationId xmlns:a16="http://schemas.microsoft.com/office/drawing/2014/main" id="{BB203FF8-BAAF-42CB-9AF0-D8BD5992D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5715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ibiza385">
            <a:extLst>
              <a:ext uri="{FF2B5EF4-FFF2-40B4-BE49-F238E27FC236}">
                <a16:creationId xmlns:a16="http://schemas.microsoft.com/office/drawing/2014/main" id="{61DABE34-7653-4FCF-9825-87B62860F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88913"/>
            <a:ext cx="366712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biza_Stad">
            <a:extLst>
              <a:ext uri="{FF2B5EF4-FFF2-40B4-BE49-F238E27FC236}">
                <a16:creationId xmlns:a16="http://schemas.microsoft.com/office/drawing/2014/main" id="{05120EDB-52FD-48EC-A758-ECB6B7776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3375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IbizaMap1">
            <a:extLst>
              <a:ext uri="{FF2B5EF4-FFF2-40B4-BE49-F238E27FC236}">
                <a16:creationId xmlns:a16="http://schemas.microsoft.com/office/drawing/2014/main" id="{1E452C19-35C8-4787-8716-2C31B39A9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268413"/>
            <a:ext cx="57150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ibiza-old-town-at-night">
            <a:extLst>
              <a:ext uri="{FF2B5EF4-FFF2-40B4-BE49-F238E27FC236}">
                <a16:creationId xmlns:a16="http://schemas.microsoft.com/office/drawing/2014/main" id="{8181EF59-F361-41F3-9DF0-40EB73ADE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652963"/>
            <a:ext cx="414337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5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decel="1000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decel="1000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decel="100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815725AB-CA12-4771-8E90-EE2EDB829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5581650"/>
          </a:xfrm>
        </p:spPr>
        <p:txBody>
          <a:bodyPr/>
          <a:lstStyle/>
          <a:p>
            <a:r>
              <a:rPr lang="en-US" altLang="sl-SI">
                <a:latin typeface="Snap ITC" panose="04040A07060A02020202" pitchFamily="82" charset="0"/>
              </a:rPr>
              <a:t>300 sončnih dni na leto </a:t>
            </a:r>
            <a:endParaRPr lang="sl-SI" altLang="sl-SI">
              <a:latin typeface="Snap ITC" panose="04040A07060A02020202" pitchFamily="82" charset="0"/>
            </a:endParaRPr>
          </a:p>
          <a:p>
            <a:r>
              <a:rPr lang="sl-SI" altLang="sl-SI">
                <a:latin typeface="Snap ITC" panose="04040A07060A02020202" pitchFamily="82" charset="0"/>
              </a:rPr>
              <a:t>T</a:t>
            </a:r>
            <a:r>
              <a:rPr lang="en-US" altLang="sl-SI">
                <a:latin typeface="Snap ITC" panose="04040A07060A02020202" pitchFamily="82" charset="0"/>
              </a:rPr>
              <a:t>emperatura </a:t>
            </a:r>
            <a:r>
              <a:rPr lang="sl-SI" altLang="sl-SI">
                <a:latin typeface="Snap ITC" panose="04040A07060A02020202" pitchFamily="82" charset="0"/>
              </a:rPr>
              <a:t>p</a:t>
            </a:r>
            <a:r>
              <a:rPr lang="en-US" altLang="sl-SI">
                <a:latin typeface="Snap ITC" panose="04040A07060A02020202" pitchFamily="82" charset="0"/>
              </a:rPr>
              <a:t>ozimi </a:t>
            </a:r>
            <a:r>
              <a:rPr lang="sl-SI" altLang="sl-SI">
                <a:latin typeface="Snap ITC" panose="04040A07060A02020202" pitchFamily="82" charset="0"/>
              </a:rPr>
              <a:t>: redko pod 6°C</a:t>
            </a:r>
          </a:p>
          <a:p>
            <a:r>
              <a:rPr lang="sl-SI" altLang="sl-SI">
                <a:latin typeface="Snap ITC" panose="04040A07060A02020202" pitchFamily="82" charset="0"/>
              </a:rPr>
              <a:t> v </a:t>
            </a:r>
            <a:r>
              <a:rPr lang="en-US" altLang="sl-SI">
                <a:latin typeface="Snap ITC" panose="04040A07060A02020202" pitchFamily="82" charset="0"/>
              </a:rPr>
              <a:t>mesec</a:t>
            </a:r>
            <a:r>
              <a:rPr lang="sl-SI" altLang="sl-SI">
                <a:latin typeface="Snap ITC" panose="04040A07060A02020202" pitchFamily="82" charset="0"/>
              </a:rPr>
              <a:t>u</a:t>
            </a:r>
            <a:r>
              <a:rPr lang="en-US" altLang="sl-SI">
                <a:latin typeface="Snap ITC" panose="04040A07060A02020202" pitchFamily="82" charset="0"/>
              </a:rPr>
              <a:t> Juliju in Avgustu 30 ali 35 </a:t>
            </a:r>
            <a:r>
              <a:rPr lang="sl-SI" altLang="sl-SI">
                <a:latin typeface="Snap ITC" panose="04040A07060A02020202" pitchFamily="82" charset="0"/>
              </a:rPr>
              <a:t>°C</a:t>
            </a:r>
          </a:p>
          <a:p>
            <a:endParaRPr lang="sl-SI" altLang="sl-SI">
              <a:latin typeface="Snap ITC" panose="04040A07060A02020202" pitchFamily="82" charset="0"/>
            </a:endParaRPr>
          </a:p>
        </p:txBody>
      </p:sp>
      <p:pic>
        <p:nvPicPr>
          <p:cNvPr id="7172" name="Picture 4" descr="ibz-denbossa">
            <a:extLst>
              <a:ext uri="{FF2B5EF4-FFF2-40B4-BE49-F238E27FC236}">
                <a16:creationId xmlns:a16="http://schemas.microsoft.com/office/drawing/2014/main" id="{56EFF972-11FB-413C-A318-3377D0B0F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6408737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" name="Rectangle 102">
            <a:extLst>
              <a:ext uri="{FF2B5EF4-FFF2-40B4-BE49-F238E27FC236}">
                <a16:creationId xmlns:a16="http://schemas.microsoft.com/office/drawing/2014/main" id="{DA72CEF3-5C30-4ABA-8CC4-FD7B35D4F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sl-SI" altLang="sl-SI" sz="8000">
                <a:solidFill>
                  <a:schemeClr val="accent1"/>
                </a:solidFill>
                <a:latin typeface="Snap ITC" panose="04040A07060A02020202" pitchFamily="82" charset="0"/>
              </a:rPr>
              <a:t>PODNEBJE</a:t>
            </a:r>
            <a:endParaRPr lang="en-US" altLang="sl-SI" sz="80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" grpId="0"/>
      <p:bldP spid="727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0" name="Group 610">
            <a:extLst>
              <a:ext uri="{FF2B5EF4-FFF2-40B4-BE49-F238E27FC236}">
                <a16:creationId xmlns:a16="http://schemas.microsoft.com/office/drawing/2014/main" id="{706983D3-AE0F-46CA-A89C-BE9FDCE8A3CA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0" y="1844675"/>
          <a:ext cx="9144000" cy="322580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18708647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62107284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18153790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53575921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635675040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587017667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702890003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115460193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77130999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69653833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3424672056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340744775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406871773"/>
                    </a:ext>
                  </a:extLst>
                </a:gridCol>
              </a:tblGrid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Ibiza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jan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feb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mar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apr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maj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jun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julij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avg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sep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okt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nov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dec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042122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Temp. zraka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14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15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19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22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29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29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23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18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15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297664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Temp. morja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14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13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14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15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20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22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24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21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18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15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89042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Padavine mm/na mesec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38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31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30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37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28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15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18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47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66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48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56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962108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Deževni denevi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5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4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1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2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4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6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Snap ITC" panose="04040A07060A02020202" pitchFamily="82" charset="0"/>
                        </a:rPr>
                        <a:t>7</a:t>
                      </a:r>
                      <a:endParaRPr kumimoji="0" lang="en-US" altLang="sl-SI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Snap ITC" panose="04040A07060A02020202" pitchFamily="8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155662"/>
                  </a:ext>
                </a:extLst>
              </a:tr>
            </a:tbl>
          </a:graphicData>
        </a:graphic>
      </p:graphicFrame>
      <p:sp>
        <p:nvSpPr>
          <p:cNvPr id="10849" name="Rectangle 609">
            <a:extLst>
              <a:ext uri="{FF2B5EF4-FFF2-40B4-BE49-F238E27FC236}">
                <a16:creationId xmlns:a16="http://schemas.microsoft.com/office/drawing/2014/main" id="{A6F974D6-2C41-41A4-869A-71B8EDEDB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sl-SI" altLang="sl-SI" sz="8000">
                <a:solidFill>
                  <a:schemeClr val="accent1"/>
                </a:solidFill>
                <a:latin typeface="Snap ITC" panose="04040A07060A02020202" pitchFamily="82" charset="0"/>
              </a:rPr>
              <a:t>PODNEBJE</a:t>
            </a:r>
            <a:endParaRPr lang="en-US" altLang="sl-SI" sz="80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0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9" grpId="0"/>
      <p:bldP spid="108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DFBF49A8-6AC1-4E9F-A66B-9A646887A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Snap ITC" panose="04040A07060A02020202" pitchFamily="82" charset="0"/>
              </a:rPr>
              <a:t>Raznolikost pokrajine</a:t>
            </a:r>
          </a:p>
          <a:p>
            <a:r>
              <a:rPr lang="sl-SI" altLang="sl-SI">
                <a:latin typeface="Snap ITC" panose="04040A07060A02020202" pitchFamily="82" charset="0"/>
              </a:rPr>
              <a:t>Veliko nočnega življenja</a:t>
            </a:r>
          </a:p>
          <a:p>
            <a:r>
              <a:rPr lang="sl-SI" altLang="sl-SI">
                <a:latin typeface="Snap ITC" panose="04040A07060A02020202" pitchFamily="82" charset="0"/>
              </a:rPr>
              <a:t>Najčistejše plaže</a:t>
            </a:r>
          </a:p>
          <a:p>
            <a:r>
              <a:rPr lang="sl-SI" altLang="sl-SI">
                <a:latin typeface="Snap ITC" panose="04040A07060A02020202" pitchFamily="82" charset="0"/>
              </a:rPr>
              <a:t>Prijazni ljudje</a:t>
            </a:r>
          </a:p>
          <a:p>
            <a:r>
              <a:rPr lang="sl-SI" altLang="sl-SI">
                <a:latin typeface="Snap ITC" panose="04040A07060A02020202" pitchFamily="82" charset="0"/>
              </a:rPr>
              <a:t>Ibiza meri:</a:t>
            </a:r>
            <a:r>
              <a:rPr lang="en-US" altLang="sl-SI">
                <a:latin typeface="Snap ITC" panose="04040A07060A02020202" pitchFamily="82" charset="0"/>
              </a:rPr>
              <a:t> 572 km2</a:t>
            </a:r>
            <a:endParaRPr lang="sl-SI" altLang="sl-SI">
              <a:latin typeface="Snap ITC" panose="04040A07060A02020202" pitchFamily="82" charset="0"/>
            </a:endParaRPr>
          </a:p>
          <a:p>
            <a:r>
              <a:rPr lang="sl-SI" altLang="sl-SI">
                <a:latin typeface="Snap ITC" panose="04040A07060A02020202" pitchFamily="82" charset="0"/>
              </a:rPr>
              <a:t>Obala: </a:t>
            </a:r>
            <a:r>
              <a:rPr lang="en-US" altLang="sl-SI">
                <a:latin typeface="Snap ITC" panose="04040A07060A02020202" pitchFamily="82" charset="0"/>
              </a:rPr>
              <a:t>210 k</a:t>
            </a:r>
            <a:r>
              <a:rPr lang="sl-SI" altLang="sl-SI">
                <a:latin typeface="Snap ITC" panose="04040A07060A02020202" pitchFamily="82" charset="0"/>
              </a:rPr>
              <a:t>m</a:t>
            </a:r>
            <a:r>
              <a:rPr lang="en-US" altLang="sl-SI">
                <a:latin typeface="Snap ITC" panose="04040A07060A02020202" pitchFamily="82" charset="0"/>
              </a:rPr>
              <a:t> dolg</a:t>
            </a:r>
            <a:r>
              <a:rPr lang="sl-SI" altLang="sl-SI">
                <a:latin typeface="Snap ITC" panose="04040A07060A02020202" pitchFamily="82" charset="0"/>
              </a:rPr>
              <a:t>a</a:t>
            </a:r>
            <a:endParaRPr lang="sl-SI" altLang="sl-SI">
              <a:effectLst/>
              <a:latin typeface="Snap ITC" panose="04040A07060A02020202" pitchFamily="82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l-SI" altLang="sl-SI">
              <a:latin typeface="Snap ITC" panose="04040A07060A02020202" pitchFamily="82" charset="0"/>
            </a:endParaRPr>
          </a:p>
          <a:p>
            <a:endParaRPr lang="en-US" altLang="sl-SI">
              <a:latin typeface="Snap ITC" panose="04040A07060A02020202" pitchFamily="82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54B2CB9-C518-4D03-A979-695932E6B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sz="7500">
                <a:solidFill>
                  <a:schemeClr val="accent1"/>
                </a:solidFill>
                <a:latin typeface="Snap ITC" panose="04040A07060A02020202" pitchFamily="82" charset="0"/>
              </a:rPr>
              <a:t>GEOGRAFIJA</a:t>
            </a:r>
            <a:endParaRPr lang="en-US" altLang="sl-SI" sz="75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135C888-33C1-4652-8191-FB06C31EC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>
                <a:solidFill>
                  <a:schemeClr val="accent1"/>
                </a:solidFill>
                <a:latin typeface="Snap ITC" panose="04040A07060A02020202" pitchFamily="82" charset="0"/>
              </a:rPr>
              <a:t>PRAZNIKI IN PRAZNOVANJA</a:t>
            </a:r>
            <a:endParaRPr lang="en-US" altLang="sl-SI" sz="60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72F4DF9-EF23-410A-AFF1-BFDD2752A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latin typeface="Snap ITC" panose="04040A07060A02020202" pitchFamily="82" charset="0"/>
              </a:rPr>
              <a:t>Imajo številne tradicionalne narodne praznike 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Snap ITC" panose="04040A07060A02020202" pitchFamily="82" charset="0"/>
              </a:rPr>
              <a:t>številna praznovanja na čast svetnikov- zaščitnikov, lokalnih svetnikov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Snap ITC" panose="04040A07060A02020202" pitchFamily="82" charset="0"/>
              </a:rPr>
              <a:t>v juliju je ma Ibizi poletni “Musikfestival”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Snap ITC" panose="04040A07060A02020202" pitchFamily="82" charset="0"/>
              </a:rPr>
              <a:t>priljubljna sta Jazz-festival in festival klasične glasbe. </a:t>
            </a:r>
            <a:br>
              <a:rPr lang="sl-SI" altLang="sl-SI" sz="2800">
                <a:latin typeface="Snap ITC" panose="04040A07060A02020202" pitchFamily="82" charset="0"/>
              </a:rPr>
            </a:br>
            <a:br>
              <a:rPr lang="sl-SI" altLang="sl-SI" sz="2800">
                <a:latin typeface="Snap ITC" panose="04040A07060A02020202" pitchFamily="82" charset="0"/>
              </a:rPr>
            </a:br>
            <a:endParaRPr lang="en-US" altLang="sl-SI" sz="2800"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decel="100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C9B3817-629B-4203-A85C-841331638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Snap ITC" panose="04040A07060A02020202" pitchFamily="82" charset="0"/>
              </a:rPr>
              <a:t>MESTA/DISKOTEKE</a:t>
            </a:r>
            <a:endParaRPr lang="en-US" altLang="sl-SI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B27042A-051C-42DB-B24D-6E12476DB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effectLst/>
                <a:latin typeface="Snap ITC" panose="04040A07060A02020202" pitchFamily="82" charset="0"/>
              </a:rPr>
              <a:t>Diskoteke: Playa de n Bossa, Talamanca in Figuertas,Amnesia,  Pacha, Privilege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/>
                <a:latin typeface="Snap ITC" panose="04040A07060A02020202" pitchFamily="82" charset="0"/>
              </a:rPr>
              <a:t>Značilne so kilometre dolge peščene plaže s finim, belim peskom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Snap ITC" panose="04040A07060A02020202" pitchFamily="82" charset="0"/>
              </a:rPr>
              <a:t>Figuertas ponuja obiskovalcem dva peščena zaliva in prijetno promenado</a:t>
            </a:r>
            <a:r>
              <a:rPr lang="en-US" altLang="sl-SI">
                <a:latin typeface="Snap ITC" panose="04040A07060A02020202" pitchFamily="82" charset="0"/>
              </a:rPr>
              <a:t> </a:t>
            </a:r>
          </a:p>
        </p:txBody>
      </p:sp>
      <p:pic>
        <p:nvPicPr>
          <p:cNvPr id="16389" name="Picture 5" descr="dancefloor">
            <a:extLst>
              <a:ext uri="{FF2B5EF4-FFF2-40B4-BE49-F238E27FC236}">
                <a16:creationId xmlns:a16="http://schemas.microsoft.com/office/drawing/2014/main" id="{78159754-D05A-4A55-B0A4-B5FFAB3AF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6553200" cy="26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13551917424589a86cc09ea">
            <a:extLst>
              <a:ext uri="{FF2B5EF4-FFF2-40B4-BE49-F238E27FC236}">
                <a16:creationId xmlns:a16="http://schemas.microsoft.com/office/drawing/2014/main" id="{FC87D563-3CB0-40D4-A361-E3713D0EA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57338"/>
            <a:ext cx="3287713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6FD448-D6A1-46C0-A956-4C58A0D2F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8000">
                <a:solidFill>
                  <a:schemeClr val="accent1"/>
                </a:solidFill>
                <a:latin typeface="Snap ITC" panose="04040A07060A02020202" pitchFamily="82" charset="0"/>
              </a:rPr>
              <a:t>ZABAVA</a:t>
            </a:r>
            <a:endParaRPr lang="en-US" altLang="sl-SI" sz="8000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66946C4-0297-456D-8B80-FB0CCCE0F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Snap ITC" panose="04040A07060A02020202" pitchFamily="82" charset="0"/>
              </a:rPr>
              <a:t>Šele ob dveh zjutraj se tukaj resnično začne prava zabava</a:t>
            </a:r>
            <a:r>
              <a:rPr lang="en-US" altLang="sl-SI">
                <a:latin typeface="Snap ITC" panose="04040A07060A02020202" pitchFamily="82" charset="0"/>
              </a:rPr>
              <a:t> </a:t>
            </a:r>
            <a:endParaRPr lang="sl-SI" altLang="sl-SI">
              <a:latin typeface="Snap ITC" panose="04040A07060A02020202" pitchFamily="82" charset="0"/>
            </a:endParaRPr>
          </a:p>
          <a:p>
            <a:r>
              <a:rPr lang="sl-SI" altLang="sl-SI">
                <a:latin typeface="Snap ITC" panose="04040A07060A02020202" pitchFamily="82" charset="0"/>
              </a:rPr>
              <a:t>Od julija do septembra sploh ni treba spati, ves dopust lahko preplešete</a:t>
            </a:r>
          </a:p>
          <a:p>
            <a:r>
              <a:rPr lang="sl-SI" altLang="sl-SI">
                <a:latin typeface="Snap ITC" panose="04040A07060A02020202" pitchFamily="82" charset="0"/>
              </a:rPr>
              <a:t>Napitnine: pričakuje se v višini 5% od zapitka.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decel="100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139C362-192B-4417-9AB6-3456E33E6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Snap ITC" panose="04040A07060A02020202" pitchFamily="82" charset="0"/>
              </a:rPr>
              <a:t>POTI NA IBIZO</a:t>
            </a:r>
            <a:endParaRPr lang="en-US" altLang="sl-SI">
              <a:solidFill>
                <a:schemeClr val="accent1"/>
              </a:solidFill>
              <a:latin typeface="Snap ITC" panose="04040A07060A02020202" pitchFamily="82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591CE08-3532-48B6-A7D5-FA55D962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Najbližja pot: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Ljubljana</a:t>
            </a:r>
            <a:endParaRPr lang="sl-SI" altLang="sl-SI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ym typeface="Wingdings" panose="05000000000000000000" pitchFamily="2" charset="2"/>
              </a:rPr>
              <a:t>Italija (Trst)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ym typeface="Wingdings" panose="05000000000000000000" pitchFamily="2" charset="2"/>
              </a:rPr>
              <a:t>Francija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ym typeface="Wingdings" panose="05000000000000000000" pitchFamily="2" charset="2"/>
              </a:rPr>
              <a:t> Španija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ym typeface="Wingdings" panose="05000000000000000000" pitchFamily="2" charset="2"/>
              </a:rPr>
              <a:t>Denia prestopiš na trajekt </a:t>
            </a:r>
            <a:endParaRPr lang="en-US" altLang="sl-SI"/>
          </a:p>
        </p:txBody>
      </p:sp>
      <p:pic>
        <p:nvPicPr>
          <p:cNvPr id="20485" name="Picture 5" descr="GKeCiJ4Jj01yufAKOJ3ufAswdEpFk0cJxFzjBvL_5=kBhgdQdMes_oONMbtbD5JyDXNdH5o5j6yppjjvVzXftqqjkHIHLTnxUrzcnkFmFDHHqk_==qzy_E=jSQEmezr_ULqFl_lzMpouqGuM_tEGr5IxkEyuEywUEysKEuzEy=KXuFGm8z5Z">
            <a:extLst>
              <a:ext uri="{FF2B5EF4-FFF2-40B4-BE49-F238E27FC236}">
                <a16:creationId xmlns:a16="http://schemas.microsoft.com/office/drawing/2014/main" id="{6EF60973-806E-44CE-8551-DAC4DA150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3529012" cy="282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0" name="Picture 30" descr="rvgnJug=zCF3kS-nfpdtLtfUpDYtsw6GOGBQtd2RlQS1ONL8L4-aRW6DyA5Jvn1R4F5LynWgQnGGNbDK93oRQQcNUtlzy3RTUqcvWXARE4qRzwhgtiU0Q=V=TXvDVxwAQsb6sZc_b6_RWQB_puXR=_i-UvaVXau_CaQF1xqt">
            <a:extLst>
              <a:ext uri="{FF2B5EF4-FFF2-40B4-BE49-F238E27FC236}">
                <a16:creationId xmlns:a16="http://schemas.microsoft.com/office/drawing/2014/main" id="{962EA050-C6A7-4BC4-8A6D-7EC162265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8500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9" name="Picture 49" descr="AEv6cDyIX_nVf9S9bM3nhTaGuAGIZOfmTJjuM6WvHOw-srocoYp3vzaZYm4mOHUAOjZoSHzHuJiRNuu4b6jq411uwSTSTvw=5aK35G=5-9lfjxx0S2a9xSBOOWByUi20uKyQR2PPSUMH_f2QvHUz8EZe9YWDTXqC1WDT2fCFWDS2RDzWQWSY=Nh4t">
            <a:extLst>
              <a:ext uri="{FF2B5EF4-FFF2-40B4-BE49-F238E27FC236}">
                <a16:creationId xmlns:a16="http://schemas.microsoft.com/office/drawing/2014/main" id="{D54A8C3D-B343-4E55-B853-289E4D85F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141663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2" name="Picture 92" descr="VZpRxYKedaYGY-UDs0J0icoJfJEN-HqCV9Z3WGh=z0=VWaxHTHICP6yTHn0lbmgz_P9LUPCHRehWLPoDQceame0nltkQaExCgS9ZYPwSMSC0TeC4X9RpXZxB3SBEybFG6MnR6IcPpya9PqiZnG40p9TECcWHtLDSACoHpMV=08jUlhtLOAcvtbYO5aoew9GizNM_rf3om6hKnwNEou1dK3VOWqNP3BLhFDov22">
            <a:extLst>
              <a:ext uri="{FF2B5EF4-FFF2-40B4-BE49-F238E27FC236}">
                <a16:creationId xmlns:a16="http://schemas.microsoft.com/office/drawing/2014/main" id="{5A5CFCA3-0990-4656-ADE9-C64304460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565400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6" name="Picture 136" descr="KNpGlM8VTu2z60=090rRnMbLUAgy4uGev=tnGzPo4npelkiViRjxotTSRg=gIAt3PcSi-AtAnEnoZvAfnuzQTWQBonny-TKbkQ-2-A3CFsIn2Irsov3xvEvLKCxKxs2Qw5hN2IQy5hN320r0uRQNmm">
            <a:extLst>
              <a:ext uri="{FF2B5EF4-FFF2-40B4-BE49-F238E27FC236}">
                <a16:creationId xmlns:a16="http://schemas.microsoft.com/office/drawing/2014/main" id="{018F6E0D-470A-4A13-A305-9A0F96C6F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341438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0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0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5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decel="100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decel="100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</p:bldLst>
  </p:timing>
</p:sld>
</file>

<file path=ppt/theme/theme1.xml><?xml version="1.0" encoding="utf-8"?>
<a:theme xmlns:a="http://schemas.openxmlformats.org/drawingml/2006/main" name="Krožnica">
  <a:themeElements>
    <a:clrScheme name="Krožnic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Krožni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ožnic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ožnic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274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Snap ITC</vt:lpstr>
      <vt:lpstr>Wingdings</vt:lpstr>
      <vt:lpstr>Krožnica</vt:lpstr>
      <vt:lpstr>            </vt:lpstr>
      <vt:lpstr>PowerPoint Presentation</vt:lpstr>
      <vt:lpstr>PowerPoint Presentation</vt:lpstr>
      <vt:lpstr>PowerPoint Presentation</vt:lpstr>
      <vt:lpstr>GEOGRAFIJA</vt:lpstr>
      <vt:lpstr>PRAZNIKI IN PRAZNOVANJA</vt:lpstr>
      <vt:lpstr>MESTA/DISKOTEKE</vt:lpstr>
      <vt:lpstr>ZABAVA</vt:lpstr>
      <vt:lpstr>POTI NA IBIZO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2019-05-31T08:39:50Z</dcterms:created>
  <dcterms:modified xsi:type="dcterms:W3CDTF">2019-05-31T08:39:50Z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